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373" r:id="rId2"/>
    <p:sldId id="374" r:id="rId3"/>
    <p:sldId id="375" r:id="rId4"/>
    <p:sldId id="376" r:id="rId5"/>
    <p:sldId id="377" r:id="rId6"/>
    <p:sldId id="379" r:id="rId7"/>
    <p:sldId id="378" r:id="rId8"/>
    <p:sldId id="370" r:id="rId9"/>
    <p:sldId id="383" r:id="rId10"/>
    <p:sldId id="384" r:id="rId11"/>
    <p:sldId id="385" r:id="rId12"/>
    <p:sldId id="386" r:id="rId13"/>
    <p:sldId id="387" r:id="rId14"/>
    <p:sldId id="388" r:id="rId15"/>
    <p:sldId id="389" r:id="rId16"/>
    <p:sldId id="382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EFFE"/>
    <a:srgbClr val="0066FF"/>
    <a:srgbClr val="FF99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2" autoAdjust="0"/>
    <p:restoredTop sz="94286" autoAdjust="0"/>
  </p:normalViewPr>
  <p:slideViewPr>
    <p:cSldViewPr>
      <p:cViewPr varScale="1">
        <p:scale>
          <a:sx n="109" d="100"/>
          <a:sy n="109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3240" y="-91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5659" cy="496412"/>
          </a:xfrm>
          <a:prstGeom prst="rect">
            <a:avLst/>
          </a:prstGeom>
        </p:spPr>
        <p:txBody>
          <a:bodyPr vert="horz" lIns="95303" tIns="47651" rIns="95303" bIns="47651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6412"/>
          </a:xfrm>
          <a:prstGeom prst="rect">
            <a:avLst/>
          </a:prstGeom>
        </p:spPr>
        <p:txBody>
          <a:bodyPr vert="horz" lIns="95303" tIns="47651" rIns="95303" bIns="47651" rtlCol="0"/>
          <a:lstStyle>
            <a:lvl1pPr algn="r">
              <a:defRPr sz="1300"/>
            </a:lvl1pPr>
          </a:lstStyle>
          <a:p>
            <a:fld id="{6CDC979B-25DF-4F52-9CB8-1BA5B788D89B}" type="datetimeFigureOut">
              <a:rPr lang="ru-RU" smtClean="0"/>
              <a:pPr/>
              <a:t>19.07.2019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03" tIns="47651" rIns="95303" bIns="476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2"/>
          </a:xfrm>
          <a:prstGeom prst="rect">
            <a:avLst/>
          </a:prstGeom>
        </p:spPr>
        <p:txBody>
          <a:bodyPr vert="horz" lIns="95303" tIns="47651" rIns="95303" bIns="4765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2"/>
          </a:xfrm>
          <a:prstGeom prst="rect">
            <a:avLst/>
          </a:prstGeom>
        </p:spPr>
        <p:txBody>
          <a:bodyPr vert="horz" lIns="95303" tIns="47651" rIns="95303" bIns="47651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2"/>
            <a:ext cx="2945659" cy="496412"/>
          </a:xfrm>
          <a:prstGeom prst="rect">
            <a:avLst/>
          </a:prstGeom>
        </p:spPr>
        <p:txBody>
          <a:bodyPr vert="horz" lIns="95303" tIns="47651" rIns="95303" bIns="47651" rtlCol="0" anchor="b"/>
          <a:lstStyle>
            <a:lvl1pPr algn="r">
              <a:defRPr sz="1300"/>
            </a:lvl1pPr>
          </a:lstStyle>
          <a:p>
            <a:fld id="{B0A02F22-1227-43CA-8EF9-5AD4F385D4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331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4329">
              <a:defRPr/>
            </a:pP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algn="just" defTabSz="914329"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 defTabSz="914329">
              <a:defRPr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02F22-1227-43CA-8EF9-5AD4F385D492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21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4329">
              <a:defRPr/>
            </a:pP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algn="just" defTabSz="914329"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 defTabSz="914329">
              <a:defRPr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02F22-1227-43CA-8EF9-5AD4F385D492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21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4329">
              <a:defRPr/>
            </a:pP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algn="just" defTabSz="914329"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 defTabSz="914329">
              <a:defRPr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02F22-1227-43CA-8EF9-5AD4F385D492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21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4329">
              <a:defRPr/>
            </a:pP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algn="just" defTabSz="914329"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 defTabSz="914329">
              <a:defRPr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02F22-1227-43CA-8EF9-5AD4F385D492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21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4329">
              <a:defRPr/>
            </a:pP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algn="just" defTabSz="914329"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 defTabSz="914329">
              <a:defRPr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02F22-1227-43CA-8EF9-5AD4F385D492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21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4329">
              <a:defRPr/>
            </a:pP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algn="just" defTabSz="914329"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 defTabSz="914329">
              <a:defRPr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02F22-1227-43CA-8EF9-5AD4F385D492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21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4329">
              <a:defRPr/>
            </a:pP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algn="just" defTabSz="914329"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 defTabSz="914329">
              <a:defRPr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02F22-1227-43CA-8EF9-5AD4F385D492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21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4329">
              <a:defRPr/>
            </a:pP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algn="just" defTabSz="914329"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 defTabSz="914329">
              <a:defRPr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02F22-1227-43CA-8EF9-5AD4F385D492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21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4329">
              <a:defRPr/>
            </a:pP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algn="just" defTabSz="914329"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 defTabSz="914329">
              <a:defRPr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02F22-1227-43CA-8EF9-5AD4F385D492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21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4329">
              <a:defRPr/>
            </a:pP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algn="just" defTabSz="914329"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 defTabSz="914329">
              <a:defRPr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02F22-1227-43CA-8EF9-5AD4F385D492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21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4329">
              <a:defRPr/>
            </a:pP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algn="just" defTabSz="914329"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 defTabSz="914329">
              <a:defRPr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02F22-1227-43CA-8EF9-5AD4F385D492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21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4329">
              <a:defRPr/>
            </a:pP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algn="just" defTabSz="914329"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 defTabSz="914329">
              <a:defRPr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02F22-1227-43CA-8EF9-5AD4F385D492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21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14329">
              <a:defRPr/>
            </a:pPr>
            <a:r>
              <a:rPr lang="ru-RU" sz="16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algn="just" defTabSz="914329">
              <a:defRPr/>
            </a:pP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 defTabSz="914329">
              <a:defRPr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A02F22-1227-43CA-8EF9-5AD4F385D492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21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AA5F0-0A4E-41D6-933B-499A3254A635}" type="datetime1">
              <a:rPr lang="ru-RU" smtClean="0"/>
              <a:t>19.07.2019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3656-327A-42E2-98C3-833D353432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5BF88-7BA0-43A4-B588-94A3207BF4FE}" type="datetime1">
              <a:rPr lang="ru-RU" smtClean="0"/>
              <a:t>19.07.2019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3656-327A-42E2-98C3-833D353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AE4C-C414-4291-8617-AFDBDAF3971F}" type="datetime1">
              <a:rPr lang="ru-RU" smtClean="0"/>
              <a:t>19.07.2019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3656-327A-42E2-98C3-833D353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9231-E588-42BF-A57A-FA1BA0BCFD52}" type="datetime1">
              <a:rPr lang="ru-RU" smtClean="0"/>
              <a:t>19.07.2019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3656-327A-42E2-98C3-833D353432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B9BF-A43C-4BB2-A095-4750D0EE3C80}" type="datetime1">
              <a:rPr lang="ru-RU" smtClean="0"/>
              <a:t>19.07.2019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3656-327A-42E2-98C3-833D353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BF09-1FFE-4BB4-8F09-8099E0A5E5B7}" type="datetime1">
              <a:rPr lang="ru-RU" smtClean="0"/>
              <a:t>19.07.2019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3656-327A-42E2-98C3-833D353432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E401-20F0-40C7-A710-6964558D1414}" type="datetime1">
              <a:rPr lang="ru-RU" smtClean="0"/>
              <a:t>19.07.2019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3656-327A-42E2-98C3-833D353432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16BC-ACC7-4CA9-8265-4A810AE13FA7}" type="datetime1">
              <a:rPr lang="ru-RU" smtClean="0"/>
              <a:t>19.07.2019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3656-327A-42E2-98C3-833D353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2A6EA-39DB-4C8A-B339-58F1E1201068}" type="datetime1">
              <a:rPr lang="ru-RU" smtClean="0"/>
              <a:t>19.07.2019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3656-327A-42E2-98C3-833D353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195E0-AEE4-46B0-A8EE-1E2DF7181101}" type="datetime1">
              <a:rPr lang="ru-RU" smtClean="0"/>
              <a:t>19.07.2019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3656-327A-42E2-98C3-833D353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737E-2E7C-47D4-96C1-068E1A5DF025}" type="datetime1">
              <a:rPr lang="ru-RU" smtClean="0"/>
              <a:t>19.07.2019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3656-327A-42E2-98C3-833D353432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2BCC59C-83FC-40AE-9961-4D0EAC398FA5}" type="datetime1">
              <a:rPr lang="ru-RU" smtClean="0"/>
              <a:t>19.07.2019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3F3656-327A-42E2-98C3-833D353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" y="15047"/>
            <a:ext cx="916508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Users\PetrovVAl\Desktop\ГЕРБ полный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18" y="90828"/>
            <a:ext cx="1230028" cy="931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285387" y="1052736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85145" y="2598220"/>
            <a:ext cx="8463077" cy="142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ИНФОРМАЦИЯ </a:t>
            </a:r>
          </a:p>
          <a:p>
            <a:pPr algn="ctr">
              <a:lnSpc>
                <a:spcPct val="150000"/>
              </a:lnSpc>
            </a:pPr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 ВОПРОСАМ ПОЛУЧЕНИЯ ГРАЖДАНАМИ </a:t>
            </a:r>
          </a:p>
          <a:p>
            <a:pPr algn="ctr">
              <a:lnSpc>
                <a:spcPct val="150000"/>
              </a:lnSpc>
            </a:pPr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БЕСПЛАТНОЙ ЮРИДИЧЕСКОЙ ПОМОЩИ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812" y="1341239"/>
            <a:ext cx="4488427" cy="535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851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3" y="-55231"/>
            <a:ext cx="9165084" cy="6873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60077" y="1158472"/>
            <a:ext cx="8784976" cy="2952328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indent="360000" algn="just"/>
            <a:r>
              <a:rPr lang="ru-RU" sz="145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Дети-инвалиды, дети-сироты, дети, оставшиеся без попечения родителей, лица из числа детей-сирот и детей, оставшихся без попечения родителей, а также их законные представители и представители:</a:t>
            </a:r>
          </a:p>
          <a:p>
            <a:pPr lvl="0" indent="36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копия паспорта гражданина Российской Федерации или иного документа, удостоверяющего личность ребенка,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копия паспорта представителя - гражданина Российской Федерации или иного документа, удостоверяющего личность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документ, подтверждающий соответствующий статус ребенка, гражданина, выдаваемый органами опеки и попечительства по месту жительства, справка медико-социальной экспертизы (для детей-инвалидов);</a:t>
            </a:r>
          </a:p>
          <a:p>
            <a:pPr lvl="0" indent="36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документ, подтверждающий соответствующий статус представителя (свидетельство о рождении, документ об усыновлении или установлении опеки (попечительства), нотариально заверенная доверенность)</a:t>
            </a:r>
            <a:endParaRPr lang="ru-RU" sz="1300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160077" y="4149080"/>
            <a:ext cx="8784976" cy="2592288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indent="360000" algn="just"/>
            <a:r>
              <a:rPr lang="ru-RU" sz="13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Лица, желающие принять на воспитание в свою семью ребенка, оставшегося без попечения родителей, если они обращаются за оказанием бесплатной юридической помощи по вопросам, связанным с устройством ребенка на воспитание в семью: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копия паспорта гражданина Российской Федерации или иного документа, удостоверяющего личность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документ о прохождении подготовки по Программе подготовки граждан, выразивших желание стать опекунами или попечителями несовершеннолетних граждан либо принять детей, оставшихся без попечения родителей, в семьи на воспитание в иных установленных семейным законодательством Российской Федерации формах, за исключением близких родственников ребенка, а также лиц, которые являются или являлись усыновителями, опекунами (попечителями), патронатными воспитателями и в отношении которых усыновление, опека (попечительство), патронатное воспитание не было </a:t>
            </a:r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отменено</a:t>
            </a:r>
            <a:endParaRPr lang="ru-RU" sz="1300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1026" y="-55231"/>
            <a:ext cx="84630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Документы,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подтверждающие право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получение бесплатной юридической помощи:</a:t>
            </a:r>
            <a:endParaRPr lang="ru-RU" sz="20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30435" y="1052736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794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" y="44624"/>
            <a:ext cx="916508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79513" y="1196752"/>
            <a:ext cx="8784976" cy="2448272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indent="360000" algn="just"/>
            <a:r>
              <a:rPr lang="ru-RU" sz="13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Усыновители, если они обращаются за оказанием бесплатной юридической помощи по вопросам, связанным с обеспечением и защитой прав и законных интересов усыновленных детей: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копия паспорта гражданина Российской Федерации или иного документа, удостоверяющего личность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копия паспорта ребенка - гражданина Российской Федерации или иного документа, удостоверяющего личность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копия свидетельства об усыновлении (удочерении) </a:t>
            </a:r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ребенка</a:t>
            </a:r>
            <a:endParaRPr lang="ru-RU" sz="1300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211749" y="3789040"/>
            <a:ext cx="8784976" cy="2520280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indent="360000" algn="just"/>
            <a:r>
              <a:rPr lang="ru-RU" sz="13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Граждане пожилого возраста и инвалиды, проживающие в организациях социального обслуживания, предоставляющих социальные услуги в стационарной форме (в соответствии с Федеральным законом от 28.12.2013 </a:t>
            </a:r>
            <a:r>
              <a:rPr lang="ru-RU" sz="13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3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442-ФЗ </a:t>
            </a:r>
            <a:r>
              <a:rPr lang="ru-RU" sz="13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</a:t>
            </a:r>
            <a:r>
              <a:rPr lang="ru-RU" sz="13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основах социального обслуживания граждан в Российской </a:t>
            </a:r>
            <a:r>
              <a:rPr lang="ru-RU" sz="13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Федерации»):</a:t>
            </a:r>
            <a:endParaRPr lang="ru-RU" sz="1300" b="1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36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копия паспорта гражданина Российской Федерации или иного документа, удостоверяющего личность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копия справки медико-социальной экспертизы об инвалидности;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справка о проживании в организации социального обслуживания, предоставляющей социальные услуги в стационарной форме, выдаваемая этой </a:t>
            </a:r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организацией</a:t>
            </a:r>
            <a:endParaRPr lang="ru-RU" sz="1300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5749" y="-21375"/>
            <a:ext cx="84630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Документы,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подтверждающие право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получение бесплатной юридической помощи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75749" y="1052736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483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" y="15047"/>
            <a:ext cx="916508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79511" y="1268760"/>
            <a:ext cx="8784976" cy="2736304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indent="360000" algn="just"/>
            <a:r>
              <a:rPr lang="ru-RU" sz="13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Несовершеннолетние, содержащиеся в учреждениях системы профилактики безнадзорности и правонарушений несовершеннолетних, и несовершеннолетние, отбывающие наказание в местах лишения свободы, а также их законные представители и представители: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копия паспорта несовершеннолетнего - гражданина Российской Федерации или иного документа, удостоверяющего личность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копия паспорта представителя - гражданина Российской Федерации или иного документа, удостоверяющего личность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справка из учреждения системы профилактики безнадзорности и правонарушений несовершеннолетних или учреждения исполнения наказаний;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документ, подтверждающий соответствующий статус представителя (свидетельство о рождении, документ об усыновлении или установлении опеки (попечительства), нотариально заверенная доверенность</a:t>
            </a:r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300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190779" y="4077072"/>
            <a:ext cx="8784976" cy="2592288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indent="360000" algn="just"/>
            <a:r>
              <a:rPr lang="ru-RU" sz="13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Граждане, имеющие право на бесплатную юридическую помощь в соответствии с Законом Российской Федерации от 02.07.1992 </a:t>
            </a:r>
            <a:r>
              <a:rPr lang="ru-RU" sz="13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3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3185-1 </a:t>
            </a:r>
            <a:r>
              <a:rPr lang="ru-RU" sz="13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13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психиатрической помощи и гарантиях прав граждан при ее </a:t>
            </a:r>
            <a:r>
              <a:rPr lang="ru-RU" sz="13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оказании»:</a:t>
            </a:r>
            <a:endParaRPr lang="ru-RU" sz="1300" b="1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копия паспорта гражданина Российской Федерации или иного документа, удостоверяющего личность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справка о содержании в медицинской организации, оказывающей психиатрическую помощь, или стационарном учреждении социального обслуживания для лиц, страдающих психическими расстройствами, для оказания психиатрической помощи, выдаваемая этой организацией или этим </a:t>
            </a:r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учреждением</a:t>
            </a:r>
            <a:endParaRPr lang="ru-RU" sz="1300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3822" y="116632"/>
            <a:ext cx="84630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Документы,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подтверждающие право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получение бесплатной юридической помощи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00431" y="1196752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3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" y="15047"/>
            <a:ext cx="916508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79511" y="1412776"/>
            <a:ext cx="8784976" cy="2592288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indent="360000" algn="just"/>
            <a:r>
              <a:rPr lang="ru-RU" sz="145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Граждане, признанные судом недееспособными, а также их законные представители: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копия паспорта недееспособного гражданина Российской Федерации или иного документа, удостоверяющего личность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копия паспорта законного представителя - гражданина Российской Федерации или иного документа, удостоверяющего личность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копия решения суда о признании гражданина недееспособным;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д) документ, подтверждающий соответствующий статус представителя (свидетельство о рождении, документ об усыновлении или установлении опеки</a:t>
            </a:r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300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179511" y="4221088"/>
            <a:ext cx="8784976" cy="2520280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indent="360000" algn="just"/>
            <a:r>
              <a:rPr lang="ru-RU" sz="13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Граждане</a:t>
            </a:r>
            <a:r>
              <a:rPr lang="ru-RU" sz="13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оказавшиеся в трудной жизненной ситуации: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копия паспорта гражданина Российской Федерации или иного документа, удостоверяющего личность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решение территориального управления социальной защиты населения об оказании в экстренных случаях бесплатной юридической помощи гражданину, оказавшемуся в трудной жизненной </a:t>
            </a:r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ситуации</a:t>
            </a:r>
            <a:endParaRPr lang="ru-RU" sz="1300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9307" y="34171"/>
            <a:ext cx="84630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Документы,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подтверждающие право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получение бесплатной юридической помощи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00431" y="1196752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89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1"/>
            <a:ext cx="919769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204496" y="1340768"/>
            <a:ext cx="8784976" cy="5218758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indent="360000" algn="just"/>
            <a:r>
              <a:rPr lang="ru-RU" sz="13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Граждане, пострадавшие в результате чрезвычайной ситуации: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копия паспорта гражданина РФ или иной документ, удостоверяющий личность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документ, подтверждающий факт чрезвычайной ситуации;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супруг (супруга), состоявший (состоявшая) в зарегистрированном браке с погибшим (умершим) на день гибели (смерти) в результате чрезвычайной ситуации: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документы, подтверждающие соответствующий статус супруга (супруги) и лица;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дети погибшего (умершего) в результате чрезвычайной ситуации: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 документ, подтверждающий соответствующий статус ребенка;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документ, подтверждающий смерть лица;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родители погибшего (умершего) в результате ЧС: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документ, подтверждающий соответствующий статус родителя 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документ, подтверждающий смерть лица;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 лица, находившиеся на полном содержании погибшего (умершего) в результате ЧС или получавшие от него помощь, которая была для них постоянным и основным источником средств к существованию, а также иные лица, признанные иждивенцами в порядке, установленном законодательством Российской Федерации: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документы, подтверждающие соответствующий статус;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документ, подтверждающий смерть лица;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граждане, здоровью которых причинен вред в результате ЧС: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справка медико-социальной экспертизы;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 граждане, лишившиеся жилого помещения либо утратившие полностью или частично иное имущество либо документы в результате ЧС: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документ, подтверждающий факт имущественных потерь вследствие чрезвычайной ситуации.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35488" y="22548"/>
            <a:ext cx="84630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Документы,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подтверждающие право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получение бесплатной юридическо</a:t>
            </a:r>
            <a:r>
              <a:rPr lang="ru-RU" sz="2000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й</a:t>
            </a:r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помощи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35488" y="1196752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18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" y="15047"/>
            <a:ext cx="916508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6770" y="260648"/>
            <a:ext cx="84630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u="sng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Бесплатная юридическая помощь в экстренных случаях</a:t>
            </a: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168492" y="871770"/>
            <a:ext cx="8752998" cy="3600400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indent="360000" algn="ctr"/>
            <a:r>
              <a:rPr lang="ru-RU" sz="16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Юридическая помощь предоставляется бесплатно </a:t>
            </a:r>
          </a:p>
          <a:p>
            <a:pPr indent="360000" algn="ctr"/>
            <a:r>
              <a:rPr lang="ru-RU" sz="16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гражданам, оказавшимся в следующих сложных жизненных ситуациях</a:t>
            </a:r>
            <a:r>
              <a:rPr lang="ru-RU" sz="14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indent="360000" algn="just"/>
            <a:r>
              <a:rPr lang="ru-RU" sz="14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1400" b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При утрате (повреждении) единственного жилого помещения вследствие пожара, стихийного бедствия по вопросам, связанным с реализацией жилищных прав, прав на страховое возмещение за утраченное либо поврежденное </a:t>
            </a:r>
            <a:r>
              <a:rPr lang="ru-RU" sz="14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имущество.</a:t>
            </a:r>
            <a:endParaRPr lang="ru-RU" sz="1400" b="1" spc="50" dirty="0">
              <a:ln w="11430"/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360000" algn="just"/>
            <a:r>
              <a:rPr lang="ru-RU" sz="14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400" b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Одиноким и одиноко проживающим, достигшим 80-летнего возраста по вопросам, связанным с защитой их жилищных прав, прав на охрану здоровья, на социальные </a:t>
            </a:r>
            <a:r>
              <a:rPr lang="ru-RU" sz="14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гарантии.</a:t>
            </a:r>
            <a:endParaRPr lang="ru-RU" sz="1400" b="1" spc="50" dirty="0">
              <a:ln w="11430"/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360000" algn="just"/>
            <a:r>
              <a:rPr lang="ru-RU" sz="14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1400" b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Одиноким матерям по вопросам, связанным с обеспечением и защитой прав и законных интересов несовершеннолетних детей, в свидетельстве о рождении которых отсутствует запись об отце или запись произведена в установленном порядке по указанию </a:t>
            </a:r>
            <a:r>
              <a:rPr lang="ru-RU" sz="14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матери.</a:t>
            </a:r>
            <a:endParaRPr lang="ru-RU" sz="1400" b="1" spc="50" dirty="0">
              <a:ln w="11430"/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360000" algn="just"/>
            <a:r>
              <a:rPr lang="ru-RU" sz="14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1400" b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Многодетным семьям по вопросам, связанным с защитой прав на единственное жилое помещение, приобретенное путем ипотечного кредитования, в случае потери работы одним или обоими родителями.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49791" y="836712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220485" y="4653136"/>
            <a:ext cx="8752998" cy="1800200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indent="360000" algn="ctr"/>
            <a:r>
              <a:rPr lang="ru-RU" sz="16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Для получения такой помощи необходимо </a:t>
            </a:r>
          </a:p>
          <a:p>
            <a:pPr indent="360000" algn="ctr"/>
            <a:r>
              <a:rPr lang="ru-RU" sz="16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обратиться </a:t>
            </a:r>
            <a:r>
              <a:rPr lang="ru-RU" sz="1600" b="1" spc="50" dirty="0">
                <a:ln w="11430"/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территориальное управление </a:t>
            </a:r>
            <a:r>
              <a:rPr lang="ru-RU" sz="1600" b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(отдел управления) </a:t>
            </a:r>
            <a:r>
              <a:rPr lang="ru-RU" sz="1600" b="1" spc="50" dirty="0">
                <a:ln w="11430"/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социальной защиты населения по месту жительства </a:t>
            </a:r>
            <a:r>
              <a:rPr lang="ru-RU" sz="1600" b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(пребывания) </a:t>
            </a:r>
            <a:endParaRPr lang="ru-RU" sz="1600" b="1" spc="50" dirty="0" smtClean="0">
              <a:ln w="11430"/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360000" algn="ctr"/>
            <a:r>
              <a:rPr lang="ru-RU" sz="16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ru-RU" sz="1600" b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письменным обращением лично </a:t>
            </a:r>
            <a:r>
              <a:rPr lang="ru-RU" sz="16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либо посредством </a:t>
            </a:r>
            <a:r>
              <a:rPr lang="ru-RU" sz="1600" b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почтовой </a:t>
            </a:r>
            <a:r>
              <a:rPr lang="ru-RU" sz="16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связи</a:t>
            </a:r>
            <a:endParaRPr lang="ru-RU" sz="1600" b="1" spc="50" dirty="0">
              <a:ln w="11430"/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13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" y="15047"/>
            <a:ext cx="916508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3656-327A-42E2-98C3-833D353432F9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260648"/>
            <a:ext cx="86490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u="sng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Документы, необходимые для получения </a:t>
            </a:r>
          </a:p>
          <a:p>
            <a:pPr lvl="0" algn="ctr"/>
            <a:r>
              <a:rPr lang="ru-RU" sz="2000" b="1" u="sng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бесплатной </a:t>
            </a:r>
            <a:r>
              <a:rPr lang="ru-RU" sz="2000" b="1" u="sng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юридической </a:t>
            </a:r>
            <a:r>
              <a:rPr lang="ru-RU" sz="2000" b="1" u="sng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помощи в экстренных случаях</a:t>
            </a:r>
            <a:endParaRPr lang="ru-RU" sz="2000" b="1" u="sng" kern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25416" y="1196752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84376" y="1361360"/>
            <a:ext cx="851431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Документы, </a:t>
            </a:r>
            <a:r>
              <a:rPr lang="ru-RU" sz="1600" b="1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обязательные </a:t>
            </a:r>
            <a:r>
              <a:rPr lang="ru-RU" sz="16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предоставления:</a:t>
            </a:r>
            <a:endParaRPr lang="ru-RU" sz="1600" b="1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360000" algn="just">
              <a:spcBef>
                <a:spcPts val="600"/>
              </a:spcBef>
            </a:pPr>
            <a:r>
              <a:rPr lang="ru-RU" sz="16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паспорт </a:t>
            </a:r>
            <a:r>
              <a:rPr lang="ru-RU" sz="16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иной документ, удостоверяющий личность гражданина, его </a:t>
            </a:r>
            <a:r>
              <a:rPr lang="ru-RU" sz="16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представителя;</a:t>
            </a:r>
            <a:endParaRPr lang="ru-RU" sz="1600" b="1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360000" algn="just"/>
            <a:r>
              <a:rPr lang="ru-RU" sz="16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документ</a:t>
            </a:r>
            <a:r>
              <a:rPr lang="ru-RU" sz="16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подтверждающий полномочия представителя гражданина (в случае если обращение подается представителем гражданина);</a:t>
            </a:r>
          </a:p>
          <a:p>
            <a:pPr lvl="0" indent="360000" algn="just"/>
            <a:r>
              <a:rPr lang="ru-RU" sz="16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трудовая </a:t>
            </a:r>
            <a:r>
              <a:rPr lang="ru-RU" sz="16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книжка (для многодетных семей).</a:t>
            </a:r>
          </a:p>
          <a:p>
            <a:pPr indent="360000" algn="just"/>
            <a:endParaRPr lang="ru-RU" sz="1400" b="1" kern="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0000" algn="ctr"/>
            <a:endParaRPr lang="ru-RU" sz="1600" b="1" kern="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0000" algn="ctr"/>
            <a:r>
              <a:rPr lang="ru-RU" sz="16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</a:t>
            </a:r>
            <a:r>
              <a:rPr lang="ru-RU" sz="1600" b="1" kern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kern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представляемые</a:t>
            </a:r>
            <a:r>
              <a:rPr lang="ru-RU" sz="1600" b="1" kern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желанию гражданина:</a:t>
            </a:r>
            <a:endParaRPr lang="ru-RU" sz="1600" b="1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360000" algn="just">
              <a:spcBef>
                <a:spcPts val="600"/>
              </a:spcBef>
            </a:pPr>
            <a:r>
              <a:rPr lang="ru-RU" sz="16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свидетельство </a:t>
            </a:r>
            <a:r>
              <a:rPr lang="ru-RU" sz="16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рождении ребенка/детей (для одиноких матерей и многодетных семей);</a:t>
            </a:r>
          </a:p>
          <a:p>
            <a:pPr lvl="0" indent="360000" algn="just"/>
            <a:r>
              <a:rPr lang="ru-RU" sz="16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документы</a:t>
            </a:r>
            <a:r>
              <a:rPr lang="ru-RU" sz="16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содержащие сведения о лицах, зарегистрированных совместно с гражданином по месту его жительства;</a:t>
            </a:r>
          </a:p>
          <a:p>
            <a:pPr lvl="0" indent="360000" algn="just"/>
            <a:r>
              <a:rPr lang="ru-RU" sz="16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документы</a:t>
            </a:r>
            <a:r>
              <a:rPr lang="ru-RU" sz="16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подтверждающие факт имущественных потерь вследствие пожара, стихийного бедствия, акт о пожаре (в случаях пожара, иного стихийного бедствия);</a:t>
            </a:r>
          </a:p>
          <a:p>
            <a:pPr lvl="0" indent="360000" algn="just"/>
            <a:r>
              <a:rPr lang="ru-RU" sz="16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выписка </a:t>
            </a:r>
            <a:r>
              <a:rPr lang="ru-RU" sz="16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ЕГРН (в случаях утраты жилья или обращения одиноких матерей</a:t>
            </a:r>
            <a:r>
              <a:rPr lang="ru-RU" sz="16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lvl="0" indent="360000" algn="just"/>
            <a:r>
              <a:rPr lang="ru-RU" sz="16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ru-RU" sz="16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документ, подтверждающий регистрацию по месту жительства.</a:t>
            </a:r>
          </a:p>
          <a:p>
            <a:pPr lvl="0" algn="ctr"/>
            <a:endParaRPr lang="ru-RU" b="1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06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3656-327A-42E2-98C3-833D353432F9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" y="15047"/>
            <a:ext cx="916508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285387" y="1052736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65446" y="406405"/>
            <a:ext cx="8463077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Кто оказывает бесплатную юридическую помощь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365446" y="4077072"/>
            <a:ext cx="8503107" cy="2448272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algn="ctr"/>
            <a:r>
              <a:rPr lang="ru-RU" sz="1600" b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Исполнительные органы </a:t>
            </a:r>
          </a:p>
          <a:p>
            <a:pPr algn="ctr"/>
            <a:r>
              <a:rPr lang="ru-RU" sz="1600" b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государственной власти Тюменской области </a:t>
            </a:r>
          </a:p>
          <a:p>
            <a:pPr algn="ctr"/>
            <a:r>
              <a:rPr lang="ru-RU" sz="1600" b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подведомственные им учреждения</a:t>
            </a:r>
          </a:p>
          <a:p>
            <a:pPr algn="ctr"/>
            <a:r>
              <a:rPr lang="ru-RU" sz="1200" i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200" i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виде правового консультирования в устной и письменной форме по вопросам, относящимся к их компетенции в порядке, установленном законодательством Российской Федерации для рассмотрения обращений граждан)</a:t>
            </a:r>
            <a:endParaRPr lang="ru-RU" sz="1200" i="1" spc="50" dirty="0">
              <a:ln w="11430"/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285387" y="1268760"/>
            <a:ext cx="8543136" cy="2592288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algn="ctr"/>
            <a:r>
              <a:rPr lang="ru-RU" sz="1600" b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Адвокаты Тюменской области, </a:t>
            </a:r>
          </a:p>
          <a:p>
            <a:pPr algn="ctr"/>
            <a:r>
              <a:rPr lang="ru-RU" sz="1600" b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участвующие в деятельности государственной системы бесплатной юридической помощи согласно </a:t>
            </a:r>
            <a:r>
              <a:rPr lang="ru-RU" sz="16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списку</a:t>
            </a:r>
            <a:r>
              <a:rPr lang="ru-RU" sz="1600" b="1" spc="5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размещенному </a:t>
            </a:r>
            <a:r>
              <a:rPr lang="ru-RU" sz="1600" b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Портале органов </a:t>
            </a:r>
          </a:p>
          <a:p>
            <a:pPr algn="ctr"/>
            <a:r>
              <a:rPr lang="ru-RU" sz="1600" b="1" spc="50" dirty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государственной власти (далее – адвокаты</a:t>
            </a:r>
            <a:r>
              <a:rPr lang="ru-RU" sz="16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r>
              <a:rPr lang="ru-RU" sz="1600" b="1" spc="50" dirty="0" smtClean="0">
                <a:ln w="11430"/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spc="50" dirty="0">
              <a:ln w="11430"/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spc="50" dirty="0" smtClean="0">
                <a:ln w="11430"/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Список адвокатов, оказывающих бесплатную юридическую помощь </a:t>
            </a:r>
          </a:p>
          <a:p>
            <a:pPr algn="ctr"/>
            <a:r>
              <a:rPr lang="ru-RU" sz="1600" b="1" u="sng" spc="50" dirty="0" smtClean="0">
                <a:ln w="11430"/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конкретном муниципальном образовании</a:t>
            </a:r>
            <a:r>
              <a:rPr lang="ru-RU" sz="1600" b="1" spc="50" dirty="0" smtClean="0">
                <a:ln w="11430"/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размещен на официальном портале органов государственной власти Тюменской области </a:t>
            </a:r>
          </a:p>
          <a:p>
            <a:pPr algn="ctr"/>
            <a:r>
              <a:rPr lang="ru-RU" sz="1200" b="1" i="1" spc="50" dirty="0" smtClean="0">
                <a:ln w="11430"/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(переход по ссылкам: «Правительство Тюменской области» -«Власть» </a:t>
            </a:r>
            <a:r>
              <a:rPr lang="ru-RU" sz="1200" b="1" i="1" spc="50" dirty="0">
                <a:ln w="11430"/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«Главное правовое управление Тюменской области» – «Бесплатная юридическая помощь») </a:t>
            </a:r>
          </a:p>
        </p:txBody>
      </p:sp>
    </p:spTree>
    <p:extLst>
      <p:ext uri="{BB962C8B-B14F-4D97-AF65-F5344CB8AC3E}">
        <p14:creationId xmlns:p14="http://schemas.microsoft.com/office/powerpoint/2010/main" val="20810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" y="15047"/>
            <a:ext cx="916508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8415" y="-13848"/>
            <a:ext cx="8463077" cy="70788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Категории граждан, имеющих право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получение бесплатной юридической помощи:</a:t>
            </a: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365447" y="775738"/>
            <a:ext cx="8463076" cy="5965632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r>
              <a:rPr lang="ru-RU" sz="1400" dirty="0" smtClean="0"/>
              <a:t>   </a:t>
            </a:r>
          </a:p>
          <a:p>
            <a:pPr indent="450000" algn="just"/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граждане,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среднедушевой доход семей которых ниже величины прожиточного минимума, установленного в </a:t>
            </a:r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Тюменской области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соответствии с законодательством Российской Федерации, либо одиноко </a:t>
            </a:r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проживающим гражданам,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доходы которых ниже величины прожиточного минимума </a:t>
            </a:r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(малоимущие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граждане);</a:t>
            </a:r>
          </a:p>
          <a:p>
            <a:pPr indent="450000" algn="just"/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инвалиды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 и II группы;</a:t>
            </a:r>
          </a:p>
          <a:p>
            <a:pPr indent="450000" algn="just"/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ветераны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Великой Отечественной войны, </a:t>
            </a:r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Герои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Российской Федерации, </a:t>
            </a:r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Герои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Советского Союза, </a:t>
            </a:r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Герои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Социалистического Труда, </a:t>
            </a:r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Герои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Труда Российской Федерации;</a:t>
            </a:r>
          </a:p>
          <a:p>
            <a:pPr indent="450000" algn="just"/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дети-инвалиды, дети-сироты, дети, оставшиеся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без попечения родителей, </a:t>
            </a:r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лица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числа детей-сирот и детей, оставшихся без попечения родителей, а также их </a:t>
            </a:r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законные представители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представители,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они обращаются за оказанием бесплатной юридической помощи по вопросам, связанным с обеспечением и защитой прав и законных интересов таких детей;</a:t>
            </a:r>
          </a:p>
          <a:p>
            <a:pPr indent="450000" algn="just"/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лица, желающие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принять на воспитание в свою семью ребенка, оставшегося без попечения родителей, если они обращаются за оказанием бесплатной юридической помощи по вопросам, связанным с устройством ребенка на воспитание в семью;</a:t>
            </a:r>
          </a:p>
          <a:p>
            <a:pPr indent="450000" algn="just"/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усыновители,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они обращаются за оказанием бесплатной юридической помощи по вопросам, связанным с обеспечением и защитой прав и законных интересов усыновленных детей;</a:t>
            </a:r>
          </a:p>
          <a:p>
            <a:pPr indent="450000" algn="just"/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граждане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пожилого возраста и </a:t>
            </a:r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инвалидам,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проживающие в организациях социального обслуживания, предоставляющих социальные услуги в стационарной форме</a:t>
            </a:r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indent="450000" algn="just"/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несовершеннолетние, содержащиеся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учреждениях системы профилактики безнадзорности и правонарушений несовершеннолетних, и </a:t>
            </a:r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несовершеннолетние, отбывающие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наказание в местах лишения свободы, а также их </a:t>
            </a:r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законные представителям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35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представители, </a:t>
            </a:r>
            <a:r>
              <a:rPr lang="ru-RU" sz="135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если они обращаются за оказанием бесплатной юридической помощи по вопросам, связанным с обеспечением и защитой прав и законных интересов таких несовершеннолетних (за исключением вопросов, связанных с оказанием юридической помощи в уголовном судопроизводстве);</a:t>
            </a:r>
          </a:p>
          <a:p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74295" y="692696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032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" y="15047"/>
            <a:ext cx="916508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7304" y="20378"/>
            <a:ext cx="84630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Категории граждан, имеющих право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получение бесплатной юридической помощи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353459" y="1072398"/>
            <a:ext cx="8463076" cy="5411633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indent="450000" algn="just"/>
            <a:r>
              <a:rPr lang="ru-RU" sz="1300" dirty="0" smtClean="0"/>
              <a:t>   </a:t>
            </a:r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граждане, имеющие </a:t>
            </a:r>
            <a:r>
              <a:rPr lang="ru-RU" sz="135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право на бесплатную юридическую помощь в соответствии с Законом Российской Федерации от </a:t>
            </a:r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02.07.1992 № </a:t>
            </a:r>
            <a:r>
              <a:rPr lang="ru-RU" sz="135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3185-1 «О психиатрической помощи и гарантиях прав граждан при ее оказании»;</a:t>
            </a:r>
          </a:p>
          <a:p>
            <a:pPr indent="450000" algn="just"/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граждане, признанные </a:t>
            </a:r>
            <a:r>
              <a:rPr lang="ru-RU" sz="135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судом недееспособными, а также их </a:t>
            </a:r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законным представителям, </a:t>
            </a:r>
            <a:r>
              <a:rPr lang="ru-RU" sz="135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если они обращаются за оказанием бесплатной юридической помощи по вопросам, связанным с обеспечением и защитой прав и законных интересов таких граждан;</a:t>
            </a:r>
          </a:p>
          <a:p>
            <a:pPr indent="450000" algn="just"/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граждане, пострадавшие </a:t>
            </a:r>
            <a:r>
              <a:rPr lang="ru-RU" sz="135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результате чрезвычайной </a:t>
            </a:r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ситуации:</a:t>
            </a:r>
            <a:endParaRPr lang="ru-RU" sz="135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450000" algn="just"/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- супруг </a:t>
            </a:r>
            <a:r>
              <a:rPr lang="ru-RU" sz="135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супруга), состоявший </a:t>
            </a:r>
            <a:r>
              <a:rPr lang="ru-RU" sz="135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состоявшая) </a:t>
            </a:r>
            <a:r>
              <a:rPr lang="ru-RU" sz="135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зарегистрированном браке с погибшим (умершим) на день гибели (смерти) в результате чрезвычайной ситуации;</a:t>
            </a:r>
          </a:p>
          <a:p>
            <a:pPr indent="450000" algn="just"/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- дети </a:t>
            </a:r>
            <a:r>
              <a:rPr lang="ru-RU" sz="135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погибшего (умершего) в результате чрезвычайной ситуации;</a:t>
            </a:r>
          </a:p>
          <a:p>
            <a:pPr indent="450000" algn="just"/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- родители погибшего </a:t>
            </a:r>
            <a:r>
              <a:rPr lang="ru-RU" sz="135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(умершего) в результате чрезвычайной ситуации;</a:t>
            </a:r>
          </a:p>
          <a:p>
            <a:pPr indent="450000" algn="just"/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- лица, находившиеся </a:t>
            </a:r>
            <a:r>
              <a:rPr lang="ru-RU" sz="135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полном содержании погибшего (умершего) в результате чрезвычайной ситуации или получавшие от него помощь, которая была для них постоянным и основным источником средств к существованию, а также </a:t>
            </a:r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иным лицам, признанным </a:t>
            </a:r>
            <a:r>
              <a:rPr lang="ru-RU" sz="135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иждивенцами в порядке, установленном законодательством Российской Федерации;</a:t>
            </a:r>
          </a:p>
          <a:p>
            <a:pPr indent="450000" algn="just"/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- граждане, </a:t>
            </a:r>
            <a:r>
              <a:rPr lang="ru-RU" sz="135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здоровью которых причинен вред в результате чрезвычайной ситуации;</a:t>
            </a:r>
          </a:p>
          <a:p>
            <a:pPr indent="450000" algn="just"/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- граждане, лишившиеся </a:t>
            </a:r>
            <a:r>
              <a:rPr lang="ru-RU" sz="135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жилого помещения либо утратившие полностью или частично иное имущество либо документы в результате чрезвычайной ситуации;</a:t>
            </a:r>
          </a:p>
          <a:p>
            <a:pPr indent="450000" algn="just"/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граждане, </a:t>
            </a:r>
            <a:r>
              <a:rPr lang="ru-RU" sz="135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которым право на получение бесплатной юридической помощи в рамках государственной системы бесплатной юридической помощи предоставлено в соответствии с иными федеральными законами и законами </a:t>
            </a:r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Тюменской области;</a:t>
            </a:r>
          </a:p>
          <a:p>
            <a:pPr indent="450000" algn="just"/>
            <a:r>
              <a:rPr lang="ru-RU" sz="135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граждане, оказавшиеся в трудной жизненной ситуации.</a:t>
            </a:r>
            <a:endParaRPr lang="ru-RU" sz="135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59816" y="764704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48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" y="15047"/>
            <a:ext cx="916508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284376" y="1052736"/>
            <a:ext cx="6192687" cy="1175236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algn="ctr"/>
            <a:r>
              <a:rPr lang="ru-RU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правовое консультирование </a:t>
            </a:r>
          </a:p>
          <a:p>
            <a:pPr lvl="0" algn="ctr"/>
            <a:r>
              <a:rPr lang="ru-RU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устной и письменной форме</a:t>
            </a:r>
            <a:endParaRPr kumimoji="0" lang="ru-RU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904494" y="2348880"/>
            <a:ext cx="6192686" cy="1224136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algn="ctr"/>
            <a:r>
              <a:rPr lang="ru-RU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представление интересов в судах</a:t>
            </a:r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2771800" y="5085184"/>
            <a:ext cx="6192686" cy="1152128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algn="ctr"/>
            <a:r>
              <a:rPr lang="ru-RU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составления заявлений, жалоб, </a:t>
            </a:r>
            <a:endParaRPr lang="ru-RU" b="1" kern="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ходатайств </a:t>
            </a:r>
            <a:r>
              <a:rPr lang="ru-RU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других документов </a:t>
            </a:r>
            <a:endParaRPr lang="ru-RU" b="1" kern="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правового </a:t>
            </a:r>
            <a:r>
              <a:rPr lang="ru-RU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характера</a:t>
            </a:r>
            <a:endParaRPr kumimoji="0" lang="ru-RU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8165" y="116632"/>
            <a:ext cx="84630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Граждане имеют право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получение следующей юридической помощи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84376" y="947629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1691680" y="3717032"/>
            <a:ext cx="6192686" cy="1224136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algn="ctr"/>
            <a:endParaRPr lang="ru-RU" b="1" kern="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представление интересов </a:t>
            </a:r>
          </a:p>
          <a:p>
            <a:pPr lvl="0" algn="ctr"/>
            <a:r>
              <a:rPr lang="ru-RU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государственных </a:t>
            </a:r>
            <a:r>
              <a:rPr lang="ru-RU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муниципальных органах, организациях </a:t>
            </a:r>
            <a:endParaRPr lang="ru-RU" b="1" kern="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ru-RU" b="1" kern="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93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" y="15047"/>
            <a:ext cx="916508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268409" y="1124744"/>
            <a:ext cx="8712967" cy="5328592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заключение, изменение, расторжение, признание недействительными сделок с недвижимым имуществом, государственная регистрация прав на недвижимое имущество и сделок с ним (в случае, если квартира, жилой дом или их части являются единственным жилым помещением гражданина и его семьи);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признание права на жилое помещение, предоставление жилого помещения по договору социального найма, договору найма специализированного жилого помещения, предназначенного для проживания детей-сирот и детей, оставшихся без попечения родителей, лиц из числа детей-сирот и детей, оставшихся без попечения родителей, расторжение и прекращение договора социального найма жилого помещения, выселение из жилого помещения (в случае, если квартира, жилой дом или их части являются единственным жилым помещением гражданина и его семьи), расторжение и прекращение договора найма специализированного жилого помещения, предназначенного для проживания детей-сирот и детей, оставшихся без попечения родителей, лиц из числа детей-сирот и детей, оставшихся без попечения родителей, выселение из указанного жилого помещения;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признание и сохранение права собственности на земельный участок, права постоянного (бессрочного) пользования, а также права пожизненного наследуемого владения земельным участком (в случае, если на спорном земельном участке или его части находятся жилой дом или его часть, являющиеся единственным жилым помещением гражданина и его семьи);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защита прав потребителей (в части предоставления коммунальных услуг);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отказ работодателя в заключении трудового договора, нарушающий гарантии, установленные Трудовым кодексом Российской Федерации, восстановление на работе, взыскание заработка, в том числе за время вынужденного прогула, компенсации морального вреда, причиненного неправомерными действиями (бездействием) работодателя;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признание гражданина безработным и установление пособия по безработице;</a:t>
            </a:r>
            <a:endParaRPr kumimoji="0" lang="ru-RU" sz="1300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3352" y="15047"/>
            <a:ext cx="84630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каких случаях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гражданам оказывается бесплатная юридическая помощь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53324" y="836712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09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" y="15047"/>
            <a:ext cx="916508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251520" y="1196752"/>
            <a:ext cx="8712967" cy="5544616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возмещение вреда, причиненного смертью кормильца, увечьем или иным повреждением здоровья, связанным с трудовой деятельностью или с чрезвычайной ситуацией;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</a:t>
            </a:r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 социальной поддержки, оказание малоимущим гражданам государственной социальной помощи, предоставление субсидий на оплату жилого помещения и коммунальных услуг;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назначение</a:t>
            </a:r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перерасчет и взыскание страховых пенсий по старости, пенсий по инвалидности и по случаю потери кормильца, пособий по временной нетрудоспособности, беременности и родам, безработице, в связи с трудовым увечьем или профессиональным заболеванием, единовременного пособия при рождении ребенка, ежемесячного пособия по уходу за ребенком, социального пособия на погребение;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установление </a:t>
            </a:r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оспаривание отцовства (материнства), взыскание алиментов;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установление </a:t>
            </a:r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усыновления, опеки или попечительства над детьми-сиротами и детьми, оставшимися без попечения родителей, заключение договора об осуществлении опеки или попечительства над такими детьми;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защита </a:t>
            </a:r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 и законных интересов детей-сирот и детей, оставшихся без попечения родителей, лиц из числа детей-сирот и детей, оставшихся без попечения родителей;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реабилитация </a:t>
            </a:r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граждан, пострадавших от политических репрессий;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ограничение </a:t>
            </a:r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дееспособности;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обжалование </a:t>
            </a:r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нарушений прав и свобод граждан при оказании психиатрической помощи;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медико-социальная </a:t>
            </a:r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экспертиза и реабилитация инвалидов;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обжалование </a:t>
            </a:r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внесудебном порядке актов органов государственной власти, органов местного самоуправления и должностных лиц;</a:t>
            </a:r>
          </a:p>
          <a:p>
            <a:pPr lvl="0" indent="45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восстановление </a:t>
            </a:r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имущественных прав, личных неимущественных прав, нарушенных в результате чрезвычайной ситуации, возмещение ущерба, причиненного вследствие чрезвычайной ситуации.</a:t>
            </a:r>
            <a:endParaRPr kumimoji="0" lang="ru-RU" sz="1300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4152" y="35344"/>
            <a:ext cx="84630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каких случаях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гражданам оказывается бесплатной юридической помощи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95103" y="836712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" y="15047"/>
            <a:ext cx="916508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043608" y="2723966"/>
            <a:ext cx="7056784" cy="1641138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algn="ctr"/>
            <a:r>
              <a:rPr lang="ru-RU" sz="20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20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окумент</a:t>
            </a:r>
            <a:r>
              <a:rPr lang="ru-RU" sz="20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 algn="ctr"/>
            <a:r>
              <a:rPr lang="ru-RU" sz="20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20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достоверяющий личность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1043608" y="1138862"/>
            <a:ext cx="7056784" cy="1585104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algn="ctr"/>
            <a:r>
              <a:rPr lang="ru-RU" sz="20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20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аявление </a:t>
            </a:r>
          </a:p>
          <a:p>
            <a:pPr lvl="0" algn="ctr"/>
            <a:r>
              <a:rPr lang="ru-RU" sz="20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указанием вида необходимой помощи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1043608" y="4365104"/>
            <a:ext cx="7056784" cy="1656184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algn="ctr"/>
            <a:r>
              <a:rPr lang="ru-RU" sz="20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документы, </a:t>
            </a:r>
          </a:p>
          <a:p>
            <a:pPr lvl="0" algn="ctr"/>
            <a:r>
              <a:rPr lang="ru-RU" sz="20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подтверждающие </a:t>
            </a:r>
            <a:r>
              <a:rPr lang="ru-RU" sz="20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отнесение </a:t>
            </a:r>
            <a:endParaRPr lang="ru-RU" sz="2000" b="1" kern="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20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20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категории </a:t>
            </a:r>
            <a:r>
              <a:rPr lang="ru-RU" sz="20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граждан, имеющих </a:t>
            </a:r>
            <a:r>
              <a:rPr lang="ru-RU" sz="20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 </a:t>
            </a:r>
            <a:endParaRPr lang="ru-RU" sz="2000" b="1" kern="0" dirty="0" smtClean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sz="2000" b="1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0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бесплатную юридическую помощь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0462" y="116632"/>
            <a:ext cx="84630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Документы, </a:t>
            </a:r>
          </a:p>
          <a:p>
            <a:pPr algn="ctr"/>
            <a:r>
              <a:rPr lang="ru-RU" sz="2000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еобходимые для получения бесплатной юридической помощи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54894" y="951580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160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2" y="-144016"/>
            <a:ext cx="9165084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79513" y="1340768"/>
            <a:ext cx="8784976" cy="1656184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indent="360000" algn="just"/>
            <a:r>
              <a:rPr lang="ru-RU" sz="145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Малоимущие граждане:</a:t>
            </a:r>
          </a:p>
          <a:p>
            <a:pPr lvl="0" indent="360000" algn="just"/>
            <a:r>
              <a:rPr lang="ru-RU" sz="13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копия паспорта гражданина Российской Федерации или иного документа, удостоверяющего личность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справка о признании семьи или одиноко проживающего гражданина малоимущими для получения государственной социальной помощи и (или) мер социальной </a:t>
            </a:r>
            <a:r>
              <a:rPr lang="ru-RU" sz="13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поддержки</a:t>
            </a:r>
            <a:endParaRPr lang="ru-RU" sz="13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149181" y="3068960"/>
            <a:ext cx="8784976" cy="1656184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indent="360000" algn="just"/>
            <a:r>
              <a:rPr lang="ru-RU" sz="145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Инвалиды I и II группы:</a:t>
            </a:r>
          </a:p>
          <a:p>
            <a:pPr lvl="0" indent="360000" algn="just"/>
            <a:r>
              <a:rPr lang="ru-RU" sz="13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копия паспорта гражданина Российской Федерации или иного документа, удостоверяющего личность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копия справки медико-социальной экспертизы об </a:t>
            </a:r>
            <a:r>
              <a:rPr lang="ru-RU" sz="13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инвалидности</a:t>
            </a:r>
            <a:endParaRPr lang="ru-RU" sz="13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179513" y="4797152"/>
            <a:ext cx="8784976" cy="1944216"/>
          </a:xfrm>
          <a:prstGeom prst="roundRect">
            <a:avLst>
              <a:gd name="adj" fmla="val 16657"/>
            </a:avLst>
          </a:prstGeom>
          <a:solidFill>
            <a:srgbClr val="D2EFFE">
              <a:alpha val="50000"/>
            </a:srgbClr>
          </a:solidFill>
          <a:ln>
            <a:noFill/>
          </a:ln>
          <a:effectLst>
            <a:outerShdw dist="35921" dir="2700000" algn="ctr" rotWithShape="0">
              <a:srgbClr val="EEECE1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  <a:extLst/>
        </p:spPr>
        <p:txBody>
          <a:bodyPr lIns="92075" tIns="46038" rIns="92075" bIns="46038" anchor="ctr"/>
          <a:lstStyle/>
          <a:p>
            <a:pPr lvl="0" indent="360000" algn="just"/>
            <a:r>
              <a:rPr lang="ru-RU" sz="145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Ветераны Великой Отечественной войны, Герои Российской Федерации, Герои Советского Союза, Герои Социалистического Труда, Герои Труда Российской Федерации:</a:t>
            </a:r>
          </a:p>
          <a:p>
            <a:pPr lvl="0" indent="360000" algn="just"/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копия паспорта гражданина Российской Федерации или иного документа, удостоверяющего личность гражданина, с отметкой о постоянной регистрации в Тюменской области;</a:t>
            </a:r>
          </a:p>
          <a:p>
            <a:pPr lvl="0" indent="360000" algn="just"/>
            <a:r>
              <a:rPr lang="ru-RU" sz="1300" kern="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копия документа, подтверждающего статус ветерана Великой Отечественной войны, Героя Российской Федерации, Героя Советского Союза, Героя Социалистического Труда, Героя Труда Российской </a:t>
            </a:r>
            <a:r>
              <a:rPr lang="ru-RU" sz="1300" kern="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Федерации</a:t>
            </a:r>
            <a:endParaRPr lang="ru-RU" sz="1300" kern="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0131" y="10482"/>
            <a:ext cx="84630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Документы,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подтверждающие право </a:t>
            </a:r>
          </a:p>
          <a:p>
            <a:pPr algn="ctr"/>
            <a:r>
              <a:rPr lang="ru-RU" sz="20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получение бесплатной юридической помощи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70101" y="1124744"/>
            <a:ext cx="8543136" cy="2684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30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5679</TotalTime>
  <Words>2679</Words>
  <Application>Microsoft Office PowerPoint</Application>
  <PresentationFormat>Экран (4:3)</PresentationFormat>
  <Paragraphs>211</Paragraphs>
  <Slides>16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Georgia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ИНФОРМАЦИОННОГО СОПРОВОЖДЕНИЯ ДЕЯТЕЛЬНОСТИ ПО ПРЕДОСТАВЛЕНИЮ ГОСУДАРСТВЕННЫХ И МУНИЦИПАЛЬНЫХ УСЛУГ</dc:title>
  <dc:creator>Петров В.А.</dc:creator>
  <cp:lastModifiedBy>Доронина Наталья Александровна</cp:lastModifiedBy>
  <cp:revision>920</cp:revision>
  <cp:lastPrinted>2019-07-09T09:31:47Z</cp:lastPrinted>
  <dcterms:created xsi:type="dcterms:W3CDTF">2013-07-22T02:47:24Z</dcterms:created>
  <dcterms:modified xsi:type="dcterms:W3CDTF">2019-07-19T10:38:07Z</dcterms:modified>
</cp:coreProperties>
</file>