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8" r:id="rId2"/>
    <p:sldMasterId id="2147483700" r:id="rId3"/>
    <p:sldMasterId id="2147483748" r:id="rId4"/>
    <p:sldMasterId id="2147483772" r:id="rId5"/>
    <p:sldMasterId id="2147483784" r:id="rId6"/>
    <p:sldMasterId id="2147483796" r:id="rId7"/>
    <p:sldMasterId id="2147483808" r:id="rId8"/>
    <p:sldMasterId id="2147483820" r:id="rId9"/>
    <p:sldMasterId id="2147483844" r:id="rId10"/>
    <p:sldMasterId id="2147483856" r:id="rId11"/>
    <p:sldMasterId id="2147483868" r:id="rId12"/>
    <p:sldMasterId id="2147483880" r:id="rId13"/>
    <p:sldMasterId id="2147483892" r:id="rId14"/>
  </p:sldMasterIdLst>
  <p:notesMasterIdLst>
    <p:notesMasterId r:id="rId46"/>
  </p:notesMasterIdLst>
  <p:sldIdLst>
    <p:sldId id="372" r:id="rId15"/>
    <p:sldId id="374" r:id="rId16"/>
    <p:sldId id="366" r:id="rId17"/>
    <p:sldId id="371" r:id="rId18"/>
    <p:sldId id="337" r:id="rId19"/>
    <p:sldId id="327" r:id="rId20"/>
    <p:sldId id="328" r:id="rId21"/>
    <p:sldId id="329" r:id="rId22"/>
    <p:sldId id="369" r:id="rId23"/>
    <p:sldId id="331" r:id="rId24"/>
    <p:sldId id="332" r:id="rId25"/>
    <p:sldId id="370" r:id="rId26"/>
    <p:sldId id="347" r:id="rId27"/>
    <p:sldId id="346" r:id="rId28"/>
    <p:sldId id="343" r:id="rId29"/>
    <p:sldId id="352" r:id="rId30"/>
    <p:sldId id="353" r:id="rId31"/>
    <p:sldId id="354" r:id="rId32"/>
    <p:sldId id="355" r:id="rId33"/>
    <p:sldId id="357" r:id="rId34"/>
    <p:sldId id="358" r:id="rId35"/>
    <p:sldId id="344" r:id="rId36"/>
    <p:sldId id="368" r:id="rId37"/>
    <p:sldId id="351" r:id="rId38"/>
    <p:sldId id="362" r:id="rId39"/>
    <p:sldId id="350" r:id="rId40"/>
    <p:sldId id="363" r:id="rId41"/>
    <p:sldId id="359" r:id="rId42"/>
    <p:sldId id="364" r:id="rId43"/>
    <p:sldId id="365" r:id="rId44"/>
    <p:sldId id="373" r:id="rId45"/>
  </p:sldIdLst>
  <p:sldSz cx="10440988" cy="7561263"/>
  <p:notesSz cx="6797675" cy="9874250"/>
  <p:defaultTextStyle>
    <a:defPPr>
      <a:defRPr lang="ru-RU"/>
    </a:defPPr>
    <a:lvl1pPr marL="0" algn="l" defTabSz="101248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46" algn="l" defTabSz="101248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89" algn="l" defTabSz="101248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722" algn="l" defTabSz="101248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955" algn="l" defTabSz="101248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196" algn="l" defTabSz="101248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437" algn="l" defTabSz="101248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648" algn="l" defTabSz="101248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915" algn="l" defTabSz="101248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E9EDF4"/>
    <a:srgbClr val="D0D8E8"/>
    <a:srgbClr val="DCE6F2"/>
    <a:srgbClr val="4F81BD"/>
    <a:srgbClr val="E7EBF5"/>
    <a:srgbClr val="C6D9F1"/>
    <a:srgbClr val="31BC10"/>
    <a:srgbClr val="6F3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593" autoAdjust="0"/>
  </p:normalViewPr>
  <p:slideViewPr>
    <p:cSldViewPr>
      <p:cViewPr>
        <p:scale>
          <a:sx n="90" d="100"/>
          <a:sy n="90" d="100"/>
        </p:scale>
        <p:origin x="-1848" y="-324"/>
      </p:cViewPr>
      <p:guideLst>
        <p:guide orient="horz" pos="2382"/>
        <p:guide pos="32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192.168.0.50\docsdfn$\+&#1041;&#1102;&#1076;&#1078;&#1077;&#1090;\&#1041;&#1070;&#1044;&#1046;&#1045;&#1058;%202021-2023\&#1041;&#1070;&#1044;&#1046;&#1045;&#1058;%202021-2023\&#1048;&#1057;&#1055;&#1054;&#1051;&#1053;&#1045;&#1053;&#1048;&#1045;\&#1075;&#1086;&#1076;\&#1088;&#1072;&#1089;&#1093;&#1086;&#1076;&#1099;\&#1050;&#1060;&#1057;&#1056;%20&#1079;&#1072;%202021.xlsx" TargetMode="External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87;&#1086;&#1103;&#1089;&#1085;&#1080;&#1090;&#1077;&#1083;&#1100;&#1085;&#1072;&#1103;%20&#1079;&#1072;&#1087;&#1080;&#1089;&#1082;&#1072;\12%20&#1084;&#1077;&#1089;.%202021\&#1044;&#1080;&#1085;&#1072;&#1084;&#1080;&#1082;&#1072;%20&#1089;%20&#1075;&#1088;&#1072;&#1092;&#1080;&#1082;&#1072;&#1084;&#1080;_12%20&#1084;&#1077;&#1089;.%20202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50\docsdf$\&#1041;&#1070;&#1044;&#1046;&#1045;&#1058;%202021-2023\&#1041;&#1070;&#1044;&#1046;&#1045;&#1058;%202021-2023\&#1048;&#1057;&#1055;&#1054;&#1051;&#1053;&#1045;&#1053;&#1048;&#1045;\&#1055;&#1054;&#1071;&#1057;&#1053;&#1048;&#1058;&#1045;&#1051;&#1068;&#1053;&#1040;&#1071;%20&#1053;&#1040;%20&#1044;&#1059;&#1052;&#1059;%20&#1047;&#1040;%202%20&#1050;&#1042;.2021\&#1054;&#1090;&#1095;&#1077;&#1090;%20&#1086;&#1073;%20&#1080;&#1089;&#1087;&#1086;&#1083;&#1085;&#1077;&#1085;&#1080;&#1080;%202%20&#1082;&#1074;\&#1076;&#1086;&#1093;&#1086;&#1076;&#1099;\&#1044;&#1080;&#1085;&#1072;&#1084;&#1080;&#1082;&#1072;%20&#1089;%20&#1075;&#1088;&#1072;&#1092;&#1080;&#1082;&#1072;&#1084;&#1080;_6%20&#1084;&#1077;&#1089;.%20202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50\docsdf$\&#1044;&#1054;&#1061;&#1054;&#1044;&#1067;\&#1055;&#1086;&#1103;&#1089;&#1085;&#1080;&#1090;&#1077;&#1083;&#1100;&#1085;&#1072;&#1103;%209%20&#1084;&#1077;&#1089;%202021\&#1044;&#1080;&#1085;&#1072;&#1084;&#1080;&#1082;&#1072;%20&#1089;%20&#1075;&#1088;&#1072;&#1092;&#1080;&#1082;&#1072;&#1084;&#1080;_9%20&#1084;&#1077;&#1089;.%20202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87;&#1086;&#1103;&#1089;&#1085;&#1080;&#1090;&#1077;&#1083;&#1100;&#1085;&#1072;&#1103;%20&#1079;&#1072;&#1087;&#1080;&#1089;&#1082;&#1072;\12%20&#1084;&#1077;&#1089;.%202021\&#1044;&#1080;&#1085;&#1072;&#1084;&#1080;&#1082;&#1072;%20&#1089;%20&#1075;&#1088;&#1072;&#1092;&#1080;&#1082;&#1072;&#1084;&#1080;_12%20&#1084;&#1077;&#1089;.%20202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192.168.0.50\docsdfn$\+&#1041;&#1102;&#1076;&#1078;&#1077;&#1090;\&#1041;&#1070;&#1044;&#1046;&#1045;&#1058;%202021-2023\&#1041;&#1070;&#1044;&#1046;&#1045;&#1058;%202021-2023\&#1048;&#1057;&#1055;&#1054;&#1051;&#1053;&#1045;&#1053;&#1048;&#1045;\&#1075;&#1086;&#1076;\&#1088;&#1072;&#1089;&#1093;&#1086;&#1076;&#1099;\&#1050;&#1060;&#1057;&#1056;%20&#1079;&#1072;%20202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087552202760715"/>
          <c:y val="1.3415176091545382E-3"/>
        </c:manualLayout>
      </c:layout>
      <c:overlay val="0"/>
      <c:spPr>
        <a:noFill/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800">
              <a:solidFill>
                <a:srgbClr val="CC9900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29612010323079E-2"/>
          <c:y val="0.29620412546754066"/>
          <c:w val="0.93071206373894966"/>
          <c:h val="0.57658464777626339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CC99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632931495771872E-3"/>
                  <c:y val="-0.162533175326198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57-476A-B4A8-730945EFAF9A}"/>
                </c:ext>
              </c:extLst>
            </c:dLbl>
            <c:dLbl>
              <c:idx val="1"/>
              <c:layout>
                <c:manualLayout>
                  <c:x val="2.8912998737845156E-3"/>
                  <c:y val="-0.307241430245124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057-476A-B4A8-730945EFAF9A}"/>
                </c:ext>
              </c:extLst>
            </c:dLbl>
            <c:dLbl>
              <c:idx val="2"/>
              <c:layout>
                <c:manualLayout>
                  <c:x val="1.6280362716225971E-3"/>
                  <c:y val="-0.216840644645344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57-476A-B4A8-730945EFAF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Годовые бюджетные назначения 2021 года</c:v>
                </c:pt>
                <c:pt idx="1">
                  <c:v>Исполнение, 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36935</c:v>
                </c:pt>
                <c:pt idx="1">
                  <c:v>37458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057-476A-B4A8-730945EFAF9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100"/>
        <c:axId val="130118784"/>
        <c:axId val="130125824"/>
      </c:barChart>
      <c:catAx>
        <c:axId val="13011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30125824"/>
        <c:crosses val="autoZero"/>
        <c:auto val="1"/>
        <c:lblAlgn val="ctr"/>
        <c:lblOffset val="100"/>
        <c:noMultiLvlLbl val="0"/>
      </c:catAx>
      <c:valAx>
        <c:axId val="130125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0118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693195733883977"/>
          <c:y val="0.16931452060882124"/>
          <c:w val="0.74616499974701644"/>
          <c:h val="0.78097415102025702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3.1454874638702376E-2"/>
                  <c:y val="-0.1175797133651816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dirty="0"/>
                      <a:t>85%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7624293636385173E-2"/>
                  <c:y val="-8.230566974039921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1675865477868191E-2"/>
                  <c:y val="-0.1034699848165018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8195204918424312E-2"/>
                  <c:y val="-0.1175795282005703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5.616941899768281E-2"/>
                  <c:y val="-0.1175797133651816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'[КФСР за 2021.xlsx]для презентации'!$B$13;'[КФСР за 2021.xlsx]для презентации'!$B$20;'[КФСР за 2021.xlsx]для презентации'!$B$24;'[КФСР за 2021.xlsx]для презентации'!$B$32;'[КФСР за 2021.xlsx]для презентации'!$B$37;'[КФСР за 2021.xlsx]для презентации'!$B$43;'[КФСР за 2021.xlsx]для презентации'!$B$46;'[КФСР за 2021.xlsx]для презентации'!$B$52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'[КФСР за 2021.xlsx]для презентации'!$D$13;'[КФСР за 2021.xlsx]для презентации'!$D$20;'[КФСР за 2021.xlsx]для презентации'!$D$24;'[КФСР за 2021.xlsx]для презентации'!$D$32;'[КФСР за 2021.xlsx]для презентации'!$D$37;'[КФСР за 2021.xlsx]для презентации'!$D$43;'[КФСР за 2021.xlsx]для презентации'!$D$46;'[КФСР за 2021.xlsx]для презентации'!$D$52</c:f>
              <c:numCache>
                <c:formatCode>#,##0.00000,</c:formatCode>
                <c:ptCount val="8"/>
                <c:pt idx="0">
                  <c:v>493403662.22000003</c:v>
                </c:pt>
                <c:pt idx="1">
                  <c:v>59515887.310000002</c:v>
                </c:pt>
                <c:pt idx="2">
                  <c:v>31856442155.330002</c:v>
                </c:pt>
                <c:pt idx="3">
                  <c:v>913157669.08000004</c:v>
                </c:pt>
                <c:pt idx="4">
                  <c:v>3150929263.1999998</c:v>
                </c:pt>
                <c:pt idx="5">
                  <c:v>248828081.31999999</c:v>
                </c:pt>
                <c:pt idx="6">
                  <c:v>469121767</c:v>
                </c:pt>
                <c:pt idx="7">
                  <c:v>139856899.30000001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1473211180066E-2"/>
          <c:y val="8.9643021690400421E-2"/>
          <c:w val="0.80146981627296587"/>
          <c:h val="0.82210925196850393"/>
        </c:manualLayout>
      </c:layout>
      <c:ofPieChart>
        <c:ofPieType val="pie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4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1473211180066E-2"/>
          <c:y val="8.9643021690400421E-2"/>
          <c:w val="0.80146981627296587"/>
          <c:h val="0.82210925196850393"/>
        </c:manualLayout>
      </c:layout>
      <c:ofPieChart>
        <c:ofPieType val="pie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4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10602595518737E-2"/>
          <c:y val="1.5833778610136805E-3"/>
          <c:w val="0.95456799602911502"/>
          <c:h val="0.7891095433840684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CC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1761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1610020270284372E-2"/>
                  <c:y val="8.152401055967326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  <a:latin typeface="+mn-lt"/>
                      </a:defRPr>
                    </a:pPr>
                    <a:r>
                      <a:rPr lang="ru-RU" sz="2000" dirty="0" smtClean="0">
                        <a:solidFill>
                          <a:schemeClr val="tx1"/>
                        </a:solidFill>
                        <a:latin typeface="+mn-lt"/>
                      </a:rPr>
                      <a:t>98,3%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  <a:latin typeface="+mn-lt"/>
                      </a:defRPr>
                    </a:pPr>
                    <a:r>
                      <a:rPr lang="ru-RU" sz="2000" dirty="0" smtClean="0">
                        <a:solidFill>
                          <a:schemeClr val="tx1"/>
                        </a:solidFill>
                        <a:latin typeface="+mn-lt"/>
                      </a:rPr>
                      <a:t>1,7%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19808</c:v>
                </c:pt>
                <c:pt idx="1">
                  <c:v>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65136484749313E-2"/>
          <c:y val="2.5573845780407375E-2"/>
          <c:w val="0.92983481800246703"/>
          <c:h val="0.750560427496360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детей, получающих стипендию, чел.</c:v>
                </c:pt>
              </c:strCache>
            </c:strRef>
          </c:tx>
          <c:spPr>
            <a:solidFill>
              <a:srgbClr val="1761D9">
                <a:alpha val="8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1718543297605263E-3"/>
                  <c:y val="-3.30096407538522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816620095912657E-3"/>
                  <c:y val="-1.81429407184297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2020-2021</c:v>
                </c:pt>
                <c:pt idx="1">
                  <c:v>2021-2022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</c:v>
                </c:pt>
                <c:pt idx="1">
                  <c:v>101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2519424"/>
        <c:axId val="132542848"/>
      </c:barChart>
      <c:catAx>
        <c:axId val="13251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2542848"/>
        <c:crosses val="autoZero"/>
        <c:auto val="1"/>
        <c:lblAlgn val="ctr"/>
        <c:lblOffset val="100"/>
        <c:noMultiLvlLbl val="0"/>
      </c:catAx>
      <c:valAx>
        <c:axId val="132542848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32519424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Roboto Bold" panose="02000000000000000000" pitchFamily="2" charset="0"/>
          <a:ea typeface="Roboto Bold" panose="02000000000000000000" pitchFamily="2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324306444387386"/>
          <c:y val="3.2339841027764597E-2"/>
        </c:manualLayout>
      </c:layout>
      <c:overlay val="0"/>
      <c:spPr>
        <a:noFill/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800">
              <a:solidFill>
                <a:srgbClr val="2F70BF"/>
              </a:solidFill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6280362716225971E-3"/>
                  <c:y val="-0.325986537229168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F5-4A65-A8DF-E015BD9F7809}"/>
                </c:ext>
              </c:extLst>
            </c:dLbl>
            <c:dLbl>
              <c:idx val="1"/>
              <c:layout>
                <c:manualLayout>
                  <c:x val="0"/>
                  <c:y val="-0.170956068012645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F5-4A65-A8DF-E015BD9F7809}"/>
                </c:ext>
              </c:extLst>
            </c:dLbl>
            <c:dLbl>
              <c:idx val="2"/>
              <c:layout>
                <c:manualLayout>
                  <c:x val="1.6280362716225971E-3"/>
                  <c:y val="-0.216840644645344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F5-4A65-A8DF-E015BD9F780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Годовые бюджетные назначения 2021 года</c:v>
                </c:pt>
                <c:pt idx="1">
                  <c:v>Исполнение, 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37831</c:v>
                </c:pt>
                <c:pt idx="1">
                  <c:v>37331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F5-4A65-A8DF-E015BD9F780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100"/>
        <c:axId val="130433408"/>
        <c:axId val="130436096"/>
      </c:barChart>
      <c:catAx>
        <c:axId val="130433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30436096"/>
        <c:crosses val="autoZero"/>
        <c:auto val="1"/>
        <c:lblAlgn val="ctr"/>
        <c:lblOffset val="100"/>
        <c:noMultiLvlLbl val="0"/>
      </c:catAx>
      <c:valAx>
        <c:axId val="130436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043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009A46"/>
                </a:solidFill>
              </a:defRPr>
            </a:pPr>
            <a:r>
              <a:rPr lang="ru-RU" dirty="0" smtClean="0"/>
              <a:t>Профицит</a:t>
            </a:r>
            <a:r>
              <a:rPr lang="ru-RU" dirty="0"/>
              <a:t>(+)</a:t>
            </a:r>
          </a:p>
        </c:rich>
      </c:tx>
      <c:layout>
        <c:manualLayout>
          <c:xMode val="edge"/>
          <c:yMode val="edge"/>
          <c:x val="0.34021276634292275"/>
          <c:y val="0.13640740740740739"/>
        </c:manualLayout>
      </c:layout>
      <c:overlay val="0"/>
      <c:spPr>
        <a:noFill/>
        <a:scene3d>
          <a:camera prst="orthographicFront"/>
          <a:lightRig rig="threePt" dir="t"/>
        </a:scene3d>
        <a:sp3d>
          <a:bevelT/>
        </a:sp3d>
      </c:spPr>
    </c:title>
    <c:autoTitleDeleted val="0"/>
    <c:plotArea>
      <c:layout>
        <c:manualLayout>
          <c:layoutTarget val="inner"/>
          <c:xMode val="edge"/>
          <c:yMode val="edge"/>
          <c:x val="4.3474628644358158E-2"/>
          <c:y val="5.174074074074074E-2"/>
          <c:w val="0.9181640668248916"/>
          <c:h val="0.71758888888888883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Дефицит(-)Профицит(+)</c:v>
                </c:pt>
              </c:strCache>
            </c:strRef>
          </c:tx>
          <c:spPr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5.8126555451526079E-3"/>
                  <c:y val="-8.15285185185184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225-461F-87B2-1016132911FB}"/>
                </c:ext>
              </c:extLst>
            </c:dLbl>
            <c:dLbl>
              <c:idx val="1"/>
              <c:layout>
                <c:manualLayout>
                  <c:x val="-9.3721729652369393E-17"/>
                  <c:y val="-0.15029209717438805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bIns="216000"/>
                <a:lstStyle/>
                <a:p>
                  <a:pPr>
                    <a:defRPr sz="1400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1225-461F-87B2-1016132911FB}"/>
                </c:ext>
              </c:extLst>
            </c:dLbl>
            <c:dLbl>
              <c:idx val="2"/>
              <c:layout>
                <c:manualLayout>
                  <c:x val="1.6280362716225971E-3"/>
                  <c:y val="-0.216840644645344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25-461F-87B2-1016132911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bIns="216000"/>
              <a:lstStyle/>
              <a:p>
                <a:pPr>
                  <a:defRPr sz="14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Исполнение, 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225-461F-87B2-1016132911F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100"/>
        <c:axId val="130471040"/>
        <c:axId val="130472576"/>
      </c:barChart>
      <c:catAx>
        <c:axId val="13047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/>
        </c:spPr>
        <c:txPr>
          <a:bodyPr/>
          <a:lstStyle/>
          <a:p>
            <a:pPr>
              <a:defRPr sz="1000" b="1"/>
            </a:pPr>
            <a:endParaRPr lang="ru-RU"/>
          </a:p>
        </c:txPr>
        <c:crossAx val="130472576"/>
        <c:crosses val="autoZero"/>
        <c:auto val="1"/>
        <c:lblAlgn val="ctr"/>
        <c:lblOffset val="150"/>
        <c:tickMarkSkip val="1"/>
        <c:noMultiLvlLbl val="0"/>
      </c:catAx>
      <c:valAx>
        <c:axId val="130472576"/>
        <c:scaling>
          <c:orientation val="minMax"/>
          <c:max val="600"/>
          <c:min val="-350"/>
        </c:scaling>
        <c:delete val="1"/>
        <c:axPos val="l"/>
        <c:numFmt formatCode="General" sourceLinked="1"/>
        <c:majorTickMark val="out"/>
        <c:minorTickMark val="none"/>
        <c:tickLblPos val="nextTo"/>
        <c:crossAx val="130471040"/>
        <c:crosses val="autoZero"/>
        <c:crossBetween val="between"/>
        <c:majorUnit val="600"/>
        <c:minorUnit val="6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87432307497948E-2"/>
          <c:y val="1.4900250255609792E-2"/>
          <c:w val="0.97041256769250206"/>
          <c:h val="0.91644484601867982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bubble3D val="0"/>
            <c:spPr>
              <a:solidFill>
                <a:srgbClr val="CC99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EF-4E05-BFAB-34DE2D0467A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EF-4E05-BFAB-34DE2D0467A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7EF-4E05-BFAB-34DE2D0467A0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7EF-4E05-BFAB-34DE2D0467A0}"/>
              </c:ext>
            </c:extLst>
          </c:dPt>
          <c:dPt>
            <c:idx val="4"/>
            <c:bubble3D val="0"/>
            <c:spPr>
              <a:solidFill>
                <a:srgbClr val="00B0F0">
                  <a:alpha val="91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7EF-4E05-BFAB-34DE2D0467A0}"/>
              </c:ext>
            </c:extLst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7EF-4E05-BFAB-34DE2D0467A0}"/>
              </c:ext>
            </c:extLst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7EF-4E05-BFAB-34DE2D0467A0}"/>
              </c:ext>
            </c:extLst>
          </c:dPt>
          <c:dLbls>
            <c:dLbl>
              <c:idx val="0"/>
              <c:layout>
                <c:manualLayout>
                  <c:x val="2.3440142049695308E-2"/>
                  <c:y val="0.37450936568418136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defRPr>
                    </a:pPr>
                    <a:r>
                      <a: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Налоговые </a:t>
                    </a:r>
                    <a:r>
                      <a: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доходы, </a:t>
                    </a:r>
                  </a:p>
                  <a:p>
                    <a:pPr>
                      <a:defRPr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defRPr>
                    </a:pPr>
                    <a:r>
                      <a: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2 111; 5,6</a:t>
                    </a:r>
                    <a:r>
                      <a: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%</a:t>
                    </a:r>
                    <a:endParaRPr lang="ru-RU" sz="1600" dirty="0">
                      <a:latin typeface="Roboto Slab" pitchFamily="2" charset="0"/>
                      <a:ea typeface="Roboto Slab" pitchFamily="2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655783566629431"/>
                      <c:h val="0.215117499545560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7EF-4E05-BFAB-34DE2D0467A0}"/>
                </c:ext>
              </c:extLst>
            </c:dLbl>
            <c:dLbl>
              <c:idx val="1"/>
              <c:layout>
                <c:manualLayout>
                  <c:x val="2.3271640269106652E-3"/>
                  <c:y val="-0.25627109220445055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defRPr>
                    </a:pPr>
                    <a:r>
                      <a: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Неналоговые </a:t>
                    </a:r>
                    <a:r>
                      <a: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доходы, </a:t>
                    </a:r>
                  </a:p>
                  <a:p>
                    <a:pPr>
                      <a:defRPr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defRPr>
                    </a:pPr>
                    <a:r>
                      <a: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266; 0,7</a:t>
                    </a:r>
                    <a:r>
                      <a: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%</a:t>
                    </a:r>
                    <a:endParaRPr lang="ru-RU" sz="1600" dirty="0">
                      <a:latin typeface="Roboto Slab" pitchFamily="2" charset="0"/>
                      <a:ea typeface="Roboto Slab" pitchFamily="2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EF-4E05-BFAB-34DE2D0467A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EF-4E05-BFAB-34DE2D0467A0}"/>
                </c:ext>
              </c:extLst>
            </c:dLbl>
            <c:dLbl>
              <c:idx val="3"/>
              <c:layout>
                <c:manualLayout>
                  <c:x val="-9.1001502199579615E-2"/>
                  <c:y val="2.973101108970463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defRPr>
                    </a:pPr>
                    <a:r>
                      <a: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Дотации</a:t>
                    </a:r>
                    <a:r>
                      <a:rPr lang="ru-RU" sz="16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, </a:t>
                    </a:r>
                    <a:endParaRPr lang="ru-RU" sz="1600" baseline="0" dirty="0" smtClean="0">
                      <a:solidFill>
                        <a:schemeClr val="tx2">
                          <a:lumMod val="75000"/>
                        </a:schemeClr>
                      </a:solidFill>
                      <a:latin typeface="Roboto Slab" pitchFamily="2" charset="0"/>
                      <a:ea typeface="Roboto Slab" pitchFamily="2" charset="0"/>
                    </a:endParaRPr>
                  </a:p>
                  <a:p>
                    <a:pPr>
                      <a:defRPr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defRPr>
                    </a:pPr>
                    <a:r>
                      <a:rPr lang="ru-RU" sz="16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32 575; 92,8%</a:t>
                    </a:r>
                    <a:endParaRPr lang="ru-RU" sz="1600" dirty="0">
                      <a:solidFill>
                        <a:schemeClr val="bg1"/>
                      </a:solidFill>
                      <a:latin typeface="Roboto Slab" pitchFamily="2" charset="0"/>
                      <a:ea typeface="Roboto Slab" pitchFamily="2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7EF-4E05-BFAB-34DE2D0467A0}"/>
                </c:ext>
              </c:extLst>
            </c:dLbl>
            <c:dLbl>
              <c:idx val="4"/>
              <c:layout>
                <c:manualLayout>
                  <c:x val="-2.1585328452324266E-2"/>
                  <c:y val="3.1570531469676789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defRPr>
                    </a:pPr>
                    <a:r>
                      <a: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Субвенции, </a:t>
                    </a:r>
                    <a:endParaRPr lang="ru-RU" sz="1600" dirty="0" smtClean="0">
                      <a:solidFill>
                        <a:schemeClr val="tx2">
                          <a:lumMod val="75000"/>
                        </a:schemeClr>
                      </a:solidFill>
                      <a:latin typeface="Roboto Slab" pitchFamily="2" charset="0"/>
                      <a:ea typeface="Roboto Slab" pitchFamily="2" charset="0"/>
                    </a:endParaRPr>
                  </a:p>
                  <a:p>
                    <a:pPr>
                      <a:defRPr sz="1600" b="1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defRPr>
                    </a:pPr>
                    <a:r>
                      <a: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1 918; 5,5</a:t>
                    </a:r>
                    <a:r>
                      <a: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%</a:t>
                    </a:r>
                    <a:endParaRPr lang="ru-RU" sz="1600" dirty="0">
                      <a:solidFill>
                        <a:schemeClr val="bg1"/>
                      </a:solidFill>
                      <a:latin typeface="Roboto Slab" pitchFamily="2" charset="0"/>
                      <a:ea typeface="Roboto Slab" pitchFamily="2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7EF-4E05-BFAB-34DE2D0467A0}"/>
                </c:ext>
              </c:extLst>
            </c:dLbl>
            <c:dLbl>
              <c:idx val="5"/>
              <c:layout>
                <c:manualLayout>
                  <c:x val="1.4230972464232413E-2"/>
                  <c:y val="-0.24578996366645545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defRPr>
                    </a:pPr>
                    <a:r>
                      <a: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Субсидии, имеющие целевое назначение, иные </a:t>
                    </a:r>
                    <a:r>
                      <a: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МБТ, </a:t>
                    </a:r>
                  </a:p>
                  <a:p>
                    <a:pPr>
                      <a:defRPr sz="1800" b="1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defRPr>
                    </a:pPr>
                    <a:r>
                      <a: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</a:rPr>
                      <a:t>588; 1,7%</a:t>
                    </a:r>
                    <a:endParaRPr lang="ru-RU" sz="1600" dirty="0">
                      <a:latin typeface="Roboto Slab" pitchFamily="2" charset="0"/>
                      <a:ea typeface="Roboto Slab" pitchFamily="2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7EF-4E05-BFAB-34DE2D0467A0}"/>
                </c:ext>
              </c:extLst>
            </c:dLbl>
            <c:dLbl>
              <c:idx val="6"/>
              <c:layout>
                <c:manualLayout>
                  <c:x val="-0.26884879550551261"/>
                  <c:y val="-0.1306496937724391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600" b="1" i="0" u="none" strike="noStrike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  <a:cs typeface="+mn-cs"/>
                      </a:defRPr>
                    </a:pPr>
                    <a:r>
                      <a:rPr lang="ru-RU" sz="1600" b="1" i="0" u="none" strike="noStrike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  <a:cs typeface="+mn-cs"/>
                      </a:rPr>
                      <a:t>Безвозмездные </a:t>
                    </a:r>
                  </a:p>
                  <a:p>
                    <a:pPr algn="ctr" rtl="0">
                      <a:defRPr lang="ru-RU" sz="1600" b="1" i="0" u="none" strike="noStrike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  <a:cs typeface="+mn-cs"/>
                      </a:defRPr>
                    </a:pPr>
                    <a:r>
                      <a:rPr lang="ru-RU" sz="1600" b="1" i="0" u="none" strike="noStrike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  <a:cs typeface="+mn-cs"/>
                      </a:rPr>
                      <a:t>поступления, </a:t>
                    </a:r>
                  </a:p>
                  <a:p>
                    <a:pPr algn="ctr" rtl="0">
                      <a:defRPr lang="ru-RU" sz="1600" b="1" i="0" u="none" strike="noStrike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  <a:cs typeface="+mn-cs"/>
                      </a:defRPr>
                    </a:pPr>
                    <a:r>
                      <a:rPr lang="ru-RU" sz="1600" b="1" i="0" u="none" strike="noStrike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  <a:cs typeface="+mn-cs"/>
                      </a:rPr>
                      <a:t>35 081; 93,7</a:t>
                    </a:r>
                    <a:r>
                      <a:rPr lang="ru-RU" sz="1600" b="1" i="0" u="none" strike="noStrike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Roboto Slab" pitchFamily="2" charset="0"/>
                        <a:ea typeface="Roboto Slab" pitchFamily="2" charset="0"/>
                        <a:cs typeface="+mn-cs"/>
                      </a:rPr>
                      <a:t>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1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7EF-4E05-BFAB-34DE2D046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1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структура!$A$137:$A$142</c:f>
              <c:strCache>
                <c:ptCount val="6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Прочие безвозмездные поступления</c:v>
                </c:pt>
                <c:pt idx="3">
                  <c:v>Дотации, субсидии на выравнивание уровня бюджетной обеспеченности</c:v>
                </c:pt>
                <c:pt idx="4">
                  <c:v>Субвенции </c:v>
                </c:pt>
                <c:pt idx="5">
                  <c:v>Субсидии, имеющие целевое назначение, иные МБТ</c:v>
                </c:pt>
              </c:strCache>
            </c:strRef>
          </c:cat>
          <c:val>
            <c:numRef>
              <c:f>структура!$B$137:$B$142</c:f>
              <c:numCache>
                <c:formatCode>_-* #,##0.00_р_._-;\-* #,##0.00_р_._-;_-* "-"??_р_._-;_-@_-</c:formatCode>
                <c:ptCount val="6"/>
                <c:pt idx="0">
                  <c:v>2111112.0894899997</c:v>
                </c:pt>
                <c:pt idx="1">
                  <c:v>266497.12108999997</c:v>
                </c:pt>
                <c:pt idx="2">
                  <c:v>5000</c:v>
                </c:pt>
                <c:pt idx="3">
                  <c:v>32575294</c:v>
                </c:pt>
                <c:pt idx="4">
                  <c:v>1917946.1102000002</c:v>
                </c:pt>
                <c:pt idx="5">
                  <c:v>678495.35644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D7EF-4E05-BFAB-34DE2D0467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82"/>
        <c:splitType val="pos"/>
        <c:splitPos val="3"/>
        <c:secondPieSize val="75"/>
        <c:serLines/>
      </c:of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80"/>
      <c:rAngAx val="0"/>
      <c:perspective val="1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2.2844683924008445E-3"/>
          <c:y val="4.4941132424531627E-3"/>
          <c:w val="0.99771553160759918"/>
          <c:h val="0.99550588675754681"/>
        </c:manualLayout>
      </c:layout>
      <c:pie3DChart>
        <c:varyColors val="1"/>
        <c:ser>
          <c:idx val="0"/>
          <c:order val="0"/>
          <c:tx>
            <c:strRef>
              <c:f>'[Динамика с графиками_6 мес. 2021.xlsx]налоговые и неналоговые'!$M$4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2"/>
          <c:dPt>
            <c:idx val="0"/>
            <c:bubble3D val="0"/>
            <c:explosion val="27"/>
            <c:spPr>
              <a:solidFill>
                <a:srgbClr val="7FBCE5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E8-4334-99D8-5FE0B9535726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E8-4334-99D8-5FE0B9535726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E8-4334-99D8-5FE0B9535726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FE8-4334-99D8-5FE0B9535726}"/>
              </c:ext>
            </c:extLst>
          </c:dPt>
          <c:dLbls>
            <c:dLbl>
              <c:idx val="0"/>
              <c:layout>
                <c:manualLayout>
                  <c:x val="0.12785777165718071"/>
                  <c:y val="0.13697243268473017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rgbClr val="002060"/>
                        </a:solidFill>
                      </a:defRPr>
                    </a:pPr>
                    <a:r>
                      <a:rPr lang="ru-RU" sz="900" b="1" dirty="0" smtClean="0">
                        <a:solidFill>
                          <a:srgbClr val="002060"/>
                        </a:solidFill>
                      </a:rPr>
                      <a:t>НДФЛ;</a:t>
                    </a:r>
                    <a:r>
                      <a:rPr lang="ru-RU" sz="900" b="1" baseline="0" dirty="0" smtClean="0">
                        <a:solidFill>
                          <a:srgbClr val="002060"/>
                        </a:solidFill>
                      </a:rPr>
                      <a:t> 86,7%</a:t>
                    </a:r>
                    <a:endParaRPr lang="ru-RU" sz="9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E8-4334-99D8-5FE0B9535726}"/>
                </c:ext>
              </c:extLst>
            </c:dLbl>
            <c:dLbl>
              <c:idx val="1"/>
              <c:layout>
                <c:manualLayout>
                  <c:x val="-1.6782323331595635E-3"/>
                  <c:y val="-0.20509611209663123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rgbClr val="002060"/>
                        </a:solidFill>
                      </a:defRPr>
                    </a:pPr>
                    <a:r>
                      <a:rPr lang="ru-RU" sz="900" dirty="0" smtClean="0">
                        <a:solidFill>
                          <a:srgbClr val="002060"/>
                        </a:solidFill>
                      </a:rPr>
                      <a:t>Акцизы; 1,1% </a:t>
                    </a:r>
                    <a:endParaRPr lang="ru-RU" sz="9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FE8-4334-99D8-5FE0B9535726}"/>
                </c:ext>
              </c:extLst>
            </c:dLbl>
            <c:dLbl>
              <c:idx val="2"/>
              <c:layout>
                <c:manualLayout>
                  <c:x val="-1.0686846760616342E-2"/>
                  <c:y val="0.12376575549405344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>
                        <a:solidFill>
                          <a:srgbClr val="002060"/>
                        </a:solidFill>
                      </a:rPr>
                      <a:t>Налог на имущество </a:t>
                    </a:r>
                    <a:r>
                      <a:rPr lang="ru-RU" sz="800" dirty="0" smtClean="0">
                        <a:solidFill>
                          <a:srgbClr val="002060"/>
                        </a:solidFill>
                      </a:rPr>
                      <a:t>ФЛ; 1,6%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E8-4334-99D8-5FE0B9535726}"/>
                </c:ext>
              </c:extLst>
            </c:dLbl>
            <c:dLbl>
              <c:idx val="3"/>
              <c:layout>
                <c:manualLayout>
                  <c:x val="-0.23025032475024143"/>
                  <c:y val="0.28427000207720038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>
                        <a:solidFill>
                          <a:srgbClr val="002060"/>
                        </a:solidFill>
                      </a:rPr>
                      <a:t>Земельный</a:t>
                    </a:r>
                    <a:r>
                      <a:rPr lang="ru-RU" sz="800" baseline="0" dirty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ru-RU" sz="800" baseline="0" dirty="0" smtClean="0">
                        <a:solidFill>
                          <a:srgbClr val="002060"/>
                        </a:solidFill>
                      </a:rPr>
                      <a:t>налог; 3,0%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FE8-4334-99D8-5FE0B9535726}"/>
                </c:ext>
              </c:extLst>
            </c:dLbl>
            <c:dLbl>
              <c:idx val="4"/>
              <c:layout>
                <c:manualLayout>
                  <c:x val="-0.20051965379915052"/>
                  <c:y val="0.10130297435984542"/>
                </c:manualLayout>
              </c:layout>
              <c:tx>
                <c:rich>
                  <a:bodyPr/>
                  <a:lstStyle/>
                  <a:p>
                    <a:r>
                      <a:rPr lang="ru-RU" sz="800" b="1" dirty="0" smtClean="0">
                        <a:solidFill>
                          <a:srgbClr val="002060"/>
                        </a:solidFill>
                      </a:rPr>
                      <a:t>Госпошлина; 1,3%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FE8-4334-99D8-5FE0B9535726}"/>
                </c:ext>
              </c:extLst>
            </c:dLbl>
            <c:dLbl>
              <c:idx val="5"/>
              <c:layout>
                <c:manualLayout>
                  <c:x val="-0.31759131464025364"/>
                  <c:y val="6.4212739289413456E-2"/>
                </c:manualLayout>
              </c:layout>
              <c:tx>
                <c:rich>
                  <a:bodyPr/>
                  <a:lstStyle/>
                  <a:p>
                    <a:r>
                      <a:rPr lang="ru-RU" sz="800" b="1" dirty="0" err="1" smtClean="0">
                        <a:solidFill>
                          <a:srgbClr val="002060"/>
                        </a:solidFill>
                      </a:rPr>
                      <a:t>Спецрежимы</a:t>
                    </a:r>
                    <a:endParaRPr lang="ru-RU" sz="800" b="1" dirty="0" smtClean="0">
                      <a:solidFill>
                        <a:srgbClr val="002060"/>
                      </a:solidFill>
                    </a:endParaRPr>
                  </a:p>
                  <a:p>
                    <a:r>
                      <a:rPr lang="ru-RU" sz="800" b="1" dirty="0" smtClean="0">
                        <a:solidFill>
                          <a:srgbClr val="002060"/>
                        </a:solidFill>
                      </a:rPr>
                      <a:t>6,3% </a:t>
                    </a:r>
                    <a:endParaRPr lang="ru-RU" sz="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FE8-4334-99D8-5FE0B9535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'[Динамика с графиками_6 мес. 2021.xlsx]налоговые и неналоговые'!$M$5;'[Динамика с графиками_6 мес. 2021.xlsx]налоговые и неналоговые'!$M$8;'[Динамика с графиками_6 мес. 2021.xlsx]налоговые и неналоговые'!$M$13;'[Динамика с графиками_6 мес. 2021.xlsx]налоговые и неналоговые'!$M$14;'[Динамика с графиками_6 мес. 2021.xlsx]налоговые и неналоговые'!$M$17;'[Динамика с графиками_6 мес. 2021.xlsx]налоговые и неналоговые'!$M$18</c:f>
              <c:strCache>
                <c:ptCount val="6"/>
                <c:pt idx="0">
                  <c:v>НДФЛ, в т.ч.:</c:v>
                </c:pt>
                <c:pt idx="1">
                  <c:v>Акцизы</c:v>
                </c:pt>
                <c:pt idx="2">
                  <c:v>Налог на имущество физ.лиц</c:v>
                </c:pt>
                <c:pt idx="3">
                  <c:v>Земельный налог, в т.ч.:</c:v>
                </c:pt>
                <c:pt idx="4">
                  <c:v>Государственная пошлина </c:v>
                </c:pt>
                <c:pt idx="5">
                  <c:v>Спецрежимы</c:v>
                </c:pt>
              </c:strCache>
            </c:strRef>
          </c:cat>
          <c:val>
            <c:numRef>
              <c:f>'[Динамика с графиками_6 мес. 2021.xlsx]налоговые и неналоговые'!$P$5;'[Динамика с графиками_6 мес. 2021.xlsx]налоговые и неналоговые'!$P$8;'[Динамика с графиками_6 мес. 2021.xlsx]налоговые и неналоговые'!$P$13;'[Динамика с графиками_6 мес. 2021.xlsx]налоговые и неналоговые'!$P$14;'[Динамика с графиками_6 мес. 2021.xlsx]налоговые и неналоговые'!$P$17;'[Динамика с графиками_6 мес. 2021.xlsx]налоговые и неналоговые'!$P$18</c:f>
              <c:numCache>
                <c:formatCode>#,##0.00000</c:formatCode>
                <c:ptCount val="6"/>
                <c:pt idx="0">
                  <c:v>524399.48413</c:v>
                </c:pt>
                <c:pt idx="1">
                  <c:v>10457.95167</c:v>
                </c:pt>
                <c:pt idx="2">
                  <c:v>2719.7464</c:v>
                </c:pt>
                <c:pt idx="3">
                  <c:v>26131.707849999999</c:v>
                </c:pt>
                <c:pt idx="4">
                  <c:v>12583.97025</c:v>
                </c:pt>
                <c:pt idx="5">
                  <c:v>67926.79823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FE8-4334-99D8-5FE0B95357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66271371862433"/>
          <c:y val="0.12095796000575355"/>
          <c:w val="0.89172600972220895"/>
          <c:h val="0.86576912134129591"/>
        </c:manualLayout>
      </c:layout>
      <c:pie3DChart>
        <c:varyColors val="1"/>
        <c:ser>
          <c:idx val="0"/>
          <c:order val="0"/>
          <c:tx>
            <c:strRef>
              <c:f>'налоговые и неналоговые'!$M$26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06-4167-AECF-A8BB90AEA4A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06-4167-AECF-A8BB90AEA4A0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06-4167-AECF-A8BB90AEA4A0}"/>
              </c:ext>
            </c:extLst>
          </c:dPt>
          <c:dLbls>
            <c:dLbl>
              <c:idx val="0"/>
              <c:layout>
                <c:manualLayout>
                  <c:x val="-0.15218651166034969"/>
                  <c:y val="-0.1959075196793764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rgbClr val="002060"/>
                        </a:solidFill>
                        <a:latin typeface="Roboto Bold" pitchFamily="2" charset="0"/>
                        <a:ea typeface="Roboto Bold" pitchFamily="2" charset="0"/>
                      </a:defRPr>
                    </a:pPr>
                    <a:r>
                      <a:rPr lang="ru-RU" sz="800" b="1" dirty="0">
                        <a:solidFill>
                          <a:srgbClr val="002060"/>
                        </a:solidFill>
                        <a:latin typeface="Roboto Bold" pitchFamily="2" charset="0"/>
                        <a:ea typeface="Roboto Bold" pitchFamily="2" charset="0"/>
                      </a:rPr>
                      <a:t>Доходы от использования имущества; </a:t>
                    </a:r>
                    <a:r>
                      <a:rPr lang="ru-RU" sz="800" b="1" baseline="0" dirty="0" smtClean="0">
                        <a:solidFill>
                          <a:srgbClr val="002060"/>
                        </a:solidFill>
                        <a:latin typeface="Roboto Bold" pitchFamily="2" charset="0"/>
                        <a:ea typeface="Roboto Bold" pitchFamily="2" charset="0"/>
                      </a:rPr>
                      <a:t>67,3%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06-4167-AECF-A8BB90AEA4A0}"/>
                </c:ext>
              </c:extLst>
            </c:dLbl>
            <c:dLbl>
              <c:idx val="1"/>
              <c:layout>
                <c:manualLayout>
                  <c:x val="2.6968105116998063E-2"/>
                  <c:y val="0.28107351418775961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ysClr val="windowText" lastClr="000000"/>
                        </a:solidFill>
                        <a:latin typeface="Roboto Bold" pitchFamily="2" charset="0"/>
                        <a:ea typeface="Roboto Bold" pitchFamily="2" charset="0"/>
                      </a:defRPr>
                    </a:pPr>
                    <a:r>
                      <a:rPr lang="ru-RU" sz="800" dirty="0">
                        <a:latin typeface="Roboto Bold" pitchFamily="2" charset="0"/>
                        <a:ea typeface="Roboto Bold" pitchFamily="2" charset="0"/>
                      </a:rPr>
                      <a:t>Плата за негативное воздействие на окружающую среду; </a:t>
                    </a:r>
                    <a:r>
                      <a:rPr lang="ru-RU" sz="800" dirty="0" smtClean="0">
                        <a:latin typeface="Roboto Bold" pitchFamily="2" charset="0"/>
                        <a:ea typeface="Roboto Bold" pitchFamily="2" charset="0"/>
                      </a:rPr>
                      <a:t>11,7%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06-4167-AECF-A8BB90AEA4A0}"/>
                </c:ext>
              </c:extLst>
            </c:dLbl>
            <c:dLbl>
              <c:idx val="2"/>
              <c:layout>
                <c:manualLayout>
                  <c:x val="0"/>
                  <c:y val="9.0310877916916707E-3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ysClr val="windowText" lastClr="000000"/>
                        </a:solidFill>
                        <a:latin typeface="Roboto Bold" pitchFamily="2" charset="0"/>
                        <a:ea typeface="Roboto Bold" pitchFamily="2" charset="0"/>
                      </a:defRPr>
                    </a:pPr>
                    <a:r>
                      <a:rPr lang="ru-RU" sz="800" dirty="0">
                        <a:latin typeface="Roboto Bold" pitchFamily="2" charset="0"/>
                        <a:ea typeface="Roboto Bold" pitchFamily="2" charset="0"/>
                      </a:rPr>
                      <a:t>Штрафы, санкции</a:t>
                    </a:r>
                    <a:r>
                      <a:rPr lang="ru-RU" sz="800" dirty="0" smtClean="0">
                        <a:latin typeface="Roboto Bold" pitchFamily="2" charset="0"/>
                        <a:ea typeface="Roboto Bold" pitchFamily="2" charset="0"/>
                      </a:rPr>
                      <a:t>;</a:t>
                    </a:r>
                    <a:r>
                      <a:rPr lang="ru-RU" sz="800" baseline="0" dirty="0" smtClean="0">
                        <a:latin typeface="Roboto Bold" pitchFamily="2" charset="0"/>
                        <a:ea typeface="Roboto Bold" pitchFamily="2" charset="0"/>
                      </a:rPr>
                      <a:t> 7,1%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F06-4167-AECF-A8BB90AEA4A0}"/>
                </c:ext>
              </c:extLst>
            </c:dLbl>
            <c:dLbl>
              <c:idx val="3"/>
              <c:layout>
                <c:manualLayout>
                  <c:x val="7.3248230251503926E-2"/>
                  <c:y val="-6.9259227044081287E-2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ysClr val="windowText" lastClr="000000"/>
                        </a:solidFill>
                        <a:latin typeface="Roboto Bold" pitchFamily="2" charset="0"/>
                        <a:ea typeface="Roboto Bold" pitchFamily="2" charset="0"/>
                      </a:defRPr>
                    </a:pPr>
                    <a:r>
                      <a:rPr lang="ru-RU" sz="800" dirty="0">
                        <a:latin typeface="Roboto Bold" pitchFamily="2" charset="0"/>
                        <a:ea typeface="Roboto Bold" pitchFamily="2" charset="0"/>
                      </a:rPr>
                      <a:t>Доходы от оказания услуг и компенсации затрат; </a:t>
                    </a:r>
                    <a:r>
                      <a:rPr lang="ru-RU" sz="800" dirty="0" smtClean="0">
                        <a:latin typeface="Roboto Bold" pitchFamily="2" charset="0"/>
                        <a:ea typeface="Roboto Bold" pitchFamily="2" charset="0"/>
                      </a:rPr>
                      <a:t>3,4%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F06-4167-AECF-A8BB90AEA4A0}"/>
                </c:ext>
              </c:extLst>
            </c:dLbl>
            <c:dLbl>
              <c:idx val="4"/>
              <c:layout>
                <c:manualLayout>
                  <c:x val="0.1405039917998844"/>
                  <c:y val="-8.9327822205278844E-3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ysClr val="windowText" lastClr="000000"/>
                        </a:solidFill>
                        <a:latin typeface="Roboto Bold" pitchFamily="2" charset="0"/>
                        <a:ea typeface="Roboto Bold" pitchFamily="2" charset="0"/>
                      </a:defRPr>
                    </a:pPr>
                    <a:r>
                      <a:rPr lang="ru-RU" sz="800" dirty="0">
                        <a:latin typeface="Roboto Bold" pitchFamily="2" charset="0"/>
                        <a:ea typeface="Roboto Bold" pitchFamily="2" charset="0"/>
                      </a:rPr>
                      <a:t>Доходы от продажи активов; </a:t>
                    </a:r>
                    <a:r>
                      <a:rPr lang="ru-RU" sz="800" dirty="0" smtClean="0">
                        <a:latin typeface="Roboto Bold" pitchFamily="2" charset="0"/>
                        <a:ea typeface="Roboto Bold" pitchFamily="2" charset="0"/>
                      </a:rPr>
                      <a:t>10,5%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F06-4167-AECF-A8BB90AEA4A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06-4167-AECF-A8BB90AEA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  <a:latin typeface="Roboto Bold" pitchFamily="2" charset="0"/>
                    <a:ea typeface="Roboto Bold" pitchFamily="2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'налоговые и неналоговые'!$M$27:$M$32</c:f>
              <c:strCache>
                <c:ptCount val="6"/>
                <c:pt idx="0">
                  <c:v>Прочие 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Штрафы, санкции, возмещение ущерба</c:v>
                </c:pt>
                <c:pt idx="3">
                  <c:v>Доходы от оказания услуг и компенсации затрат</c:v>
                </c:pt>
                <c:pt idx="4">
                  <c:v>Доходы от продажи активов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'налоговые и неналоговые'!$P$27:$P$32</c:f>
              <c:numCache>
                <c:formatCode>#,##0.00000</c:formatCode>
                <c:ptCount val="6"/>
                <c:pt idx="0">
                  <c:v>143218.59570000001</c:v>
                </c:pt>
                <c:pt idx="1">
                  <c:v>27727.93766</c:v>
                </c:pt>
                <c:pt idx="2">
                  <c:v>10719.52334</c:v>
                </c:pt>
                <c:pt idx="3">
                  <c:v>6768.6528500000004</c:v>
                </c:pt>
                <c:pt idx="4">
                  <c:v>21666.912260000001</c:v>
                </c:pt>
                <c:pt idx="5">
                  <c:v>1.01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F06-4167-AECF-A8BB90AEA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461629263415174E-2"/>
          <c:y val="0"/>
          <c:w val="0.75709435062770802"/>
          <c:h val="0.89073780127654745"/>
        </c:manualLayout>
      </c:layout>
      <c:pieChart>
        <c:varyColors val="1"/>
        <c:ser>
          <c:idx val="0"/>
          <c:order val="0"/>
          <c:spPr>
            <a:effectLst>
              <a:glow rad="63500">
                <a:schemeClr val="bg1">
                  <a:lumMod val="9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114300"/>
              <a:bevelB/>
            </a:sp3d>
          </c:spPr>
          <c:explosion val="15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bg1">
                    <a:lumMod val="9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0"/>
              </a:effectLst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114300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F0-4413-AEF6-F4935DBF1031}"/>
              </c:ext>
            </c:extLst>
          </c:dPt>
          <c:dPt>
            <c:idx val="1"/>
            <c:bubble3D val="0"/>
            <c:spPr>
              <a:solidFill>
                <a:srgbClr val="FABE00"/>
              </a:solidFill>
              <a:effectLst>
                <a:glow rad="63500">
                  <a:schemeClr val="bg1">
                    <a:lumMod val="9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0"/>
              </a:effectLst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114300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F0-4413-AEF6-F4935DBF1031}"/>
              </c:ext>
            </c:extLst>
          </c:dPt>
          <c:dLbls>
            <c:dLbl>
              <c:idx val="0"/>
              <c:layout>
                <c:manualLayout>
                  <c:x val="0.15125611043217418"/>
                  <c:y val="-7.5583518437883704E-2"/>
                </c:manualLayout>
              </c:layout>
              <c:tx>
                <c:rich>
                  <a:bodyPr/>
                  <a:lstStyle/>
                  <a:p>
                    <a:r>
                      <a:rPr lang="ru-RU" sz="900"/>
                      <a:t>Налоговые доходы; 88,8%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F0-4413-AEF6-F4935DBF1031}"/>
                </c:ext>
              </c:extLst>
            </c:dLbl>
            <c:dLbl>
              <c:idx val="1"/>
              <c:layout>
                <c:manualLayout>
                  <c:x val="-0.14215124745899105"/>
                  <c:y val="1.2374412192002235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Неналоговые доходы; 11,2%</a:t>
                    </a:r>
                    <a:endParaRPr lang="ru-RU" sz="9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F0-4413-AEF6-F4935DBF10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'налоговые и неналоговые'!$AA$24:$AA$25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'налоговые и неналоговые'!$AB$24:$AB$25</c:f>
              <c:numCache>
                <c:formatCode>#,##0</c:formatCode>
                <c:ptCount val="2"/>
                <c:pt idx="0">
                  <c:v>2111112.0894899997</c:v>
                </c:pt>
                <c:pt idx="1">
                  <c:v>266497.12108999997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F0-4413-AEF6-F4935DBF1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6"/>
      </c:pieChart>
    </c:plotArea>
    <c:plotVisOnly val="1"/>
    <c:dispBlanksAs val="gap"/>
    <c:showDLblsOverMax val="0"/>
  </c:chart>
  <c:txPr>
    <a:bodyPr/>
    <a:lstStyle/>
    <a:p>
      <a:pPr algn="ctr" rtl="0">
        <a:defRPr lang="ru-RU" sz="800" b="0" i="0" u="none" strike="noStrike" kern="1200" baseline="0">
          <a:solidFill>
            <a:sysClr val="windowText" lastClr="000000"/>
          </a:solidFill>
          <a:latin typeface="Roboto Bold" pitchFamily="2" charset="0"/>
          <a:ea typeface="Roboto Bold" pitchFamily="2" charset="0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1473211180066E-2"/>
          <c:y val="8.9643021690400421E-2"/>
          <c:w val="0.80146981627296587"/>
          <c:h val="0.82210925196850393"/>
        </c:manualLayout>
      </c:layout>
      <c:ofPieChart>
        <c:ofPieType val="pie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4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9363076160958952"/>
          <c:y val="0.20335539181429066"/>
          <c:w val="0.33845893786941611"/>
          <c:h val="0.55970931545240488"/>
        </c:manualLayout>
      </c:layout>
      <c:doughnutChart>
        <c:varyColors val="1"/>
        <c:ser>
          <c:idx val="0"/>
          <c:order val="0"/>
          <c:explosion val="25"/>
          <c:dPt>
            <c:idx val="4"/>
            <c:bubble3D val="0"/>
            <c:explosion val="19"/>
          </c:dPt>
          <c:dLbls>
            <c:dLbl>
              <c:idx val="0"/>
              <c:layout>
                <c:manualLayout>
                  <c:x val="2.4326798938049028E-2"/>
                  <c:y val="-8.913286815204525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0680831120935479E-2"/>
                  <c:y val="-7.965064813587020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8930501071796121E-2"/>
                  <c:y val="-5.68933200970501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6898697079634833E-2"/>
                  <c:y val="8.533998014557522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0544664896748385E-3"/>
                  <c:y val="-1.517155202588003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48%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3696539433600065E-2"/>
                  <c:y val="-6.637554011322517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1342283885150989E-2"/>
                  <c:y val="-8.344353614234022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027197678682576E-3"/>
                  <c:y val="-8.154709213910521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'[КФСР за 2021.xlsx]для презентации (2)'!$B$13;'[КФСР за 2021.xlsx]для презентации (2)'!$B$20;'[КФСР за 2021.xlsx]для презентации (2)'!$B$24;'[КФСР за 2021.xlsx]для презентации (2)'!$B$32;'[КФСР за 2021.xlsx]для презентации (2)'!$B$37;'[КФСР за 2021.xlsx]для презентации (2)'!$B$43;'[КФСР за 2021.xlsx]для презентации (2)'!$B$46;'[КФСР за 2021.xlsx]для презентации (2)'!$B$52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'[КФСР за 2021.xlsx]для презентации (2)'!$D$13;'[КФСР за 2021.xlsx]для презентации (2)'!$D$20;'[КФСР за 2021.xlsx]для презентации (2)'!$D$24;'[КФСР за 2021.xlsx]для презентации (2)'!$D$32;'[КФСР за 2021.xlsx]для презентации (2)'!$D$37;'[КФСР за 2021.xlsx]для презентации (2)'!$D$43;'[КФСР за 2021.xlsx]для презентации (2)'!$D$46;'[КФСР за 2021.xlsx]для презентации (2)'!$D$52</c:f>
              <c:numCache>
                <c:formatCode>#,##0.00000,</c:formatCode>
                <c:ptCount val="8"/>
                <c:pt idx="0">
                  <c:v>493403662.22000003</c:v>
                </c:pt>
                <c:pt idx="1">
                  <c:v>59515887.310000002</c:v>
                </c:pt>
                <c:pt idx="2">
                  <c:v>1149560155.3300018</c:v>
                </c:pt>
                <c:pt idx="3">
                  <c:v>913157669.08000004</c:v>
                </c:pt>
                <c:pt idx="4">
                  <c:v>3150929263.1999998</c:v>
                </c:pt>
                <c:pt idx="5">
                  <c:v>248828081.31999999</c:v>
                </c:pt>
                <c:pt idx="6">
                  <c:v>469121767</c:v>
                </c:pt>
                <c:pt idx="7">
                  <c:v>139856899.30000001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83710397172118267"/>
          <c:w val="0.88417432238547256"/>
          <c:h val="0.15434948685510452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A8510-113E-4AF2-9709-22B1C17019C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B7F9E6-9C7C-4720-984F-2C1DBC555786}">
      <dgm:prSet phldrT="[Текст]" custT="1"/>
      <dgm:spPr>
        <a:solidFill>
          <a:srgbClr val="CC990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ИНФОРМАЦИОННАЯ</a:t>
          </a:r>
          <a:endParaRPr lang="ru-RU" sz="1600" dirty="0">
            <a:solidFill>
              <a:schemeClr val="tx1"/>
            </a:solidFill>
          </a:endParaRPr>
        </a:p>
      </dgm:t>
    </dgm:pt>
    <dgm:pt modelId="{42A2F4BB-6BB9-4B26-8CA1-7EAB37D12312}" type="parTrans" cxnId="{08B42045-6632-4845-AE6B-BFC2958AB7E0}">
      <dgm:prSet/>
      <dgm:spPr/>
      <dgm:t>
        <a:bodyPr/>
        <a:lstStyle/>
        <a:p>
          <a:endParaRPr lang="ru-RU"/>
        </a:p>
      </dgm:t>
    </dgm:pt>
    <dgm:pt modelId="{1EE221F7-B6AF-4422-AFFD-329C67723F6F}" type="sibTrans" cxnId="{08B42045-6632-4845-AE6B-BFC2958AB7E0}">
      <dgm:prSet/>
      <dgm:spPr/>
      <dgm:t>
        <a:bodyPr/>
        <a:lstStyle/>
        <a:p>
          <a:endParaRPr lang="ru-RU"/>
        </a:p>
      </dgm:t>
    </dgm:pt>
    <dgm:pt modelId="{847EA58F-5195-4999-8786-DC956F7FE512}">
      <dgm:prSet phldrT="[Текст]" custT="1"/>
      <dgm:spPr>
        <a:solidFill>
          <a:srgbClr val="E9EDF4">
            <a:alpha val="90000"/>
          </a:srgb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В 2021 году создан </a:t>
          </a:r>
          <a:r>
            <a:rPr lang="en-US" sz="1600" dirty="0" smtClean="0">
              <a:solidFill>
                <a:schemeClr val="tx1"/>
              </a:solidFill>
            </a:rPr>
            <a:t>Call-</a:t>
          </a:r>
          <a:r>
            <a:rPr lang="ru-RU" sz="1600" dirty="0" smtClean="0">
              <a:solidFill>
                <a:schemeClr val="tx1"/>
              </a:solidFill>
            </a:rPr>
            <a:t>центр, объем расходов составил 0,5 млн. руб.</a:t>
          </a:r>
          <a:endParaRPr lang="ru-RU" sz="1600" dirty="0">
            <a:solidFill>
              <a:schemeClr val="tx1"/>
            </a:solidFill>
          </a:endParaRPr>
        </a:p>
      </dgm:t>
    </dgm:pt>
    <dgm:pt modelId="{B8CD8444-AE5D-4A98-BEF5-33692E900415}" type="parTrans" cxnId="{87410430-1EAF-4A7E-B676-68E3BA27023C}">
      <dgm:prSet/>
      <dgm:spPr/>
      <dgm:t>
        <a:bodyPr/>
        <a:lstStyle/>
        <a:p>
          <a:endParaRPr lang="ru-RU"/>
        </a:p>
      </dgm:t>
    </dgm:pt>
    <dgm:pt modelId="{93D75827-3AF5-4F01-A84A-AE347891C535}" type="sibTrans" cxnId="{87410430-1EAF-4A7E-B676-68E3BA27023C}">
      <dgm:prSet/>
      <dgm:spPr/>
      <dgm:t>
        <a:bodyPr/>
        <a:lstStyle/>
        <a:p>
          <a:endParaRPr lang="ru-RU"/>
        </a:p>
      </dgm:t>
    </dgm:pt>
    <dgm:pt modelId="{3E7BDA0E-B195-4D6B-9D28-5CE8FDED1C41}">
      <dgm:prSet phldrT="[Текст]" custT="1"/>
      <dgm:spPr>
        <a:solidFill>
          <a:srgbClr val="CC990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ИМУЩЕСТВЕННАЯ</a:t>
          </a:r>
          <a:endParaRPr lang="ru-RU" sz="1600" dirty="0">
            <a:solidFill>
              <a:schemeClr val="tx1"/>
            </a:solidFill>
          </a:endParaRPr>
        </a:p>
      </dgm:t>
    </dgm:pt>
    <dgm:pt modelId="{DAE35858-75C8-46CF-9B8C-B4A3DDF1863F}" type="parTrans" cxnId="{3C204BDA-8552-4571-B99E-86B29B31DB5C}">
      <dgm:prSet/>
      <dgm:spPr/>
      <dgm:t>
        <a:bodyPr/>
        <a:lstStyle/>
        <a:p>
          <a:endParaRPr lang="ru-RU"/>
        </a:p>
      </dgm:t>
    </dgm:pt>
    <dgm:pt modelId="{8CD3D50D-BD36-4D29-9049-35E893079340}" type="sibTrans" cxnId="{3C204BDA-8552-4571-B99E-86B29B31DB5C}">
      <dgm:prSet/>
      <dgm:spPr/>
      <dgm:t>
        <a:bodyPr/>
        <a:lstStyle/>
        <a:p>
          <a:endParaRPr lang="ru-RU"/>
        </a:p>
      </dgm:t>
    </dgm:pt>
    <dgm:pt modelId="{57214710-B7EF-4F91-9FC9-FAD0AD7BC72D}">
      <dgm:prSet phldrT="[Текст]" custT="1"/>
      <dgm:spPr>
        <a:solidFill>
          <a:srgbClr val="E9EDF4">
            <a:alpha val="90000"/>
          </a:srgb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Введена система понижающих коэффициентов при передаче муниципального имущества города Тобольска в аренду, безвозмездное пользование. </a:t>
          </a:r>
          <a:endParaRPr lang="ru-RU" sz="1600" dirty="0">
            <a:solidFill>
              <a:schemeClr val="tx1"/>
            </a:solidFill>
          </a:endParaRPr>
        </a:p>
      </dgm:t>
    </dgm:pt>
    <dgm:pt modelId="{3F1DC577-45EF-4401-8868-9055D1757CA1}" type="parTrans" cxnId="{8CFC0DCB-F84C-4893-BE0A-B9BE2F67A616}">
      <dgm:prSet/>
      <dgm:spPr/>
      <dgm:t>
        <a:bodyPr/>
        <a:lstStyle/>
        <a:p>
          <a:endParaRPr lang="ru-RU"/>
        </a:p>
      </dgm:t>
    </dgm:pt>
    <dgm:pt modelId="{31A098B6-0EFA-4FC8-923F-CE25D8B5AA68}" type="sibTrans" cxnId="{8CFC0DCB-F84C-4893-BE0A-B9BE2F67A616}">
      <dgm:prSet/>
      <dgm:spPr/>
      <dgm:t>
        <a:bodyPr/>
        <a:lstStyle/>
        <a:p>
          <a:endParaRPr lang="ru-RU"/>
        </a:p>
      </dgm:t>
    </dgm:pt>
    <dgm:pt modelId="{8B8F4BF6-4C79-42F9-B12F-0FA91D88BF4F}">
      <dgm:prSet phldrT="[Текст]" custT="1"/>
      <dgm:spPr>
        <a:solidFill>
          <a:srgbClr val="E9EDF4">
            <a:alpha val="90000"/>
          </a:srgb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В 2021 году субъектам МСП передано в аренду </a:t>
          </a:r>
          <a:r>
            <a:rPr lang="ru-RU" sz="2000" dirty="0" smtClean="0">
              <a:solidFill>
                <a:schemeClr val="tx1"/>
              </a:solidFill>
            </a:rPr>
            <a:t>28</a:t>
          </a:r>
          <a:r>
            <a:rPr lang="ru-RU" sz="1600" dirty="0" smtClean="0">
              <a:solidFill>
                <a:schemeClr val="tx1"/>
              </a:solidFill>
            </a:rPr>
            <a:t> объектов общей площадью           </a:t>
          </a:r>
          <a:r>
            <a:rPr lang="ru-RU" sz="2000" dirty="0" smtClean="0">
              <a:solidFill>
                <a:schemeClr val="tx1"/>
              </a:solidFill>
            </a:rPr>
            <a:t>2 813,6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err="1" smtClean="0">
              <a:solidFill>
                <a:schemeClr val="tx1"/>
              </a:solidFill>
            </a:rPr>
            <a:t>кв.м</a:t>
          </a:r>
          <a:r>
            <a:rPr lang="ru-RU" sz="1600" dirty="0" smtClean="0">
              <a:solidFill>
                <a:schemeClr val="tx1"/>
              </a:solidFill>
            </a:rPr>
            <a:t>.</a:t>
          </a:r>
          <a:endParaRPr lang="ru-RU" sz="1600" dirty="0">
            <a:solidFill>
              <a:schemeClr val="tx1"/>
            </a:solidFill>
          </a:endParaRPr>
        </a:p>
      </dgm:t>
    </dgm:pt>
    <dgm:pt modelId="{276E4DB7-DE76-4243-8124-2951DA0BCB1C}" type="parTrans" cxnId="{091D48C7-E017-427C-A674-E47E037D8D28}">
      <dgm:prSet/>
      <dgm:spPr/>
      <dgm:t>
        <a:bodyPr/>
        <a:lstStyle/>
        <a:p>
          <a:endParaRPr lang="ru-RU"/>
        </a:p>
      </dgm:t>
    </dgm:pt>
    <dgm:pt modelId="{5F8095F9-FC18-4020-A724-5B311C877124}" type="sibTrans" cxnId="{091D48C7-E017-427C-A674-E47E037D8D28}">
      <dgm:prSet/>
      <dgm:spPr/>
      <dgm:t>
        <a:bodyPr/>
        <a:lstStyle/>
        <a:p>
          <a:endParaRPr lang="ru-RU"/>
        </a:p>
      </dgm:t>
    </dgm:pt>
    <dgm:pt modelId="{DC1F7983-6F3A-4CCA-B4C5-F5FA84A2E0CE}">
      <dgm:prSet phldrT="[Текст]" custT="1"/>
      <dgm:spPr>
        <a:solidFill>
          <a:srgbClr val="CC990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ФИНАНСОВАЯ</a:t>
          </a:r>
          <a:endParaRPr lang="ru-RU" sz="1800" dirty="0">
            <a:solidFill>
              <a:schemeClr val="tx1"/>
            </a:solidFill>
          </a:endParaRPr>
        </a:p>
      </dgm:t>
    </dgm:pt>
    <dgm:pt modelId="{0ECF4A3D-8742-4C40-8734-5B043A8F60CD}" type="parTrans" cxnId="{CE94771A-900A-439D-9FDF-708126B4CAFA}">
      <dgm:prSet/>
      <dgm:spPr/>
      <dgm:t>
        <a:bodyPr/>
        <a:lstStyle/>
        <a:p>
          <a:endParaRPr lang="ru-RU"/>
        </a:p>
      </dgm:t>
    </dgm:pt>
    <dgm:pt modelId="{A63D2734-BF3D-4825-9727-3168376C663A}" type="sibTrans" cxnId="{CE94771A-900A-439D-9FDF-708126B4CAFA}">
      <dgm:prSet/>
      <dgm:spPr/>
      <dgm:t>
        <a:bodyPr/>
        <a:lstStyle/>
        <a:p>
          <a:endParaRPr lang="ru-RU"/>
        </a:p>
      </dgm:t>
    </dgm:pt>
    <dgm:pt modelId="{FF170BDB-36AE-4DCC-9AB3-52C7F9309CAB}">
      <dgm:prSet phldrT="[Текст]" custT="1"/>
      <dgm:spPr>
        <a:solidFill>
          <a:srgbClr val="E9EDF4">
            <a:alpha val="90000"/>
          </a:srgb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Оказана финансовая поддержка </a:t>
          </a:r>
          <a:r>
            <a:rPr lang="ru-RU" sz="2000" dirty="0" smtClean="0">
              <a:solidFill>
                <a:schemeClr val="tx1"/>
              </a:solidFill>
            </a:rPr>
            <a:t>13 </a:t>
          </a:r>
          <a:r>
            <a:rPr lang="ru-RU" sz="1600" dirty="0" smtClean="0">
              <a:solidFill>
                <a:schemeClr val="tx1"/>
              </a:solidFill>
            </a:rPr>
            <a:t>субъектам МСП.</a:t>
          </a:r>
          <a:endParaRPr lang="ru-RU" sz="1600" dirty="0">
            <a:solidFill>
              <a:schemeClr val="tx1"/>
            </a:solidFill>
          </a:endParaRPr>
        </a:p>
      </dgm:t>
    </dgm:pt>
    <dgm:pt modelId="{C0EAA798-80F9-4819-A717-E1771B2A0425}" type="parTrans" cxnId="{B34F31A9-003F-4617-AB2B-42605B0FC5A0}">
      <dgm:prSet/>
      <dgm:spPr/>
      <dgm:t>
        <a:bodyPr/>
        <a:lstStyle/>
        <a:p>
          <a:endParaRPr lang="ru-RU"/>
        </a:p>
      </dgm:t>
    </dgm:pt>
    <dgm:pt modelId="{FFC9E33D-EEBE-48DE-814D-315B869FDECD}" type="sibTrans" cxnId="{B34F31A9-003F-4617-AB2B-42605B0FC5A0}">
      <dgm:prSet/>
      <dgm:spPr/>
      <dgm:t>
        <a:bodyPr/>
        <a:lstStyle/>
        <a:p>
          <a:endParaRPr lang="ru-RU"/>
        </a:p>
      </dgm:t>
    </dgm:pt>
    <dgm:pt modelId="{65687AF1-3A79-4144-91AE-3D82C507857A}">
      <dgm:prSet phldrT="[Текст]" custT="1"/>
      <dgm:spPr>
        <a:solidFill>
          <a:srgbClr val="E9EDF4">
            <a:alpha val="90000"/>
          </a:srgb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 Предоставлены субсидии на общую сумму </a:t>
          </a:r>
          <a:r>
            <a:rPr lang="ru-RU" sz="2000" dirty="0" smtClean="0">
              <a:solidFill>
                <a:schemeClr val="tx1"/>
              </a:solidFill>
            </a:rPr>
            <a:t>1,3 </a:t>
          </a:r>
          <a:r>
            <a:rPr lang="ru-RU" sz="1600" dirty="0" smtClean="0">
              <a:solidFill>
                <a:schemeClr val="tx1"/>
              </a:solidFill>
            </a:rPr>
            <a:t>млн. руб.</a:t>
          </a:r>
          <a:endParaRPr lang="ru-RU" sz="1600" dirty="0">
            <a:solidFill>
              <a:schemeClr val="tx1"/>
            </a:solidFill>
          </a:endParaRPr>
        </a:p>
      </dgm:t>
    </dgm:pt>
    <dgm:pt modelId="{F2418CCE-10A5-432B-888B-622E11909026}" type="parTrans" cxnId="{98C8B7A8-5816-47D1-82B1-C6F66B404261}">
      <dgm:prSet/>
      <dgm:spPr/>
      <dgm:t>
        <a:bodyPr/>
        <a:lstStyle/>
        <a:p>
          <a:endParaRPr lang="ru-RU"/>
        </a:p>
      </dgm:t>
    </dgm:pt>
    <dgm:pt modelId="{7A8880B8-A938-4396-8B27-E7AB6EEEAE18}" type="sibTrans" cxnId="{98C8B7A8-5816-47D1-82B1-C6F66B404261}">
      <dgm:prSet/>
      <dgm:spPr/>
      <dgm:t>
        <a:bodyPr/>
        <a:lstStyle/>
        <a:p>
          <a:endParaRPr lang="ru-RU"/>
        </a:p>
      </dgm:t>
    </dgm:pt>
    <dgm:pt modelId="{C47E8D4F-79DE-47C3-BA0F-73BD9CCA1E03}" type="pres">
      <dgm:prSet presAssocID="{4CCA8510-113E-4AF2-9709-22B1C17019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7D3822-ED49-41E5-9D5A-E7F9B2822C04}" type="pres">
      <dgm:prSet presAssocID="{7BB7F9E6-9C7C-4720-984F-2C1DBC555786}" presName="composite" presStyleCnt="0"/>
      <dgm:spPr/>
    </dgm:pt>
    <dgm:pt modelId="{86A06B2C-FF12-4CDB-87E4-6970FD691A00}" type="pres">
      <dgm:prSet presAssocID="{7BB7F9E6-9C7C-4720-984F-2C1DBC555786}" presName="parentText" presStyleLbl="alignNode1" presStyleIdx="0" presStyleCnt="3" custScaleX="106192" custScaleY="98299" custLinFactNeighborX="553" custLinFactNeighborY="-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98781-B74B-4602-B68E-B7F2DDBF28B8}" type="pres">
      <dgm:prSet presAssocID="{7BB7F9E6-9C7C-4720-984F-2C1DBC555786}" presName="descendantText" presStyleLbl="alignAcc1" presStyleIdx="0" presStyleCnt="3" custScaleX="99544" custScaleY="9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D6126-4CCB-4499-AE0B-837C42DCE06E}" type="pres">
      <dgm:prSet presAssocID="{1EE221F7-B6AF-4422-AFFD-329C67723F6F}" presName="sp" presStyleCnt="0"/>
      <dgm:spPr/>
    </dgm:pt>
    <dgm:pt modelId="{11E29351-ABB9-451D-9025-749731F4A90D}" type="pres">
      <dgm:prSet presAssocID="{3E7BDA0E-B195-4D6B-9D28-5CE8FDED1C41}" presName="composite" presStyleCnt="0"/>
      <dgm:spPr/>
    </dgm:pt>
    <dgm:pt modelId="{0EFD2038-D62F-4FC6-85D1-B44412854032}" type="pres">
      <dgm:prSet presAssocID="{3E7BDA0E-B195-4D6B-9D28-5CE8FDED1C4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776FC-1324-42F9-9EB1-2CFA0317E400}" type="pres">
      <dgm:prSet presAssocID="{3E7BDA0E-B195-4D6B-9D28-5CE8FDED1C4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16950-FAC4-4392-9F02-271891868324}" type="pres">
      <dgm:prSet presAssocID="{8CD3D50D-BD36-4D29-9049-35E893079340}" presName="sp" presStyleCnt="0"/>
      <dgm:spPr/>
    </dgm:pt>
    <dgm:pt modelId="{650D928B-5254-42AF-BBDB-83C5A566E30B}" type="pres">
      <dgm:prSet presAssocID="{DC1F7983-6F3A-4CCA-B4C5-F5FA84A2E0CE}" presName="composite" presStyleCnt="0"/>
      <dgm:spPr/>
    </dgm:pt>
    <dgm:pt modelId="{99CCD098-C1C0-4D1D-AB2B-B3399A8E2068}" type="pres">
      <dgm:prSet presAssocID="{DC1F7983-6F3A-4CCA-B4C5-F5FA84A2E0C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34662-699C-4681-B4D5-4A2E87A33F91}" type="pres">
      <dgm:prSet presAssocID="{DC1F7983-6F3A-4CCA-B4C5-F5FA84A2E0C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94771A-900A-439D-9FDF-708126B4CAFA}" srcId="{4CCA8510-113E-4AF2-9709-22B1C17019CC}" destId="{DC1F7983-6F3A-4CCA-B4C5-F5FA84A2E0CE}" srcOrd="2" destOrd="0" parTransId="{0ECF4A3D-8742-4C40-8734-5B043A8F60CD}" sibTransId="{A63D2734-BF3D-4825-9727-3168376C663A}"/>
    <dgm:cxn modelId="{3C204BDA-8552-4571-B99E-86B29B31DB5C}" srcId="{4CCA8510-113E-4AF2-9709-22B1C17019CC}" destId="{3E7BDA0E-B195-4D6B-9D28-5CE8FDED1C41}" srcOrd="1" destOrd="0" parTransId="{DAE35858-75C8-46CF-9B8C-B4A3DDF1863F}" sibTransId="{8CD3D50D-BD36-4D29-9049-35E893079340}"/>
    <dgm:cxn modelId="{98C8B7A8-5816-47D1-82B1-C6F66B404261}" srcId="{DC1F7983-6F3A-4CCA-B4C5-F5FA84A2E0CE}" destId="{65687AF1-3A79-4144-91AE-3D82C507857A}" srcOrd="1" destOrd="0" parTransId="{F2418CCE-10A5-432B-888B-622E11909026}" sibTransId="{7A8880B8-A938-4396-8B27-E7AB6EEEAE18}"/>
    <dgm:cxn modelId="{091D48C7-E017-427C-A674-E47E037D8D28}" srcId="{3E7BDA0E-B195-4D6B-9D28-5CE8FDED1C41}" destId="{8B8F4BF6-4C79-42F9-B12F-0FA91D88BF4F}" srcOrd="1" destOrd="0" parTransId="{276E4DB7-DE76-4243-8124-2951DA0BCB1C}" sibTransId="{5F8095F9-FC18-4020-A724-5B311C877124}"/>
    <dgm:cxn modelId="{8CFC0DCB-F84C-4893-BE0A-B9BE2F67A616}" srcId="{3E7BDA0E-B195-4D6B-9D28-5CE8FDED1C41}" destId="{57214710-B7EF-4F91-9FC9-FAD0AD7BC72D}" srcOrd="0" destOrd="0" parTransId="{3F1DC577-45EF-4401-8868-9055D1757CA1}" sibTransId="{31A098B6-0EFA-4FC8-923F-CE25D8B5AA68}"/>
    <dgm:cxn modelId="{00095EE7-F67D-4819-97FA-F907216A938D}" type="presOf" srcId="{8B8F4BF6-4C79-42F9-B12F-0FA91D88BF4F}" destId="{B7C776FC-1324-42F9-9EB1-2CFA0317E400}" srcOrd="0" destOrd="1" presId="urn:microsoft.com/office/officeart/2005/8/layout/chevron2"/>
    <dgm:cxn modelId="{DFE8FCF8-8F8D-415A-AB85-80DE17441EC3}" type="presOf" srcId="{DC1F7983-6F3A-4CCA-B4C5-F5FA84A2E0CE}" destId="{99CCD098-C1C0-4D1D-AB2B-B3399A8E2068}" srcOrd="0" destOrd="0" presId="urn:microsoft.com/office/officeart/2005/8/layout/chevron2"/>
    <dgm:cxn modelId="{D12FE6AC-C000-4A27-8A1B-DF8D29828180}" type="presOf" srcId="{7BB7F9E6-9C7C-4720-984F-2C1DBC555786}" destId="{86A06B2C-FF12-4CDB-87E4-6970FD691A00}" srcOrd="0" destOrd="0" presId="urn:microsoft.com/office/officeart/2005/8/layout/chevron2"/>
    <dgm:cxn modelId="{FC6687BB-F474-4DAE-9ED3-AB68CFB5B31F}" type="presOf" srcId="{65687AF1-3A79-4144-91AE-3D82C507857A}" destId="{F6434662-699C-4681-B4D5-4A2E87A33F91}" srcOrd="0" destOrd="1" presId="urn:microsoft.com/office/officeart/2005/8/layout/chevron2"/>
    <dgm:cxn modelId="{2A4067FA-C509-4B24-B2B0-26F7873C6B8D}" type="presOf" srcId="{847EA58F-5195-4999-8786-DC956F7FE512}" destId="{81C98781-B74B-4602-B68E-B7F2DDBF28B8}" srcOrd="0" destOrd="0" presId="urn:microsoft.com/office/officeart/2005/8/layout/chevron2"/>
    <dgm:cxn modelId="{B34F31A9-003F-4617-AB2B-42605B0FC5A0}" srcId="{DC1F7983-6F3A-4CCA-B4C5-F5FA84A2E0CE}" destId="{FF170BDB-36AE-4DCC-9AB3-52C7F9309CAB}" srcOrd="0" destOrd="0" parTransId="{C0EAA798-80F9-4819-A717-E1771B2A0425}" sibTransId="{FFC9E33D-EEBE-48DE-814D-315B869FDECD}"/>
    <dgm:cxn modelId="{10DD4F7B-D349-408C-BF78-FB374268F5A4}" type="presOf" srcId="{4CCA8510-113E-4AF2-9709-22B1C17019CC}" destId="{C47E8D4F-79DE-47C3-BA0F-73BD9CCA1E03}" srcOrd="0" destOrd="0" presId="urn:microsoft.com/office/officeart/2005/8/layout/chevron2"/>
    <dgm:cxn modelId="{A6894933-BC23-4416-B764-8C41E75FD010}" type="presOf" srcId="{57214710-B7EF-4F91-9FC9-FAD0AD7BC72D}" destId="{B7C776FC-1324-42F9-9EB1-2CFA0317E400}" srcOrd="0" destOrd="0" presId="urn:microsoft.com/office/officeart/2005/8/layout/chevron2"/>
    <dgm:cxn modelId="{87410430-1EAF-4A7E-B676-68E3BA27023C}" srcId="{7BB7F9E6-9C7C-4720-984F-2C1DBC555786}" destId="{847EA58F-5195-4999-8786-DC956F7FE512}" srcOrd="0" destOrd="0" parTransId="{B8CD8444-AE5D-4A98-BEF5-33692E900415}" sibTransId="{93D75827-3AF5-4F01-A84A-AE347891C535}"/>
    <dgm:cxn modelId="{888A24C4-3691-4594-A736-493BEA3A5E1B}" type="presOf" srcId="{FF170BDB-36AE-4DCC-9AB3-52C7F9309CAB}" destId="{F6434662-699C-4681-B4D5-4A2E87A33F91}" srcOrd="0" destOrd="0" presId="urn:microsoft.com/office/officeart/2005/8/layout/chevron2"/>
    <dgm:cxn modelId="{8F21FC71-3422-4D8D-8464-FE6CF06EFE23}" type="presOf" srcId="{3E7BDA0E-B195-4D6B-9D28-5CE8FDED1C41}" destId="{0EFD2038-D62F-4FC6-85D1-B44412854032}" srcOrd="0" destOrd="0" presId="urn:microsoft.com/office/officeart/2005/8/layout/chevron2"/>
    <dgm:cxn modelId="{08B42045-6632-4845-AE6B-BFC2958AB7E0}" srcId="{4CCA8510-113E-4AF2-9709-22B1C17019CC}" destId="{7BB7F9E6-9C7C-4720-984F-2C1DBC555786}" srcOrd="0" destOrd="0" parTransId="{42A2F4BB-6BB9-4B26-8CA1-7EAB37D12312}" sibTransId="{1EE221F7-B6AF-4422-AFFD-329C67723F6F}"/>
    <dgm:cxn modelId="{E9F78F06-D6B8-4CF1-B2E2-29F146B0E835}" type="presParOf" srcId="{C47E8D4F-79DE-47C3-BA0F-73BD9CCA1E03}" destId="{B67D3822-ED49-41E5-9D5A-E7F9B2822C04}" srcOrd="0" destOrd="0" presId="urn:microsoft.com/office/officeart/2005/8/layout/chevron2"/>
    <dgm:cxn modelId="{69FBB81C-25F3-4C3D-BF1D-1368B7BD3042}" type="presParOf" srcId="{B67D3822-ED49-41E5-9D5A-E7F9B2822C04}" destId="{86A06B2C-FF12-4CDB-87E4-6970FD691A00}" srcOrd="0" destOrd="0" presId="urn:microsoft.com/office/officeart/2005/8/layout/chevron2"/>
    <dgm:cxn modelId="{C889C9C6-CF76-4A24-9209-0E4A851B0584}" type="presParOf" srcId="{B67D3822-ED49-41E5-9D5A-E7F9B2822C04}" destId="{81C98781-B74B-4602-B68E-B7F2DDBF28B8}" srcOrd="1" destOrd="0" presId="urn:microsoft.com/office/officeart/2005/8/layout/chevron2"/>
    <dgm:cxn modelId="{60B4F659-2896-4971-96AA-C53FA95F495B}" type="presParOf" srcId="{C47E8D4F-79DE-47C3-BA0F-73BD9CCA1E03}" destId="{3BAD6126-4CCB-4499-AE0B-837C42DCE06E}" srcOrd="1" destOrd="0" presId="urn:microsoft.com/office/officeart/2005/8/layout/chevron2"/>
    <dgm:cxn modelId="{ADD4E575-9C29-4A1A-9F3C-4E35F3F18BCC}" type="presParOf" srcId="{C47E8D4F-79DE-47C3-BA0F-73BD9CCA1E03}" destId="{11E29351-ABB9-451D-9025-749731F4A90D}" srcOrd="2" destOrd="0" presId="urn:microsoft.com/office/officeart/2005/8/layout/chevron2"/>
    <dgm:cxn modelId="{69200DEA-E6F5-4DD3-BC36-757C085CDCE7}" type="presParOf" srcId="{11E29351-ABB9-451D-9025-749731F4A90D}" destId="{0EFD2038-D62F-4FC6-85D1-B44412854032}" srcOrd="0" destOrd="0" presId="urn:microsoft.com/office/officeart/2005/8/layout/chevron2"/>
    <dgm:cxn modelId="{EE8A24B9-6980-4CAA-ABD0-531400CDC1D5}" type="presParOf" srcId="{11E29351-ABB9-451D-9025-749731F4A90D}" destId="{B7C776FC-1324-42F9-9EB1-2CFA0317E400}" srcOrd="1" destOrd="0" presId="urn:microsoft.com/office/officeart/2005/8/layout/chevron2"/>
    <dgm:cxn modelId="{9CE68474-D72C-41D9-A552-0984A875DB3A}" type="presParOf" srcId="{C47E8D4F-79DE-47C3-BA0F-73BD9CCA1E03}" destId="{DFC16950-FAC4-4392-9F02-271891868324}" srcOrd="3" destOrd="0" presId="urn:microsoft.com/office/officeart/2005/8/layout/chevron2"/>
    <dgm:cxn modelId="{83170A16-2C63-4A3B-9435-DAD9FB560734}" type="presParOf" srcId="{C47E8D4F-79DE-47C3-BA0F-73BD9CCA1E03}" destId="{650D928B-5254-42AF-BBDB-83C5A566E30B}" srcOrd="4" destOrd="0" presId="urn:microsoft.com/office/officeart/2005/8/layout/chevron2"/>
    <dgm:cxn modelId="{2214910F-D385-4D2C-B7E2-F7B00DA76E8B}" type="presParOf" srcId="{650D928B-5254-42AF-BBDB-83C5A566E30B}" destId="{99CCD098-C1C0-4D1D-AB2B-B3399A8E2068}" srcOrd="0" destOrd="0" presId="urn:microsoft.com/office/officeart/2005/8/layout/chevron2"/>
    <dgm:cxn modelId="{72980564-2EDF-4E8F-A412-2AF5716EDA93}" type="presParOf" srcId="{650D928B-5254-42AF-BBDB-83C5A566E30B}" destId="{F6434662-699C-4681-B4D5-4A2E87A33F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0.07477</cdr:x>
      <cdr:y>0.83824</cdr:y>
    </cdr:from>
    <cdr:to>
      <cdr:x>0.2869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4104456"/>
          <a:ext cx="163448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0.16822</cdr:x>
      <cdr:y>0.86765</cdr:y>
    </cdr:from>
    <cdr:to>
      <cdr:x>0.2869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4248472"/>
          <a:ext cx="91440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0.18692</cdr:x>
      <cdr:y>0.81326</cdr:y>
    </cdr:from>
    <cdr:to>
      <cdr:x>0.56075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0" y="3982144"/>
          <a:ext cx="28803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0.13084</cdr:x>
      <cdr:y>0.81326</cdr:y>
    </cdr:from>
    <cdr:to>
      <cdr:x>0.31776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08112" y="3982144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0.5678</cdr:x>
      <cdr:y>0.41858</cdr:y>
    </cdr:from>
    <cdr:to>
      <cdr:x>0.77123</cdr:x>
      <cdr:y>0.60889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88006" y="2803101"/>
          <a:ext cx="2252865" cy="1274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6 624</a:t>
          </a:r>
        </a:p>
        <a:p xmlns:a="http://schemas.openxmlformats.org/drawingml/2006/main">
          <a:pPr algn="ctr"/>
          <a:r>
            <a:rPr lang="ru-RU" sz="2000" b="1" dirty="0" smtClean="0"/>
            <a:t> млн. руб.</a:t>
          </a:r>
          <a:endParaRPr lang="ru-RU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0.49044</cdr:x>
      <cdr:y>0.58667</cdr:y>
    </cdr:from>
    <cdr:to>
      <cdr:x>0.65221</cdr:x>
      <cdr:y>0.75598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72222" y="31683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0.48095</cdr:x>
      <cdr:y>0.56404</cdr:y>
    </cdr:from>
    <cdr:to>
      <cdr:x>0.73189</cdr:x>
      <cdr:y>0.80002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18570" y="3046152"/>
          <a:ext cx="1418449" cy="1274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37 331 </a:t>
          </a:r>
        </a:p>
        <a:p xmlns:a="http://schemas.openxmlformats.org/drawingml/2006/main">
          <a:pPr algn="ctr"/>
          <a:r>
            <a:rPr lang="ru-RU" sz="2000" b="1" dirty="0" smtClean="0"/>
            <a:t>млн.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0.07477</cdr:x>
      <cdr:y>0.83824</cdr:y>
    </cdr:from>
    <cdr:to>
      <cdr:x>0.2869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4104456"/>
          <a:ext cx="163448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0.16822</cdr:x>
      <cdr:y>0.86765</cdr:y>
    </cdr:from>
    <cdr:to>
      <cdr:x>0.2869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4248472"/>
          <a:ext cx="91440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0.18692</cdr:x>
      <cdr:y>0.81326</cdr:y>
    </cdr:from>
    <cdr:to>
      <cdr:x>0.56075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0" y="3982144"/>
          <a:ext cx="28803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0.13084</cdr:x>
      <cdr:y>0.81326</cdr:y>
    </cdr:from>
    <cdr:to>
      <cdr:x>0.31776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08112" y="3982144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0.07477</cdr:x>
      <cdr:y>0.83824</cdr:y>
    </cdr:from>
    <cdr:to>
      <cdr:x>0.2869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4104456"/>
          <a:ext cx="163448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0.16822</cdr:x>
      <cdr:y>0.86765</cdr:y>
    </cdr:from>
    <cdr:to>
      <cdr:x>0.2869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4248472"/>
          <a:ext cx="91440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0.18692</cdr:x>
      <cdr:y>0.81326</cdr:y>
    </cdr:from>
    <cdr:to>
      <cdr:x>0.56075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0" y="3982144"/>
          <a:ext cx="28803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0.13084</cdr:x>
      <cdr:y>0.81326</cdr:y>
    </cdr:from>
    <cdr:to>
      <cdr:x>0.31776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08112" y="3982144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EFF43-F819-4A45-B06F-CE46B59B9D2D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42963" y="741363"/>
            <a:ext cx="51117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2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2BC65-0010-4711-927B-1C16307E2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5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00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0043" algn="l" defTabSz="9000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0041" algn="l" defTabSz="9000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0014" algn="l" defTabSz="9000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99987" algn="l" defTabSz="9000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49969" algn="l" defTabSz="9000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99952" algn="l" defTabSz="9000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49942" algn="l" defTabSz="9000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99933" algn="l" defTabSz="9000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39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Обеспечение  предоставления общедоступного и бесплатного начального общего, основного общего, среднего общего образования.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53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35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43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43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ГТО + систематически занимающиеся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452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11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43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91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4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69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 hangingPunct="0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22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20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02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Строительство и реконструкция» фактическое значение составило 3,9 км при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2BC65-0010-4711-927B-1C16307E2C0C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52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7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39775"/>
            <a:ext cx="51117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5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39775"/>
            <a:ext cx="51117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50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9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41363"/>
            <a:ext cx="51117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5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39775"/>
            <a:ext cx="51117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9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39775"/>
            <a:ext cx="51117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93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2963" y="739775"/>
            <a:ext cx="51117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906C-36E9-44AE-BC44-6D797DEA7EFE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9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400" y="2349080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23" y="4284717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6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0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3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6" y="317535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3400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43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9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960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399" y="2348908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22" y="4284717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1" y="317535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27263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42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2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772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7263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7263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4"/>
            <a:ext cx="2447124" cy="9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28" tIns="51363" rIns="102728" bIns="51363">
            <a:spAutoFit/>
          </a:bodyPr>
          <a:lstStyle/>
          <a:p>
            <a:pPr defTabSz="1027263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7263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7263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7263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4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6" y="945140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95401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2812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28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36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72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08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4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8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1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95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090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549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7263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7263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7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682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682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4"/>
            <a:ext cx="2447124" cy="9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28" tIns="51363" rIns="102728" bIns="51363">
            <a:spAutoFit/>
          </a:bodyPr>
          <a:lstStyle/>
          <a:p>
            <a:pPr defTabSz="1027263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7263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7263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7263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8512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3630" indent="0">
              <a:buNone/>
              <a:defRPr sz="2300" b="1"/>
            </a:lvl2pPr>
            <a:lvl3pPr marL="1027263" indent="0">
              <a:buNone/>
              <a:defRPr sz="2000" b="1"/>
            </a:lvl3pPr>
            <a:lvl4pPr marL="1540892" indent="0">
              <a:buNone/>
              <a:defRPr sz="1800" b="1"/>
            </a:lvl4pPr>
            <a:lvl5pPr marL="2054521" indent="0">
              <a:buNone/>
              <a:defRPr sz="1800" b="1"/>
            </a:lvl5pPr>
            <a:lvl6pPr marL="2568155" indent="0">
              <a:buNone/>
              <a:defRPr sz="1800" b="1"/>
            </a:lvl6pPr>
            <a:lvl7pPr marL="3081785" indent="0">
              <a:buNone/>
              <a:defRPr sz="1800" b="1"/>
            </a:lvl7pPr>
            <a:lvl8pPr marL="3595410" indent="0">
              <a:buNone/>
              <a:defRPr sz="1800" b="1"/>
            </a:lvl8pPr>
            <a:lvl9pPr marL="410904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3630" indent="0">
              <a:buNone/>
              <a:defRPr sz="2300" b="1"/>
            </a:lvl2pPr>
            <a:lvl3pPr marL="1027263" indent="0">
              <a:buNone/>
              <a:defRPr sz="2000" b="1"/>
            </a:lvl3pPr>
            <a:lvl4pPr marL="1540892" indent="0">
              <a:buNone/>
              <a:defRPr sz="1800" b="1"/>
            </a:lvl4pPr>
            <a:lvl5pPr marL="2054521" indent="0">
              <a:buNone/>
              <a:defRPr sz="1800" b="1"/>
            </a:lvl5pPr>
            <a:lvl6pPr marL="2568155" indent="0">
              <a:buNone/>
              <a:defRPr sz="1800" b="1"/>
            </a:lvl6pPr>
            <a:lvl7pPr marL="3081785" indent="0">
              <a:buNone/>
              <a:defRPr sz="1800" b="1"/>
            </a:lvl7pPr>
            <a:lvl8pPr marL="3595410" indent="0">
              <a:buNone/>
              <a:defRPr sz="1800" b="1"/>
            </a:lvl8pPr>
            <a:lvl9pPr marL="410904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807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577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914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66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66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3630" indent="0">
              <a:buNone/>
              <a:defRPr sz="1400"/>
            </a:lvl2pPr>
            <a:lvl3pPr marL="1027263" indent="0">
              <a:buNone/>
              <a:defRPr sz="1100"/>
            </a:lvl3pPr>
            <a:lvl4pPr marL="1540892" indent="0">
              <a:buNone/>
              <a:defRPr sz="1000"/>
            </a:lvl4pPr>
            <a:lvl5pPr marL="2054521" indent="0">
              <a:buNone/>
              <a:defRPr sz="1000"/>
            </a:lvl5pPr>
            <a:lvl6pPr marL="2568155" indent="0">
              <a:buNone/>
              <a:defRPr sz="1000"/>
            </a:lvl6pPr>
            <a:lvl7pPr marL="3081785" indent="0">
              <a:buNone/>
              <a:defRPr sz="1000"/>
            </a:lvl7pPr>
            <a:lvl8pPr marL="3595410" indent="0">
              <a:buNone/>
              <a:defRPr sz="1000"/>
            </a:lvl8pPr>
            <a:lvl9pPr marL="410904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36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0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0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3630" indent="0">
              <a:buNone/>
              <a:defRPr sz="3200"/>
            </a:lvl2pPr>
            <a:lvl3pPr marL="1027263" indent="0">
              <a:buNone/>
              <a:defRPr sz="2700"/>
            </a:lvl3pPr>
            <a:lvl4pPr marL="1540892" indent="0">
              <a:buNone/>
              <a:defRPr sz="2300"/>
            </a:lvl4pPr>
            <a:lvl5pPr marL="2054521" indent="0">
              <a:buNone/>
              <a:defRPr sz="2300"/>
            </a:lvl5pPr>
            <a:lvl6pPr marL="2568155" indent="0">
              <a:buNone/>
              <a:defRPr sz="2300"/>
            </a:lvl6pPr>
            <a:lvl7pPr marL="3081785" indent="0">
              <a:buNone/>
              <a:defRPr sz="2300"/>
            </a:lvl7pPr>
            <a:lvl8pPr marL="3595410" indent="0">
              <a:buNone/>
              <a:defRPr sz="2300"/>
            </a:lvl8pPr>
            <a:lvl9pPr marL="410904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0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3630" indent="0">
              <a:buNone/>
              <a:defRPr sz="1400"/>
            </a:lvl2pPr>
            <a:lvl3pPr marL="1027263" indent="0">
              <a:buNone/>
              <a:defRPr sz="1100"/>
            </a:lvl3pPr>
            <a:lvl4pPr marL="1540892" indent="0">
              <a:buNone/>
              <a:defRPr sz="1000"/>
            </a:lvl4pPr>
            <a:lvl5pPr marL="2054521" indent="0">
              <a:buNone/>
              <a:defRPr sz="1000"/>
            </a:lvl5pPr>
            <a:lvl6pPr marL="2568155" indent="0">
              <a:buNone/>
              <a:defRPr sz="1000"/>
            </a:lvl6pPr>
            <a:lvl7pPr marL="3081785" indent="0">
              <a:buNone/>
              <a:defRPr sz="1000"/>
            </a:lvl7pPr>
            <a:lvl8pPr marL="3595410" indent="0">
              <a:buNone/>
              <a:defRPr sz="1000"/>
            </a:lvl8pPr>
            <a:lvl9pPr marL="410904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277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4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7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7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617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7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7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151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399" y="2348956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22" y="4284717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7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1" y="317535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22858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42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2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967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2858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2858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24"/>
            <a:ext cx="2447124" cy="96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293" tIns="51141" rIns="102293" bIns="51141">
            <a:spAutoFit/>
          </a:bodyPr>
          <a:lstStyle/>
          <a:p>
            <a:pPr defTabSz="1022858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2858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2858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2858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4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6" y="945140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7251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75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14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8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5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71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9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1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422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2858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2858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7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729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729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24"/>
            <a:ext cx="2447124" cy="96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293" tIns="51141" rIns="102293" bIns="51141">
            <a:spAutoFit/>
          </a:bodyPr>
          <a:lstStyle/>
          <a:p>
            <a:pPr defTabSz="1022858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2858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2858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2858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8406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433" indent="0">
              <a:buNone/>
              <a:defRPr sz="2300" b="1"/>
            </a:lvl2pPr>
            <a:lvl3pPr marL="1022858" indent="0">
              <a:buNone/>
              <a:defRPr sz="2000" b="1"/>
            </a:lvl3pPr>
            <a:lvl4pPr marL="1534307" indent="0">
              <a:buNone/>
              <a:defRPr sz="1800" b="1"/>
            </a:lvl4pPr>
            <a:lvl5pPr marL="2045706" indent="0">
              <a:buNone/>
              <a:defRPr sz="1800" b="1"/>
            </a:lvl5pPr>
            <a:lvl6pPr marL="2557137" indent="0">
              <a:buNone/>
              <a:defRPr sz="1800" b="1"/>
            </a:lvl6pPr>
            <a:lvl7pPr marL="3068573" indent="0">
              <a:buNone/>
              <a:defRPr sz="1800" b="1"/>
            </a:lvl7pPr>
            <a:lvl8pPr marL="3579975" indent="0">
              <a:buNone/>
              <a:defRPr sz="1800" b="1"/>
            </a:lvl8pPr>
            <a:lvl9pPr marL="409141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433" indent="0">
              <a:buNone/>
              <a:defRPr sz="2300" b="1"/>
            </a:lvl2pPr>
            <a:lvl3pPr marL="1022858" indent="0">
              <a:buNone/>
              <a:defRPr sz="2000" b="1"/>
            </a:lvl3pPr>
            <a:lvl4pPr marL="1534307" indent="0">
              <a:buNone/>
              <a:defRPr sz="1800" b="1"/>
            </a:lvl4pPr>
            <a:lvl5pPr marL="2045706" indent="0">
              <a:buNone/>
              <a:defRPr sz="1800" b="1"/>
            </a:lvl5pPr>
            <a:lvl6pPr marL="2557137" indent="0">
              <a:buNone/>
              <a:defRPr sz="1800" b="1"/>
            </a:lvl6pPr>
            <a:lvl7pPr marL="3068573" indent="0">
              <a:buNone/>
              <a:defRPr sz="1800" b="1"/>
            </a:lvl7pPr>
            <a:lvl8pPr marL="3579975" indent="0">
              <a:buNone/>
              <a:defRPr sz="1800" b="1"/>
            </a:lvl8pPr>
            <a:lvl9pPr marL="409141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18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013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688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15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115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1433" indent="0">
              <a:buNone/>
              <a:defRPr sz="1400"/>
            </a:lvl2pPr>
            <a:lvl3pPr marL="1022858" indent="0">
              <a:buNone/>
              <a:defRPr sz="1100"/>
            </a:lvl3pPr>
            <a:lvl4pPr marL="1534307" indent="0">
              <a:buNone/>
              <a:defRPr sz="1000"/>
            </a:lvl4pPr>
            <a:lvl5pPr marL="2045706" indent="0">
              <a:buNone/>
              <a:defRPr sz="1000"/>
            </a:lvl5pPr>
            <a:lvl6pPr marL="2557137" indent="0">
              <a:buNone/>
              <a:defRPr sz="1000"/>
            </a:lvl6pPr>
            <a:lvl7pPr marL="3068573" indent="0">
              <a:buNone/>
              <a:defRPr sz="1000"/>
            </a:lvl7pPr>
            <a:lvl8pPr marL="3579975" indent="0">
              <a:buNone/>
              <a:defRPr sz="1000"/>
            </a:lvl8pPr>
            <a:lvl9pPr marL="409141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119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0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0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1433" indent="0">
              <a:buNone/>
              <a:defRPr sz="3200"/>
            </a:lvl2pPr>
            <a:lvl3pPr marL="1022858" indent="0">
              <a:buNone/>
              <a:defRPr sz="2700"/>
            </a:lvl3pPr>
            <a:lvl4pPr marL="1534307" indent="0">
              <a:buNone/>
              <a:defRPr sz="2300"/>
            </a:lvl4pPr>
            <a:lvl5pPr marL="2045706" indent="0">
              <a:buNone/>
              <a:defRPr sz="2300"/>
            </a:lvl5pPr>
            <a:lvl6pPr marL="2557137" indent="0">
              <a:buNone/>
              <a:defRPr sz="2300"/>
            </a:lvl6pPr>
            <a:lvl7pPr marL="3068573" indent="0">
              <a:buNone/>
              <a:defRPr sz="2300"/>
            </a:lvl7pPr>
            <a:lvl8pPr marL="3579975" indent="0">
              <a:buNone/>
              <a:defRPr sz="2300"/>
            </a:lvl8pPr>
            <a:lvl9pPr marL="409141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0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1433" indent="0">
              <a:buNone/>
              <a:defRPr sz="1400"/>
            </a:lvl2pPr>
            <a:lvl3pPr marL="1022858" indent="0">
              <a:buNone/>
              <a:defRPr sz="1100"/>
            </a:lvl3pPr>
            <a:lvl4pPr marL="1534307" indent="0">
              <a:buNone/>
              <a:defRPr sz="1000"/>
            </a:lvl4pPr>
            <a:lvl5pPr marL="2045706" indent="0">
              <a:buNone/>
              <a:defRPr sz="1000"/>
            </a:lvl5pPr>
            <a:lvl6pPr marL="2557137" indent="0">
              <a:buNone/>
              <a:defRPr sz="1000"/>
            </a:lvl6pPr>
            <a:lvl7pPr marL="3068573" indent="0">
              <a:buNone/>
              <a:defRPr sz="1000"/>
            </a:lvl7pPr>
            <a:lvl8pPr marL="3579975" indent="0">
              <a:buNone/>
              <a:defRPr sz="1000"/>
            </a:lvl8pPr>
            <a:lvl9pPr marL="409141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37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400" y="2349064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23" y="4284717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4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2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7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4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2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6" y="317535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4919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43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9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452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38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7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7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707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399" y="2348925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22" y="4284717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5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8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1" y="317535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25724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42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2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396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5724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5724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9"/>
            <a:ext cx="2447124" cy="96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576" tIns="51285" rIns="102576" bIns="51285">
            <a:spAutoFit/>
          </a:bodyPr>
          <a:lstStyle/>
          <a:p>
            <a:pPr defTabSz="1025724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5724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5724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5724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4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6" y="945140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0631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44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28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57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8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1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71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90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02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444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5724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5724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7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698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698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9"/>
            <a:ext cx="2447124" cy="96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576" tIns="51285" rIns="102576" bIns="51285">
            <a:spAutoFit/>
          </a:bodyPr>
          <a:lstStyle/>
          <a:p>
            <a:pPr defTabSz="1025724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5724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5724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5724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866818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861" indent="0">
              <a:buNone/>
              <a:defRPr sz="2300" b="1"/>
            </a:lvl2pPr>
            <a:lvl3pPr marL="1025724" indent="0">
              <a:buNone/>
              <a:defRPr sz="2000" b="1"/>
            </a:lvl3pPr>
            <a:lvl4pPr marL="1538591" indent="0">
              <a:buNone/>
              <a:defRPr sz="1800" b="1"/>
            </a:lvl4pPr>
            <a:lvl5pPr marL="2051440" indent="0">
              <a:buNone/>
              <a:defRPr sz="1800" b="1"/>
            </a:lvl5pPr>
            <a:lvl6pPr marL="2564307" indent="0">
              <a:buNone/>
              <a:defRPr sz="1800" b="1"/>
            </a:lvl6pPr>
            <a:lvl7pPr marL="3077169" indent="0">
              <a:buNone/>
              <a:defRPr sz="1800" b="1"/>
            </a:lvl7pPr>
            <a:lvl8pPr marL="3590015" indent="0">
              <a:buNone/>
              <a:defRPr sz="1800" b="1"/>
            </a:lvl8pPr>
            <a:lvl9pPr marL="410288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861" indent="0">
              <a:buNone/>
              <a:defRPr sz="2300" b="1"/>
            </a:lvl2pPr>
            <a:lvl3pPr marL="1025724" indent="0">
              <a:buNone/>
              <a:defRPr sz="2000" b="1"/>
            </a:lvl3pPr>
            <a:lvl4pPr marL="1538591" indent="0">
              <a:buNone/>
              <a:defRPr sz="1800" b="1"/>
            </a:lvl4pPr>
            <a:lvl5pPr marL="2051440" indent="0">
              <a:buNone/>
              <a:defRPr sz="1800" b="1"/>
            </a:lvl5pPr>
            <a:lvl6pPr marL="2564307" indent="0">
              <a:buNone/>
              <a:defRPr sz="1800" b="1"/>
            </a:lvl6pPr>
            <a:lvl7pPr marL="3077169" indent="0">
              <a:buNone/>
              <a:defRPr sz="1800" b="1"/>
            </a:lvl7pPr>
            <a:lvl8pPr marL="3590015" indent="0">
              <a:buNone/>
              <a:defRPr sz="1800" b="1"/>
            </a:lvl8pPr>
            <a:lvl9pPr marL="410288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353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739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382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83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83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2861" indent="0">
              <a:buNone/>
              <a:defRPr sz="1400"/>
            </a:lvl2pPr>
            <a:lvl3pPr marL="1025724" indent="0">
              <a:buNone/>
              <a:defRPr sz="1100"/>
            </a:lvl3pPr>
            <a:lvl4pPr marL="1538591" indent="0">
              <a:buNone/>
              <a:defRPr sz="1000"/>
            </a:lvl4pPr>
            <a:lvl5pPr marL="2051440" indent="0">
              <a:buNone/>
              <a:defRPr sz="1000"/>
            </a:lvl5pPr>
            <a:lvl6pPr marL="2564307" indent="0">
              <a:buNone/>
              <a:defRPr sz="1000"/>
            </a:lvl6pPr>
            <a:lvl7pPr marL="3077169" indent="0">
              <a:buNone/>
              <a:defRPr sz="1000"/>
            </a:lvl7pPr>
            <a:lvl8pPr marL="3590015" indent="0">
              <a:buNone/>
              <a:defRPr sz="1000"/>
            </a:lvl8pPr>
            <a:lvl9pPr marL="410288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6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1491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1491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93"/>
            <a:ext cx="2447124" cy="96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03" tIns="50740" rIns="101503" bIns="50740">
            <a:spAutoFit/>
          </a:bodyPr>
          <a:lstStyle/>
          <a:p>
            <a:pPr defTabSz="1014919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14919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14919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14919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7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9" y="945140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078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0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0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2861" indent="0">
              <a:buNone/>
              <a:defRPr sz="3200"/>
            </a:lvl2pPr>
            <a:lvl3pPr marL="1025724" indent="0">
              <a:buNone/>
              <a:defRPr sz="2700"/>
            </a:lvl3pPr>
            <a:lvl4pPr marL="1538591" indent="0">
              <a:buNone/>
              <a:defRPr sz="2300"/>
            </a:lvl4pPr>
            <a:lvl5pPr marL="2051440" indent="0">
              <a:buNone/>
              <a:defRPr sz="2300"/>
            </a:lvl5pPr>
            <a:lvl6pPr marL="2564307" indent="0">
              <a:buNone/>
              <a:defRPr sz="2300"/>
            </a:lvl6pPr>
            <a:lvl7pPr marL="3077169" indent="0">
              <a:buNone/>
              <a:defRPr sz="2300"/>
            </a:lvl7pPr>
            <a:lvl8pPr marL="3590015" indent="0">
              <a:buNone/>
              <a:defRPr sz="2300"/>
            </a:lvl8pPr>
            <a:lvl9pPr marL="410288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0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2861" indent="0">
              <a:buNone/>
              <a:defRPr sz="1400"/>
            </a:lvl2pPr>
            <a:lvl3pPr marL="1025724" indent="0">
              <a:buNone/>
              <a:defRPr sz="1100"/>
            </a:lvl3pPr>
            <a:lvl4pPr marL="1538591" indent="0">
              <a:buNone/>
              <a:defRPr sz="1000"/>
            </a:lvl4pPr>
            <a:lvl5pPr marL="2051440" indent="0">
              <a:buNone/>
              <a:defRPr sz="1000"/>
            </a:lvl5pPr>
            <a:lvl6pPr marL="2564307" indent="0">
              <a:buNone/>
              <a:defRPr sz="1000"/>
            </a:lvl6pPr>
            <a:lvl7pPr marL="3077169" indent="0">
              <a:buNone/>
              <a:defRPr sz="1000"/>
            </a:lvl7pPr>
            <a:lvl8pPr marL="3590015" indent="0">
              <a:buNone/>
              <a:defRPr sz="1000"/>
            </a:lvl8pPr>
            <a:lvl9pPr marL="410288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517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99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7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7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0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399" y="2348908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22" y="4284717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3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7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0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4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5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9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1" y="317535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27263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42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2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338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7263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7263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4"/>
            <a:ext cx="2447124" cy="9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28" tIns="51363" rIns="102728" bIns="51363">
            <a:spAutoFit/>
          </a:bodyPr>
          <a:lstStyle/>
          <a:p>
            <a:pPr defTabSz="1027263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7263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7263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7263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4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6" y="945140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8378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28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36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72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08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4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8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1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95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090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888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7263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7263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7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682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682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4"/>
            <a:ext cx="2447124" cy="9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28" tIns="51363" rIns="102728" bIns="51363">
            <a:spAutoFit/>
          </a:bodyPr>
          <a:lstStyle/>
          <a:p>
            <a:pPr defTabSz="1027263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7263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7263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7263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062136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3630" indent="0">
              <a:buNone/>
              <a:defRPr sz="2300" b="1"/>
            </a:lvl2pPr>
            <a:lvl3pPr marL="1027263" indent="0">
              <a:buNone/>
              <a:defRPr sz="2000" b="1"/>
            </a:lvl3pPr>
            <a:lvl4pPr marL="1540892" indent="0">
              <a:buNone/>
              <a:defRPr sz="1800" b="1"/>
            </a:lvl4pPr>
            <a:lvl5pPr marL="2054521" indent="0">
              <a:buNone/>
              <a:defRPr sz="1800" b="1"/>
            </a:lvl5pPr>
            <a:lvl6pPr marL="2568155" indent="0">
              <a:buNone/>
              <a:defRPr sz="1800" b="1"/>
            </a:lvl6pPr>
            <a:lvl7pPr marL="3081785" indent="0">
              <a:buNone/>
              <a:defRPr sz="1800" b="1"/>
            </a:lvl7pPr>
            <a:lvl8pPr marL="3595410" indent="0">
              <a:buNone/>
              <a:defRPr sz="1800" b="1"/>
            </a:lvl8pPr>
            <a:lvl9pPr marL="410904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3630" indent="0">
              <a:buNone/>
              <a:defRPr sz="2300" b="1"/>
            </a:lvl2pPr>
            <a:lvl3pPr marL="1027263" indent="0">
              <a:buNone/>
              <a:defRPr sz="2000" b="1"/>
            </a:lvl3pPr>
            <a:lvl4pPr marL="1540892" indent="0">
              <a:buNone/>
              <a:defRPr sz="1800" b="1"/>
            </a:lvl4pPr>
            <a:lvl5pPr marL="2054521" indent="0">
              <a:buNone/>
              <a:defRPr sz="1800" b="1"/>
            </a:lvl5pPr>
            <a:lvl6pPr marL="2568155" indent="0">
              <a:buNone/>
              <a:defRPr sz="1800" b="1"/>
            </a:lvl6pPr>
            <a:lvl7pPr marL="3081785" indent="0">
              <a:buNone/>
              <a:defRPr sz="1800" b="1"/>
            </a:lvl7pPr>
            <a:lvl8pPr marL="3595410" indent="0">
              <a:buNone/>
              <a:defRPr sz="1800" b="1"/>
            </a:lvl8pPr>
            <a:lvl9pPr marL="410904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583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338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56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983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07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49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2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9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7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4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2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9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858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66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66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3630" indent="0">
              <a:buNone/>
              <a:defRPr sz="1400"/>
            </a:lvl2pPr>
            <a:lvl3pPr marL="1027263" indent="0">
              <a:buNone/>
              <a:defRPr sz="1100"/>
            </a:lvl3pPr>
            <a:lvl4pPr marL="1540892" indent="0">
              <a:buNone/>
              <a:defRPr sz="1000"/>
            </a:lvl4pPr>
            <a:lvl5pPr marL="2054521" indent="0">
              <a:buNone/>
              <a:defRPr sz="1000"/>
            </a:lvl5pPr>
            <a:lvl6pPr marL="2568155" indent="0">
              <a:buNone/>
              <a:defRPr sz="1000"/>
            </a:lvl6pPr>
            <a:lvl7pPr marL="3081785" indent="0">
              <a:buNone/>
              <a:defRPr sz="1000"/>
            </a:lvl7pPr>
            <a:lvl8pPr marL="3595410" indent="0">
              <a:buNone/>
              <a:defRPr sz="1000"/>
            </a:lvl8pPr>
            <a:lvl9pPr marL="410904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625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0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0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3630" indent="0">
              <a:buNone/>
              <a:defRPr sz="3200"/>
            </a:lvl2pPr>
            <a:lvl3pPr marL="1027263" indent="0">
              <a:buNone/>
              <a:defRPr sz="2700"/>
            </a:lvl3pPr>
            <a:lvl4pPr marL="1540892" indent="0">
              <a:buNone/>
              <a:defRPr sz="2300"/>
            </a:lvl4pPr>
            <a:lvl5pPr marL="2054521" indent="0">
              <a:buNone/>
              <a:defRPr sz="2300"/>
            </a:lvl5pPr>
            <a:lvl6pPr marL="2568155" indent="0">
              <a:buNone/>
              <a:defRPr sz="2300"/>
            </a:lvl6pPr>
            <a:lvl7pPr marL="3081785" indent="0">
              <a:buNone/>
              <a:defRPr sz="2300"/>
            </a:lvl7pPr>
            <a:lvl8pPr marL="3595410" indent="0">
              <a:buNone/>
              <a:defRPr sz="2300"/>
            </a:lvl8pPr>
            <a:lvl9pPr marL="410904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0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3630" indent="0">
              <a:buNone/>
              <a:defRPr sz="1400"/>
            </a:lvl2pPr>
            <a:lvl3pPr marL="1027263" indent="0">
              <a:buNone/>
              <a:defRPr sz="1100"/>
            </a:lvl3pPr>
            <a:lvl4pPr marL="1540892" indent="0">
              <a:buNone/>
              <a:defRPr sz="1000"/>
            </a:lvl4pPr>
            <a:lvl5pPr marL="2054521" indent="0">
              <a:buNone/>
              <a:defRPr sz="1000"/>
            </a:lvl5pPr>
            <a:lvl6pPr marL="2568155" indent="0">
              <a:buNone/>
              <a:defRPr sz="1000"/>
            </a:lvl6pPr>
            <a:lvl7pPr marL="3081785" indent="0">
              <a:buNone/>
              <a:defRPr sz="1000"/>
            </a:lvl7pPr>
            <a:lvl8pPr marL="3595410" indent="0">
              <a:buNone/>
              <a:defRPr sz="1000"/>
            </a:lvl8pPr>
            <a:lvl9pPr marL="410904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522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809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7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7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238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395" y="2348893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18" y="4284716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1" y="317534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28700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38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2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076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870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870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0"/>
            <a:ext cx="2447124" cy="9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defTabSz="1028700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8700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8700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8700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4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6" y="945138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0868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12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870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870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3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666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666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0"/>
            <a:ext cx="2447124" cy="9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defTabSz="1028700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8700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8700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8700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874274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125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36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1491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1491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8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837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837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93"/>
            <a:ext cx="2447124" cy="96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03" tIns="50740" rIns="101503" bIns="50740">
            <a:spAutoFit/>
          </a:bodyPr>
          <a:lstStyle/>
          <a:p>
            <a:pPr defTabSz="1014919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14919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14919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14919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90093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190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157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829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063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2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2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43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461" indent="0">
              <a:buNone/>
              <a:defRPr sz="2300" b="1"/>
            </a:lvl2pPr>
            <a:lvl3pPr marL="1014919" indent="0">
              <a:buNone/>
              <a:defRPr sz="2000" b="1"/>
            </a:lvl3pPr>
            <a:lvl4pPr marL="1522379" indent="0">
              <a:buNone/>
              <a:defRPr sz="1800" b="1"/>
            </a:lvl4pPr>
            <a:lvl5pPr marL="2029815" indent="0">
              <a:buNone/>
              <a:defRPr sz="1800" b="1"/>
            </a:lvl5pPr>
            <a:lvl6pPr marL="2537276" indent="0">
              <a:buNone/>
              <a:defRPr sz="1800" b="1"/>
            </a:lvl6pPr>
            <a:lvl7pPr marL="3044737" indent="0">
              <a:buNone/>
              <a:defRPr sz="1800" b="1"/>
            </a:lvl7pPr>
            <a:lvl8pPr marL="3552163" indent="0">
              <a:buNone/>
              <a:defRPr sz="1800" b="1"/>
            </a:lvl8pPr>
            <a:lvl9pPr marL="405963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461" indent="0">
              <a:buNone/>
              <a:defRPr sz="2300" b="1"/>
            </a:lvl2pPr>
            <a:lvl3pPr marL="1014919" indent="0">
              <a:buNone/>
              <a:defRPr sz="2000" b="1"/>
            </a:lvl3pPr>
            <a:lvl4pPr marL="1522379" indent="0">
              <a:buNone/>
              <a:defRPr sz="1800" b="1"/>
            </a:lvl4pPr>
            <a:lvl5pPr marL="2029815" indent="0">
              <a:buNone/>
              <a:defRPr sz="1800" b="1"/>
            </a:lvl5pPr>
            <a:lvl6pPr marL="2537276" indent="0">
              <a:buNone/>
              <a:defRPr sz="1800" b="1"/>
            </a:lvl6pPr>
            <a:lvl7pPr marL="3044737" indent="0">
              <a:buNone/>
              <a:defRPr sz="1800" b="1"/>
            </a:lvl7pPr>
            <a:lvl8pPr marL="3552163" indent="0">
              <a:buNone/>
              <a:defRPr sz="1800" b="1"/>
            </a:lvl8pPr>
            <a:lvl9pPr marL="405963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76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70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8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204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204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07461" indent="0">
              <a:buNone/>
              <a:defRPr sz="1400"/>
            </a:lvl2pPr>
            <a:lvl3pPr marL="1014919" indent="0">
              <a:buNone/>
              <a:defRPr sz="1100"/>
            </a:lvl3pPr>
            <a:lvl4pPr marL="1522379" indent="0">
              <a:buNone/>
              <a:defRPr sz="1000"/>
            </a:lvl4pPr>
            <a:lvl5pPr marL="2029815" indent="0">
              <a:buNone/>
              <a:defRPr sz="1000"/>
            </a:lvl5pPr>
            <a:lvl6pPr marL="2537276" indent="0">
              <a:buNone/>
              <a:defRPr sz="1000"/>
            </a:lvl6pPr>
            <a:lvl7pPr marL="3044737" indent="0">
              <a:buNone/>
              <a:defRPr sz="1000"/>
            </a:lvl7pPr>
            <a:lvl8pPr marL="3552163" indent="0">
              <a:buNone/>
              <a:defRPr sz="1000"/>
            </a:lvl8pPr>
            <a:lvl9pPr marL="405963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7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1340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1340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87"/>
            <a:ext cx="2447124" cy="96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51" tIns="50663" rIns="101351" bIns="50663">
            <a:spAutoFit/>
          </a:bodyPr>
          <a:lstStyle/>
          <a:p>
            <a:pPr defTabSz="1013400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13400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13400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13400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7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9" y="945140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113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1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1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07461" indent="0">
              <a:buNone/>
              <a:defRPr sz="3200"/>
            </a:lvl2pPr>
            <a:lvl3pPr marL="1014919" indent="0">
              <a:buNone/>
              <a:defRPr sz="2700"/>
            </a:lvl3pPr>
            <a:lvl4pPr marL="1522379" indent="0">
              <a:buNone/>
              <a:defRPr sz="2300"/>
            </a:lvl4pPr>
            <a:lvl5pPr marL="2029815" indent="0">
              <a:buNone/>
              <a:defRPr sz="2300"/>
            </a:lvl5pPr>
            <a:lvl6pPr marL="2537276" indent="0">
              <a:buNone/>
              <a:defRPr sz="2300"/>
            </a:lvl6pPr>
            <a:lvl7pPr marL="3044737" indent="0">
              <a:buNone/>
              <a:defRPr sz="2300"/>
            </a:lvl7pPr>
            <a:lvl8pPr marL="3552163" indent="0">
              <a:buNone/>
              <a:defRPr sz="2300"/>
            </a:lvl8pPr>
            <a:lvl9pPr marL="405963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1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07461" indent="0">
              <a:buNone/>
              <a:defRPr sz="1400"/>
            </a:lvl2pPr>
            <a:lvl3pPr marL="1014919" indent="0">
              <a:buNone/>
              <a:defRPr sz="1100"/>
            </a:lvl3pPr>
            <a:lvl4pPr marL="1522379" indent="0">
              <a:buNone/>
              <a:defRPr sz="1000"/>
            </a:lvl4pPr>
            <a:lvl5pPr marL="2029815" indent="0">
              <a:buNone/>
              <a:defRPr sz="1000"/>
            </a:lvl5pPr>
            <a:lvl6pPr marL="2537276" indent="0">
              <a:buNone/>
              <a:defRPr sz="1000"/>
            </a:lvl6pPr>
            <a:lvl7pPr marL="3044737" indent="0">
              <a:buNone/>
              <a:defRPr sz="1000"/>
            </a:lvl7pPr>
            <a:lvl8pPr marL="3552163" indent="0">
              <a:buNone/>
              <a:defRPr sz="1000"/>
            </a:lvl8pPr>
            <a:lvl9pPr marL="405963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07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67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7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7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46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400" y="2349010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23" y="4284717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9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9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9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6" y="317535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19900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43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9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52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1990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1990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41"/>
            <a:ext cx="2447124" cy="96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999" tIns="50992" rIns="101999" bIns="50992">
            <a:spAutoFit/>
          </a:bodyPr>
          <a:lstStyle/>
          <a:p>
            <a:pPr defTabSz="1019900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19900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19900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19900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7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9" y="945140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746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929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099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99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98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9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97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96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9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95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49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1990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1990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8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783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783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41"/>
            <a:ext cx="2447124" cy="96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999" tIns="50992" rIns="101999" bIns="50992">
            <a:spAutoFit/>
          </a:bodyPr>
          <a:lstStyle/>
          <a:p>
            <a:pPr defTabSz="1019900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19900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19900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19900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860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954" indent="0">
              <a:buNone/>
              <a:defRPr sz="2300" b="1"/>
            </a:lvl2pPr>
            <a:lvl3pPr marL="1019900" indent="0">
              <a:buNone/>
              <a:defRPr sz="2000" b="1"/>
            </a:lvl3pPr>
            <a:lvl4pPr marL="1529870" indent="0">
              <a:buNone/>
              <a:defRPr sz="1800" b="1"/>
            </a:lvl4pPr>
            <a:lvl5pPr marL="2039783" indent="0">
              <a:buNone/>
              <a:defRPr sz="1800" b="1"/>
            </a:lvl5pPr>
            <a:lvl6pPr marL="2549732" indent="0">
              <a:buNone/>
              <a:defRPr sz="1800" b="1"/>
            </a:lvl6pPr>
            <a:lvl7pPr marL="3059699" indent="0">
              <a:buNone/>
              <a:defRPr sz="1800" b="1"/>
            </a:lvl7pPr>
            <a:lvl8pPr marL="3569609" indent="0">
              <a:buNone/>
              <a:defRPr sz="1800" b="1"/>
            </a:lvl8pPr>
            <a:lvl9pPr marL="407957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954" indent="0">
              <a:buNone/>
              <a:defRPr sz="2300" b="1"/>
            </a:lvl2pPr>
            <a:lvl3pPr marL="1019900" indent="0">
              <a:buNone/>
              <a:defRPr sz="2000" b="1"/>
            </a:lvl3pPr>
            <a:lvl4pPr marL="1529870" indent="0">
              <a:buNone/>
              <a:defRPr sz="1800" b="1"/>
            </a:lvl4pPr>
            <a:lvl5pPr marL="2039783" indent="0">
              <a:buNone/>
              <a:defRPr sz="1800" b="1"/>
            </a:lvl5pPr>
            <a:lvl6pPr marL="2549732" indent="0">
              <a:buNone/>
              <a:defRPr sz="1800" b="1"/>
            </a:lvl6pPr>
            <a:lvl7pPr marL="3059699" indent="0">
              <a:buNone/>
              <a:defRPr sz="1800" b="1"/>
            </a:lvl7pPr>
            <a:lvl8pPr marL="3569609" indent="0">
              <a:buNone/>
              <a:defRPr sz="1800" b="1"/>
            </a:lvl8pPr>
            <a:lvl9pPr marL="407957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99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11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7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9000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067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3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0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6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34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01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6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3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1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51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151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09954" indent="0">
              <a:buNone/>
              <a:defRPr sz="1400"/>
            </a:lvl2pPr>
            <a:lvl3pPr marL="1019900" indent="0">
              <a:buNone/>
              <a:defRPr sz="1100"/>
            </a:lvl3pPr>
            <a:lvl4pPr marL="1529870" indent="0">
              <a:buNone/>
              <a:defRPr sz="1000"/>
            </a:lvl4pPr>
            <a:lvl5pPr marL="2039783" indent="0">
              <a:buNone/>
              <a:defRPr sz="1000"/>
            </a:lvl5pPr>
            <a:lvl6pPr marL="2549732" indent="0">
              <a:buNone/>
              <a:defRPr sz="1000"/>
            </a:lvl6pPr>
            <a:lvl7pPr marL="3059699" indent="0">
              <a:buNone/>
              <a:defRPr sz="1000"/>
            </a:lvl7pPr>
            <a:lvl8pPr marL="3569609" indent="0">
              <a:buNone/>
              <a:defRPr sz="1000"/>
            </a:lvl8pPr>
            <a:lvl9pPr marL="407957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68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1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1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09954" indent="0">
              <a:buNone/>
              <a:defRPr sz="3200"/>
            </a:lvl2pPr>
            <a:lvl3pPr marL="1019900" indent="0">
              <a:buNone/>
              <a:defRPr sz="2700"/>
            </a:lvl3pPr>
            <a:lvl4pPr marL="1529870" indent="0">
              <a:buNone/>
              <a:defRPr sz="2300"/>
            </a:lvl4pPr>
            <a:lvl5pPr marL="2039783" indent="0">
              <a:buNone/>
              <a:defRPr sz="2300"/>
            </a:lvl5pPr>
            <a:lvl6pPr marL="2549732" indent="0">
              <a:buNone/>
              <a:defRPr sz="2300"/>
            </a:lvl6pPr>
            <a:lvl7pPr marL="3059699" indent="0">
              <a:buNone/>
              <a:defRPr sz="2300"/>
            </a:lvl7pPr>
            <a:lvl8pPr marL="3569609" indent="0">
              <a:buNone/>
              <a:defRPr sz="2300"/>
            </a:lvl8pPr>
            <a:lvl9pPr marL="407957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1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09954" indent="0">
              <a:buNone/>
              <a:defRPr sz="1400"/>
            </a:lvl2pPr>
            <a:lvl3pPr marL="1019900" indent="0">
              <a:buNone/>
              <a:defRPr sz="1100"/>
            </a:lvl3pPr>
            <a:lvl4pPr marL="1529870" indent="0">
              <a:buNone/>
              <a:defRPr sz="1000"/>
            </a:lvl4pPr>
            <a:lvl5pPr marL="2039783" indent="0">
              <a:buNone/>
              <a:defRPr sz="1000"/>
            </a:lvl5pPr>
            <a:lvl6pPr marL="2549732" indent="0">
              <a:buNone/>
              <a:defRPr sz="1000"/>
            </a:lvl6pPr>
            <a:lvl7pPr marL="3059699" indent="0">
              <a:buNone/>
              <a:defRPr sz="1000"/>
            </a:lvl7pPr>
            <a:lvl8pPr marL="3569609" indent="0">
              <a:buNone/>
              <a:defRPr sz="1000"/>
            </a:lvl8pPr>
            <a:lvl9pPr marL="407957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80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79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7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7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9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400" y="2349002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23" y="4284717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1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1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1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2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2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6" y="317535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20614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43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9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10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0614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0614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36"/>
            <a:ext cx="2447124" cy="9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070" tIns="51028" rIns="102070" bIns="51028">
            <a:spAutoFit/>
          </a:bodyPr>
          <a:lstStyle/>
          <a:p>
            <a:pPr defTabSz="1020614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0614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0614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0614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7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9" y="945140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9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921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0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06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09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12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15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18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21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24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5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0614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0614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8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775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775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36"/>
            <a:ext cx="2447124" cy="9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070" tIns="51028" rIns="102070" bIns="51028">
            <a:spAutoFit/>
          </a:bodyPr>
          <a:lstStyle/>
          <a:p>
            <a:pPr defTabSz="1020614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0614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0614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0614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796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0311" indent="0">
              <a:buNone/>
              <a:defRPr sz="2300" b="1"/>
            </a:lvl2pPr>
            <a:lvl3pPr marL="1020614" indent="0">
              <a:buNone/>
              <a:defRPr sz="2000" b="1"/>
            </a:lvl3pPr>
            <a:lvl4pPr marL="1530941" indent="0">
              <a:buNone/>
              <a:defRPr sz="1800" b="1"/>
            </a:lvl4pPr>
            <a:lvl5pPr marL="2041211" indent="0">
              <a:buNone/>
              <a:defRPr sz="1800" b="1"/>
            </a:lvl5pPr>
            <a:lvl6pPr marL="2551517" indent="0">
              <a:buNone/>
              <a:defRPr sz="1800" b="1"/>
            </a:lvl6pPr>
            <a:lvl7pPr marL="3061841" indent="0">
              <a:buNone/>
              <a:defRPr sz="1800" b="1"/>
            </a:lvl7pPr>
            <a:lvl8pPr marL="3572109" indent="0">
              <a:buNone/>
              <a:defRPr sz="1800" b="1"/>
            </a:lvl8pPr>
            <a:lvl9pPr marL="408242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0311" indent="0">
              <a:buNone/>
              <a:defRPr sz="2300" b="1"/>
            </a:lvl2pPr>
            <a:lvl3pPr marL="1020614" indent="0">
              <a:buNone/>
              <a:defRPr sz="2000" b="1"/>
            </a:lvl3pPr>
            <a:lvl4pPr marL="1530941" indent="0">
              <a:buNone/>
              <a:defRPr sz="1800" b="1"/>
            </a:lvl4pPr>
            <a:lvl5pPr marL="2041211" indent="0">
              <a:buNone/>
              <a:defRPr sz="1800" b="1"/>
            </a:lvl5pPr>
            <a:lvl6pPr marL="2551517" indent="0">
              <a:buNone/>
              <a:defRPr sz="1800" b="1"/>
            </a:lvl6pPr>
            <a:lvl7pPr marL="3061841" indent="0">
              <a:buNone/>
              <a:defRPr sz="1800" b="1"/>
            </a:lvl7pPr>
            <a:lvl8pPr marL="3572109" indent="0">
              <a:buNone/>
              <a:defRPr sz="1800" b="1"/>
            </a:lvl8pPr>
            <a:lvl9pPr marL="408242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40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8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1340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13400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8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854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854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87"/>
            <a:ext cx="2447124" cy="96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51" tIns="50663" rIns="101351" bIns="50663">
            <a:spAutoFit/>
          </a:bodyPr>
          <a:lstStyle/>
          <a:p>
            <a:pPr defTabSz="1013400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13400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13400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13400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107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7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40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14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0311" indent="0">
              <a:buNone/>
              <a:defRPr sz="1400"/>
            </a:lvl2pPr>
            <a:lvl3pPr marL="1020614" indent="0">
              <a:buNone/>
              <a:defRPr sz="1100"/>
            </a:lvl3pPr>
            <a:lvl4pPr marL="1530941" indent="0">
              <a:buNone/>
              <a:defRPr sz="1000"/>
            </a:lvl4pPr>
            <a:lvl5pPr marL="2041211" indent="0">
              <a:buNone/>
              <a:defRPr sz="1000"/>
            </a:lvl5pPr>
            <a:lvl6pPr marL="2551517" indent="0">
              <a:buNone/>
              <a:defRPr sz="1000"/>
            </a:lvl6pPr>
            <a:lvl7pPr marL="3061841" indent="0">
              <a:buNone/>
              <a:defRPr sz="1000"/>
            </a:lvl7pPr>
            <a:lvl8pPr marL="3572109" indent="0">
              <a:buNone/>
              <a:defRPr sz="1000"/>
            </a:lvl8pPr>
            <a:lvl9pPr marL="408242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80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1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1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0311" indent="0">
              <a:buNone/>
              <a:defRPr sz="3200"/>
            </a:lvl2pPr>
            <a:lvl3pPr marL="1020614" indent="0">
              <a:buNone/>
              <a:defRPr sz="2700"/>
            </a:lvl3pPr>
            <a:lvl4pPr marL="1530941" indent="0">
              <a:buNone/>
              <a:defRPr sz="2300"/>
            </a:lvl4pPr>
            <a:lvl5pPr marL="2041211" indent="0">
              <a:buNone/>
              <a:defRPr sz="2300"/>
            </a:lvl5pPr>
            <a:lvl6pPr marL="2551517" indent="0">
              <a:buNone/>
              <a:defRPr sz="2300"/>
            </a:lvl6pPr>
            <a:lvl7pPr marL="3061841" indent="0">
              <a:buNone/>
              <a:defRPr sz="2300"/>
            </a:lvl7pPr>
            <a:lvl8pPr marL="3572109" indent="0">
              <a:buNone/>
              <a:defRPr sz="2300"/>
            </a:lvl8pPr>
            <a:lvl9pPr marL="408242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1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0311" indent="0">
              <a:buNone/>
              <a:defRPr sz="1400"/>
            </a:lvl2pPr>
            <a:lvl3pPr marL="1020614" indent="0">
              <a:buNone/>
              <a:defRPr sz="1100"/>
            </a:lvl3pPr>
            <a:lvl4pPr marL="1530941" indent="0">
              <a:buNone/>
              <a:defRPr sz="1000"/>
            </a:lvl4pPr>
            <a:lvl5pPr marL="2041211" indent="0">
              <a:buNone/>
              <a:defRPr sz="1000"/>
            </a:lvl5pPr>
            <a:lvl6pPr marL="2551517" indent="0">
              <a:buNone/>
              <a:defRPr sz="1000"/>
            </a:lvl6pPr>
            <a:lvl7pPr marL="3061841" indent="0">
              <a:buNone/>
              <a:defRPr sz="1000"/>
            </a:lvl7pPr>
            <a:lvl8pPr marL="3572109" indent="0">
              <a:buNone/>
              <a:defRPr sz="1000"/>
            </a:lvl8pPr>
            <a:lvl9pPr marL="408242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1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23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7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7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17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400" y="2348983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23" y="4284717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6" y="317535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22348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43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9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34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2348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2348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28"/>
            <a:ext cx="2447124" cy="96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242" tIns="51116" rIns="102242" bIns="51116">
            <a:spAutoFit/>
          </a:bodyPr>
          <a:lstStyle/>
          <a:p>
            <a:pPr defTabSz="1022348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2348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2348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2348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7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9" y="945140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015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90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1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32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2348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2348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8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757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757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28"/>
            <a:ext cx="2447124" cy="96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242" tIns="51116" rIns="102242" bIns="51116">
            <a:spAutoFit/>
          </a:bodyPr>
          <a:lstStyle/>
          <a:p>
            <a:pPr defTabSz="1022348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2348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2348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2348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433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78" indent="0">
              <a:buNone/>
              <a:defRPr sz="2300" b="1"/>
            </a:lvl2pPr>
            <a:lvl3pPr marL="1022348" indent="0">
              <a:buNone/>
              <a:defRPr sz="2000" b="1"/>
            </a:lvl3pPr>
            <a:lvl4pPr marL="1533542" indent="0">
              <a:buNone/>
              <a:defRPr sz="1800" b="1"/>
            </a:lvl4pPr>
            <a:lvl5pPr marL="2044683" indent="0">
              <a:buNone/>
              <a:defRPr sz="1800" b="1"/>
            </a:lvl5pPr>
            <a:lvl6pPr marL="2555859" indent="0">
              <a:buNone/>
              <a:defRPr sz="1800" b="1"/>
            </a:lvl6pPr>
            <a:lvl7pPr marL="3067043" indent="0">
              <a:buNone/>
              <a:defRPr sz="1800" b="1"/>
            </a:lvl7pPr>
            <a:lvl8pPr marL="3578186" indent="0">
              <a:buNone/>
              <a:defRPr sz="1800" b="1"/>
            </a:lvl8pPr>
            <a:lvl9pPr marL="40893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78" indent="0">
              <a:buNone/>
              <a:defRPr sz="2300" b="1"/>
            </a:lvl2pPr>
            <a:lvl3pPr marL="1022348" indent="0">
              <a:buNone/>
              <a:defRPr sz="2000" b="1"/>
            </a:lvl3pPr>
            <a:lvl4pPr marL="1533542" indent="0">
              <a:buNone/>
              <a:defRPr sz="1800" b="1"/>
            </a:lvl4pPr>
            <a:lvl5pPr marL="2044683" indent="0">
              <a:buNone/>
              <a:defRPr sz="1800" b="1"/>
            </a:lvl5pPr>
            <a:lvl6pPr marL="2555859" indent="0">
              <a:buNone/>
              <a:defRPr sz="1800" b="1"/>
            </a:lvl6pPr>
            <a:lvl7pPr marL="3067043" indent="0">
              <a:buNone/>
              <a:defRPr sz="1800" b="1"/>
            </a:lvl7pPr>
            <a:lvl8pPr marL="3578186" indent="0">
              <a:buNone/>
              <a:defRPr sz="1800" b="1"/>
            </a:lvl8pPr>
            <a:lvl9pPr marL="40893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8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701" indent="0">
              <a:buNone/>
              <a:defRPr sz="2300" b="1"/>
            </a:lvl2pPr>
            <a:lvl3pPr marL="1013400" indent="0">
              <a:buNone/>
              <a:defRPr sz="2000" b="1"/>
            </a:lvl3pPr>
            <a:lvl4pPr marL="1520089" indent="0">
              <a:buNone/>
              <a:defRPr sz="1800" b="1"/>
            </a:lvl4pPr>
            <a:lvl5pPr marL="2026778" indent="0">
              <a:buNone/>
              <a:defRPr sz="1800" b="1"/>
            </a:lvl5pPr>
            <a:lvl6pPr marL="2533474" indent="0">
              <a:buNone/>
              <a:defRPr sz="1800" b="1"/>
            </a:lvl6pPr>
            <a:lvl7pPr marL="3040171" indent="0">
              <a:buNone/>
              <a:defRPr sz="1800" b="1"/>
            </a:lvl7pPr>
            <a:lvl8pPr marL="3546838" indent="0">
              <a:buNone/>
              <a:defRPr sz="1800" b="1"/>
            </a:lvl8pPr>
            <a:lvl9pPr marL="405356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701" indent="0">
              <a:buNone/>
              <a:defRPr sz="2300" b="1"/>
            </a:lvl2pPr>
            <a:lvl3pPr marL="1013400" indent="0">
              <a:buNone/>
              <a:defRPr sz="2000" b="1"/>
            </a:lvl3pPr>
            <a:lvl4pPr marL="1520089" indent="0">
              <a:buNone/>
              <a:defRPr sz="1800" b="1"/>
            </a:lvl4pPr>
            <a:lvl5pPr marL="2026778" indent="0">
              <a:buNone/>
              <a:defRPr sz="1800" b="1"/>
            </a:lvl5pPr>
            <a:lvl6pPr marL="2533474" indent="0">
              <a:buNone/>
              <a:defRPr sz="1800" b="1"/>
            </a:lvl6pPr>
            <a:lvl7pPr marL="3040171" indent="0">
              <a:buNone/>
              <a:defRPr sz="1800" b="1"/>
            </a:lvl7pPr>
            <a:lvl8pPr marL="3546838" indent="0">
              <a:buNone/>
              <a:defRPr sz="1800" b="1"/>
            </a:lvl8pPr>
            <a:lvl9pPr marL="405356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04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43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22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21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121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1178" indent="0">
              <a:buNone/>
              <a:defRPr sz="1400"/>
            </a:lvl2pPr>
            <a:lvl3pPr marL="1022348" indent="0">
              <a:buNone/>
              <a:defRPr sz="1100"/>
            </a:lvl3pPr>
            <a:lvl4pPr marL="1533542" indent="0">
              <a:buNone/>
              <a:defRPr sz="1000"/>
            </a:lvl4pPr>
            <a:lvl5pPr marL="2044683" indent="0">
              <a:buNone/>
              <a:defRPr sz="1000"/>
            </a:lvl5pPr>
            <a:lvl6pPr marL="2555859" indent="0">
              <a:buNone/>
              <a:defRPr sz="1000"/>
            </a:lvl6pPr>
            <a:lvl7pPr marL="3067043" indent="0">
              <a:buNone/>
              <a:defRPr sz="1000"/>
            </a:lvl7pPr>
            <a:lvl8pPr marL="3578186" indent="0">
              <a:buNone/>
              <a:defRPr sz="1000"/>
            </a:lvl8pPr>
            <a:lvl9pPr marL="40893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24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1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1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1178" indent="0">
              <a:buNone/>
              <a:defRPr sz="3200"/>
            </a:lvl2pPr>
            <a:lvl3pPr marL="1022348" indent="0">
              <a:buNone/>
              <a:defRPr sz="2700"/>
            </a:lvl3pPr>
            <a:lvl4pPr marL="1533542" indent="0">
              <a:buNone/>
              <a:defRPr sz="2300"/>
            </a:lvl4pPr>
            <a:lvl5pPr marL="2044683" indent="0">
              <a:buNone/>
              <a:defRPr sz="2300"/>
            </a:lvl5pPr>
            <a:lvl6pPr marL="2555859" indent="0">
              <a:buNone/>
              <a:defRPr sz="2300"/>
            </a:lvl6pPr>
            <a:lvl7pPr marL="3067043" indent="0">
              <a:buNone/>
              <a:defRPr sz="2300"/>
            </a:lvl7pPr>
            <a:lvl8pPr marL="3578186" indent="0">
              <a:buNone/>
              <a:defRPr sz="2300"/>
            </a:lvl8pPr>
            <a:lvl9pPr marL="408937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1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1178" indent="0">
              <a:buNone/>
              <a:defRPr sz="1400"/>
            </a:lvl2pPr>
            <a:lvl3pPr marL="1022348" indent="0">
              <a:buNone/>
              <a:defRPr sz="1100"/>
            </a:lvl3pPr>
            <a:lvl4pPr marL="1533542" indent="0">
              <a:buNone/>
              <a:defRPr sz="1000"/>
            </a:lvl4pPr>
            <a:lvl5pPr marL="2044683" indent="0">
              <a:buNone/>
              <a:defRPr sz="1000"/>
            </a:lvl5pPr>
            <a:lvl6pPr marL="2555859" indent="0">
              <a:buNone/>
              <a:defRPr sz="1000"/>
            </a:lvl6pPr>
            <a:lvl7pPr marL="3067043" indent="0">
              <a:buNone/>
              <a:defRPr sz="1000"/>
            </a:lvl7pPr>
            <a:lvl8pPr marL="3578186" indent="0">
              <a:buNone/>
              <a:defRPr sz="1000"/>
            </a:lvl8pPr>
            <a:lvl9pPr marL="40893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58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539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7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7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350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399" y="2348972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22" y="4284717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6" y="317535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23369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42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9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8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336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336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43"/>
            <a:ext cx="2447124" cy="96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44" tIns="51167" rIns="102344" bIns="51167">
            <a:spAutoFit/>
          </a:bodyPr>
          <a:lstStyle/>
          <a:p>
            <a:pPr defTabSz="1023369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3369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3369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3369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7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9" y="945140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152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91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16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3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5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67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8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0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1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3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196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336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336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7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746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746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43"/>
            <a:ext cx="2447124" cy="96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44" tIns="51167" rIns="102344" bIns="51167">
            <a:spAutoFit/>
          </a:bodyPr>
          <a:lstStyle/>
          <a:p>
            <a:pPr defTabSz="1023369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3369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3369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3369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4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6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688" indent="0">
              <a:buNone/>
              <a:defRPr sz="2300" b="1"/>
            </a:lvl2pPr>
            <a:lvl3pPr marL="1023369" indent="0">
              <a:buNone/>
              <a:defRPr sz="2000" b="1"/>
            </a:lvl3pPr>
            <a:lvl4pPr marL="1535072" indent="0">
              <a:buNone/>
              <a:defRPr sz="1800" b="1"/>
            </a:lvl4pPr>
            <a:lvl5pPr marL="2046728" indent="0">
              <a:buNone/>
              <a:defRPr sz="1800" b="1"/>
            </a:lvl5pPr>
            <a:lvl6pPr marL="2558417" indent="0">
              <a:buNone/>
              <a:defRPr sz="1800" b="1"/>
            </a:lvl6pPr>
            <a:lvl7pPr marL="3070103" indent="0">
              <a:buNone/>
              <a:defRPr sz="1800" b="1"/>
            </a:lvl7pPr>
            <a:lvl8pPr marL="3581766" indent="0">
              <a:buNone/>
              <a:defRPr sz="1800" b="1"/>
            </a:lvl8pPr>
            <a:lvl9pPr marL="409346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688" indent="0">
              <a:buNone/>
              <a:defRPr sz="2300" b="1"/>
            </a:lvl2pPr>
            <a:lvl3pPr marL="1023369" indent="0">
              <a:buNone/>
              <a:defRPr sz="2000" b="1"/>
            </a:lvl3pPr>
            <a:lvl4pPr marL="1535072" indent="0">
              <a:buNone/>
              <a:defRPr sz="1800" b="1"/>
            </a:lvl4pPr>
            <a:lvl5pPr marL="2046728" indent="0">
              <a:buNone/>
              <a:defRPr sz="1800" b="1"/>
            </a:lvl5pPr>
            <a:lvl6pPr marL="2558417" indent="0">
              <a:buNone/>
              <a:defRPr sz="1800" b="1"/>
            </a:lvl6pPr>
            <a:lvl7pPr marL="3070103" indent="0">
              <a:buNone/>
              <a:defRPr sz="1800" b="1"/>
            </a:lvl7pPr>
            <a:lvl8pPr marL="3581766" indent="0">
              <a:buNone/>
              <a:defRPr sz="1800" b="1"/>
            </a:lvl8pPr>
            <a:lvl9pPr marL="409346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217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42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228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09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109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1688" indent="0">
              <a:buNone/>
              <a:defRPr sz="1400"/>
            </a:lvl2pPr>
            <a:lvl3pPr marL="1023369" indent="0">
              <a:buNone/>
              <a:defRPr sz="1100"/>
            </a:lvl3pPr>
            <a:lvl4pPr marL="1535072" indent="0">
              <a:buNone/>
              <a:defRPr sz="1000"/>
            </a:lvl4pPr>
            <a:lvl5pPr marL="2046728" indent="0">
              <a:buNone/>
              <a:defRPr sz="1000"/>
            </a:lvl5pPr>
            <a:lvl6pPr marL="2558417" indent="0">
              <a:buNone/>
              <a:defRPr sz="1000"/>
            </a:lvl6pPr>
            <a:lvl7pPr marL="3070103" indent="0">
              <a:buNone/>
              <a:defRPr sz="1000"/>
            </a:lvl7pPr>
            <a:lvl8pPr marL="3581766" indent="0">
              <a:buNone/>
              <a:defRPr sz="1000"/>
            </a:lvl8pPr>
            <a:lvl9pPr marL="409346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181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0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0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1688" indent="0">
              <a:buNone/>
              <a:defRPr sz="3200"/>
            </a:lvl2pPr>
            <a:lvl3pPr marL="1023369" indent="0">
              <a:buNone/>
              <a:defRPr sz="2700"/>
            </a:lvl3pPr>
            <a:lvl4pPr marL="1535072" indent="0">
              <a:buNone/>
              <a:defRPr sz="2300"/>
            </a:lvl4pPr>
            <a:lvl5pPr marL="2046728" indent="0">
              <a:buNone/>
              <a:defRPr sz="2300"/>
            </a:lvl5pPr>
            <a:lvl6pPr marL="2558417" indent="0">
              <a:buNone/>
              <a:defRPr sz="2300"/>
            </a:lvl6pPr>
            <a:lvl7pPr marL="3070103" indent="0">
              <a:buNone/>
              <a:defRPr sz="2300"/>
            </a:lvl7pPr>
            <a:lvl8pPr marL="3581766" indent="0">
              <a:buNone/>
              <a:defRPr sz="2300"/>
            </a:lvl8pPr>
            <a:lvl9pPr marL="4093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0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1688" indent="0">
              <a:buNone/>
              <a:defRPr sz="1400"/>
            </a:lvl2pPr>
            <a:lvl3pPr marL="1023369" indent="0">
              <a:buNone/>
              <a:defRPr sz="1100"/>
            </a:lvl3pPr>
            <a:lvl4pPr marL="1535072" indent="0">
              <a:buNone/>
              <a:defRPr sz="1000"/>
            </a:lvl4pPr>
            <a:lvl5pPr marL="2046728" indent="0">
              <a:buNone/>
              <a:defRPr sz="1000"/>
            </a:lvl5pPr>
            <a:lvl6pPr marL="2558417" indent="0">
              <a:buNone/>
              <a:defRPr sz="1000"/>
            </a:lvl6pPr>
            <a:lvl7pPr marL="3070103" indent="0">
              <a:buNone/>
              <a:defRPr sz="1000"/>
            </a:lvl7pPr>
            <a:lvl8pPr marL="3581766" indent="0">
              <a:buNone/>
              <a:defRPr sz="1000"/>
            </a:lvl8pPr>
            <a:lvl9pPr marL="409346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20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717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7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7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914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399" y="2348950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22" y="4284717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1" y="317535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23369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42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2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46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336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336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24"/>
            <a:ext cx="2447124" cy="96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44" tIns="51167" rIns="102344" bIns="51167">
            <a:spAutoFit/>
          </a:bodyPr>
          <a:lstStyle/>
          <a:p>
            <a:pPr defTabSz="1023369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3369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3369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3369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4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6" y="945140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7450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69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16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3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5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67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8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0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1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3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7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571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336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336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7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723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723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24"/>
            <a:ext cx="2447124" cy="96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44" tIns="51167" rIns="102344" bIns="51167">
            <a:spAutoFit/>
          </a:bodyPr>
          <a:lstStyle/>
          <a:p>
            <a:pPr defTabSz="1023369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3369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3369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3369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9208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688" indent="0">
              <a:buNone/>
              <a:defRPr sz="2300" b="1"/>
            </a:lvl2pPr>
            <a:lvl3pPr marL="1023369" indent="0">
              <a:buNone/>
              <a:defRPr sz="2000" b="1"/>
            </a:lvl3pPr>
            <a:lvl4pPr marL="1535072" indent="0">
              <a:buNone/>
              <a:defRPr sz="1800" b="1"/>
            </a:lvl4pPr>
            <a:lvl5pPr marL="2046728" indent="0">
              <a:buNone/>
              <a:defRPr sz="1800" b="1"/>
            </a:lvl5pPr>
            <a:lvl6pPr marL="2558417" indent="0">
              <a:buNone/>
              <a:defRPr sz="1800" b="1"/>
            </a:lvl6pPr>
            <a:lvl7pPr marL="3070103" indent="0">
              <a:buNone/>
              <a:defRPr sz="1800" b="1"/>
            </a:lvl7pPr>
            <a:lvl8pPr marL="3581766" indent="0">
              <a:buNone/>
              <a:defRPr sz="1800" b="1"/>
            </a:lvl8pPr>
            <a:lvl9pPr marL="409346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688" indent="0">
              <a:buNone/>
              <a:defRPr sz="2300" b="1"/>
            </a:lvl2pPr>
            <a:lvl3pPr marL="1023369" indent="0">
              <a:buNone/>
              <a:defRPr sz="2000" b="1"/>
            </a:lvl3pPr>
            <a:lvl4pPr marL="1535072" indent="0">
              <a:buNone/>
              <a:defRPr sz="1800" b="1"/>
            </a:lvl4pPr>
            <a:lvl5pPr marL="2046728" indent="0">
              <a:buNone/>
              <a:defRPr sz="1800" b="1"/>
            </a:lvl5pPr>
            <a:lvl6pPr marL="2558417" indent="0">
              <a:buNone/>
              <a:defRPr sz="1800" b="1"/>
            </a:lvl6pPr>
            <a:lvl7pPr marL="3070103" indent="0">
              <a:buNone/>
              <a:defRPr sz="1800" b="1"/>
            </a:lvl7pPr>
            <a:lvl8pPr marL="3581766" indent="0">
              <a:buNone/>
              <a:defRPr sz="1800" b="1"/>
            </a:lvl8pPr>
            <a:lvl9pPr marL="409346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301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89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088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09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109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1688" indent="0">
              <a:buNone/>
              <a:defRPr sz="1400"/>
            </a:lvl2pPr>
            <a:lvl3pPr marL="1023369" indent="0">
              <a:buNone/>
              <a:defRPr sz="1100"/>
            </a:lvl3pPr>
            <a:lvl4pPr marL="1535072" indent="0">
              <a:buNone/>
              <a:defRPr sz="1000"/>
            </a:lvl4pPr>
            <a:lvl5pPr marL="2046728" indent="0">
              <a:buNone/>
              <a:defRPr sz="1000"/>
            </a:lvl5pPr>
            <a:lvl6pPr marL="2558417" indent="0">
              <a:buNone/>
              <a:defRPr sz="1000"/>
            </a:lvl6pPr>
            <a:lvl7pPr marL="3070103" indent="0">
              <a:buNone/>
              <a:defRPr sz="1000"/>
            </a:lvl7pPr>
            <a:lvl8pPr marL="3581766" indent="0">
              <a:buNone/>
              <a:defRPr sz="1000"/>
            </a:lvl8pPr>
            <a:lvl9pPr marL="409346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3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0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0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1688" indent="0">
              <a:buNone/>
              <a:defRPr sz="3200"/>
            </a:lvl2pPr>
            <a:lvl3pPr marL="1023369" indent="0">
              <a:buNone/>
              <a:defRPr sz="2700"/>
            </a:lvl3pPr>
            <a:lvl4pPr marL="1535072" indent="0">
              <a:buNone/>
              <a:defRPr sz="2300"/>
            </a:lvl4pPr>
            <a:lvl5pPr marL="2046728" indent="0">
              <a:buNone/>
              <a:defRPr sz="2300"/>
            </a:lvl5pPr>
            <a:lvl6pPr marL="2558417" indent="0">
              <a:buNone/>
              <a:defRPr sz="2300"/>
            </a:lvl6pPr>
            <a:lvl7pPr marL="3070103" indent="0">
              <a:buNone/>
              <a:defRPr sz="2300"/>
            </a:lvl7pPr>
            <a:lvl8pPr marL="3581766" indent="0">
              <a:buNone/>
              <a:defRPr sz="2300"/>
            </a:lvl8pPr>
            <a:lvl9pPr marL="4093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0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1688" indent="0">
              <a:buNone/>
              <a:defRPr sz="1400"/>
            </a:lvl2pPr>
            <a:lvl3pPr marL="1023369" indent="0">
              <a:buNone/>
              <a:defRPr sz="1100"/>
            </a:lvl3pPr>
            <a:lvl4pPr marL="1535072" indent="0">
              <a:buNone/>
              <a:defRPr sz="1000"/>
            </a:lvl4pPr>
            <a:lvl5pPr marL="2046728" indent="0">
              <a:buNone/>
              <a:defRPr sz="1000"/>
            </a:lvl5pPr>
            <a:lvl6pPr marL="2558417" indent="0">
              <a:buNone/>
              <a:defRPr sz="1000"/>
            </a:lvl6pPr>
            <a:lvl7pPr marL="3070103" indent="0">
              <a:buNone/>
              <a:defRPr sz="1000"/>
            </a:lvl7pPr>
            <a:lvl8pPr marL="3581766" indent="0">
              <a:buNone/>
              <a:defRPr sz="1000"/>
            </a:lvl8pPr>
            <a:lvl9pPr marL="409346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762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15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7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7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254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399" y="2348937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22" y="4284717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2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9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1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8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1" y="317535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24597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42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2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41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4597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4597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16"/>
            <a:ext cx="2447124" cy="96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65" tIns="51229" rIns="102465" bIns="51229">
            <a:spAutoFit/>
          </a:bodyPr>
          <a:lstStyle/>
          <a:p>
            <a:pPr defTabSz="1024597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4597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4597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4597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4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6" y="945140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26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222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222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06701" indent="0">
              <a:buNone/>
              <a:defRPr sz="1400"/>
            </a:lvl2pPr>
            <a:lvl3pPr marL="1013400" indent="0">
              <a:buNone/>
              <a:defRPr sz="1100"/>
            </a:lvl3pPr>
            <a:lvl4pPr marL="1520089" indent="0">
              <a:buNone/>
              <a:defRPr sz="1000"/>
            </a:lvl4pPr>
            <a:lvl5pPr marL="2026778" indent="0">
              <a:buNone/>
              <a:defRPr sz="1000"/>
            </a:lvl5pPr>
            <a:lvl6pPr marL="2533474" indent="0">
              <a:buNone/>
              <a:defRPr sz="1000"/>
            </a:lvl6pPr>
            <a:lvl7pPr marL="3040171" indent="0">
              <a:buNone/>
              <a:defRPr sz="1000"/>
            </a:lvl7pPr>
            <a:lvl8pPr marL="3546838" indent="0">
              <a:buNone/>
              <a:defRPr sz="1000"/>
            </a:lvl8pPr>
            <a:lvl9pPr marL="40535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217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56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23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45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6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9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1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37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60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83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27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4597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4597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7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710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710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16"/>
            <a:ext cx="2447124" cy="96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65" tIns="51229" rIns="102465" bIns="51229">
            <a:spAutoFit/>
          </a:bodyPr>
          <a:lstStyle/>
          <a:p>
            <a:pPr defTabSz="1024597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4597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4597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4597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7914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300" indent="0">
              <a:buNone/>
              <a:defRPr sz="2300" b="1"/>
            </a:lvl2pPr>
            <a:lvl3pPr marL="1024597" indent="0">
              <a:buNone/>
              <a:defRPr sz="2000" b="1"/>
            </a:lvl3pPr>
            <a:lvl4pPr marL="1536908" indent="0">
              <a:buNone/>
              <a:defRPr sz="1800" b="1"/>
            </a:lvl4pPr>
            <a:lvl5pPr marL="2049185" indent="0">
              <a:buNone/>
              <a:defRPr sz="1800" b="1"/>
            </a:lvl5pPr>
            <a:lvl6pPr marL="2561488" indent="0">
              <a:buNone/>
              <a:defRPr sz="1800" b="1"/>
            </a:lvl6pPr>
            <a:lvl7pPr marL="3073787" indent="0">
              <a:buNone/>
              <a:defRPr sz="1800" b="1"/>
            </a:lvl7pPr>
            <a:lvl8pPr marL="3586068" indent="0">
              <a:buNone/>
              <a:defRPr sz="1800" b="1"/>
            </a:lvl8pPr>
            <a:lvl9pPr marL="409837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300" indent="0">
              <a:buNone/>
              <a:defRPr sz="2300" b="1"/>
            </a:lvl2pPr>
            <a:lvl3pPr marL="1024597" indent="0">
              <a:buNone/>
              <a:defRPr sz="2000" b="1"/>
            </a:lvl3pPr>
            <a:lvl4pPr marL="1536908" indent="0">
              <a:buNone/>
              <a:defRPr sz="1800" b="1"/>
            </a:lvl4pPr>
            <a:lvl5pPr marL="2049185" indent="0">
              <a:buNone/>
              <a:defRPr sz="1800" b="1"/>
            </a:lvl5pPr>
            <a:lvl6pPr marL="2561488" indent="0">
              <a:buNone/>
              <a:defRPr sz="1800" b="1"/>
            </a:lvl6pPr>
            <a:lvl7pPr marL="3073787" indent="0">
              <a:buNone/>
              <a:defRPr sz="1800" b="1"/>
            </a:lvl7pPr>
            <a:lvl8pPr marL="3586068" indent="0">
              <a:buNone/>
              <a:defRPr sz="1800" b="1"/>
            </a:lvl8pPr>
            <a:lvl9pPr marL="409837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167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773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349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96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96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2300" indent="0">
              <a:buNone/>
              <a:defRPr sz="1400"/>
            </a:lvl2pPr>
            <a:lvl3pPr marL="1024597" indent="0">
              <a:buNone/>
              <a:defRPr sz="1100"/>
            </a:lvl3pPr>
            <a:lvl4pPr marL="1536908" indent="0">
              <a:buNone/>
              <a:defRPr sz="1000"/>
            </a:lvl4pPr>
            <a:lvl5pPr marL="2049185" indent="0">
              <a:buNone/>
              <a:defRPr sz="1000"/>
            </a:lvl5pPr>
            <a:lvl6pPr marL="2561488" indent="0">
              <a:buNone/>
              <a:defRPr sz="1000"/>
            </a:lvl6pPr>
            <a:lvl7pPr marL="3073787" indent="0">
              <a:buNone/>
              <a:defRPr sz="1000"/>
            </a:lvl7pPr>
            <a:lvl8pPr marL="3586068" indent="0">
              <a:buNone/>
              <a:defRPr sz="1000"/>
            </a:lvl8pPr>
            <a:lvl9pPr marL="409837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913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0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0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2300" indent="0">
              <a:buNone/>
              <a:defRPr sz="3200"/>
            </a:lvl2pPr>
            <a:lvl3pPr marL="1024597" indent="0">
              <a:buNone/>
              <a:defRPr sz="2700"/>
            </a:lvl3pPr>
            <a:lvl4pPr marL="1536908" indent="0">
              <a:buNone/>
              <a:defRPr sz="2300"/>
            </a:lvl4pPr>
            <a:lvl5pPr marL="2049185" indent="0">
              <a:buNone/>
              <a:defRPr sz="2300"/>
            </a:lvl5pPr>
            <a:lvl6pPr marL="2561488" indent="0">
              <a:buNone/>
              <a:defRPr sz="2300"/>
            </a:lvl6pPr>
            <a:lvl7pPr marL="3073787" indent="0">
              <a:buNone/>
              <a:defRPr sz="2300"/>
            </a:lvl7pPr>
            <a:lvl8pPr marL="3586068" indent="0">
              <a:buNone/>
              <a:defRPr sz="2300"/>
            </a:lvl8pPr>
            <a:lvl9pPr marL="409837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0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2300" indent="0">
              <a:buNone/>
              <a:defRPr sz="1400"/>
            </a:lvl2pPr>
            <a:lvl3pPr marL="1024597" indent="0">
              <a:buNone/>
              <a:defRPr sz="1100"/>
            </a:lvl3pPr>
            <a:lvl4pPr marL="1536908" indent="0">
              <a:buNone/>
              <a:defRPr sz="1000"/>
            </a:lvl4pPr>
            <a:lvl5pPr marL="2049185" indent="0">
              <a:buNone/>
              <a:defRPr sz="1000"/>
            </a:lvl5pPr>
            <a:lvl6pPr marL="2561488" indent="0">
              <a:buNone/>
              <a:defRPr sz="1000"/>
            </a:lvl6pPr>
            <a:lvl7pPr marL="3073787" indent="0">
              <a:buNone/>
              <a:defRPr sz="1000"/>
            </a:lvl7pPr>
            <a:lvl8pPr marL="3586068" indent="0">
              <a:buNone/>
              <a:defRPr sz="1000"/>
            </a:lvl8pPr>
            <a:lvl9pPr marL="409837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347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309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7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7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101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399" y="2348923"/>
            <a:ext cx="9946199" cy="16207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822" y="4284717"/>
            <a:ext cx="9625353" cy="6773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1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4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0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03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13" name="Группа 9"/>
          <p:cNvGrpSpPr>
            <a:grpSpLocks/>
          </p:cNvGrpSpPr>
          <p:nvPr userDrawn="1"/>
        </p:nvGrpSpPr>
        <p:grpSpPr bwMode="auto">
          <a:xfrm>
            <a:off x="407851" y="317535"/>
            <a:ext cx="978843" cy="1102684"/>
            <a:chOff x="8001024" y="5624518"/>
            <a:chExt cx="1041478" cy="12334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072384" y="5714582"/>
              <a:ext cx="929616" cy="9300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25929">
                <a:defRPr/>
              </a:pPr>
              <a:endParaRPr lang="ru-RU" dirty="0">
                <a:solidFill>
                  <a:prstClr val="white"/>
                </a:solidFill>
                <a:latin typeface="roboto slab regular"/>
                <a:ea typeface="Roboto" pitchFamily="2" charset="0"/>
                <a:cs typeface="Roboto" pitchFamily="2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24" y="5624518"/>
              <a:ext cx="1041478" cy="123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7362805"/>
            <a:ext cx="10440988" cy="19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кобки 2.png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6642" y="3969167"/>
            <a:ext cx="9947713" cy="198458"/>
          </a:xfrm>
          <a:prstGeom prst="rect">
            <a:avLst/>
          </a:prstGeom>
        </p:spPr>
      </p:pic>
      <p:pic>
        <p:nvPicPr>
          <p:cNvPr id="9" name="Рисунок 8" descr="Corporate_pattern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97932" y="277842"/>
            <a:ext cx="1974396" cy="11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3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1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1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06701" indent="0">
              <a:buNone/>
              <a:defRPr sz="3200"/>
            </a:lvl2pPr>
            <a:lvl3pPr marL="1013400" indent="0">
              <a:buNone/>
              <a:defRPr sz="2700"/>
            </a:lvl3pPr>
            <a:lvl4pPr marL="1520089" indent="0">
              <a:buNone/>
              <a:defRPr sz="2300"/>
            </a:lvl4pPr>
            <a:lvl5pPr marL="2026778" indent="0">
              <a:buNone/>
              <a:defRPr sz="2300"/>
            </a:lvl5pPr>
            <a:lvl6pPr marL="2533474" indent="0">
              <a:buNone/>
              <a:defRPr sz="2300"/>
            </a:lvl6pPr>
            <a:lvl7pPr marL="3040171" indent="0">
              <a:buNone/>
              <a:defRPr sz="2300"/>
            </a:lvl7pPr>
            <a:lvl8pPr marL="3546838" indent="0">
              <a:buNone/>
              <a:defRPr sz="2300"/>
            </a:lvl8pPr>
            <a:lvl9pPr marL="405356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1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06701" indent="0">
              <a:buNone/>
              <a:defRPr sz="1400"/>
            </a:lvl2pPr>
            <a:lvl3pPr marL="1013400" indent="0">
              <a:buNone/>
              <a:defRPr sz="1100"/>
            </a:lvl3pPr>
            <a:lvl4pPr marL="1520089" indent="0">
              <a:buNone/>
              <a:defRPr sz="1000"/>
            </a:lvl4pPr>
            <a:lvl5pPr marL="2026778" indent="0">
              <a:buNone/>
              <a:defRPr sz="1000"/>
            </a:lvl5pPr>
            <a:lvl6pPr marL="2533474" indent="0">
              <a:buNone/>
              <a:defRPr sz="1000"/>
            </a:lvl6pPr>
            <a:lvl7pPr marL="3040171" indent="0">
              <a:buNone/>
              <a:defRPr sz="1000"/>
            </a:lvl7pPr>
            <a:lvl8pPr marL="3546838" indent="0">
              <a:buNone/>
              <a:defRPr sz="1000"/>
            </a:lvl8pPr>
            <a:lvl9pPr marL="405356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082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10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592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592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2530" y="9"/>
            <a:ext cx="2447124" cy="96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597" tIns="51296" rIns="102597" bIns="51296">
            <a:spAutoFit/>
          </a:bodyPr>
          <a:lstStyle/>
          <a:p>
            <a:pPr defTabSz="1025929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5929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5929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5929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120804" y="0"/>
            <a:ext cx="6199380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244676" y="945140"/>
            <a:ext cx="9951636" cy="630109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8650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4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2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59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8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18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4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907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037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544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7"/>
          <p:cNvGrpSpPr>
            <a:grpSpLocks/>
          </p:cNvGrpSpPr>
          <p:nvPr userDrawn="1"/>
        </p:nvGrpSpPr>
        <p:grpSpPr bwMode="auto">
          <a:xfrm>
            <a:off x="0" y="0"/>
            <a:ext cx="10440988" cy="7561263"/>
            <a:chOff x="0" y="0"/>
            <a:chExt cx="9144000" cy="6877213"/>
          </a:xfrm>
        </p:grpSpPr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>
              <a:off x="0" y="0"/>
              <a:ext cx="9144000" cy="6877213"/>
              <a:chOff x="0" y="0"/>
              <a:chExt cx="9144000" cy="714824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9144000" cy="712948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592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6933930"/>
                <a:ext cx="9144000" cy="214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72000" y="71418"/>
              <a:ext cx="500066" cy="578730"/>
              <a:chOff x="8001024" y="5624515"/>
              <a:chExt cx="1041478" cy="123348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8072591" y="5716596"/>
                <a:ext cx="925752" cy="9262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5929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01024" y="5624515"/>
                <a:ext cx="1041478" cy="12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087" y="0"/>
            <a:ext cx="6198823" cy="714450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102696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102696"/>
            <a:ext cx="4611436" cy="56517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52530" y="9"/>
            <a:ext cx="2447124" cy="96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597" tIns="51296" rIns="102597" bIns="51296">
            <a:spAutoFit/>
          </a:bodyPr>
          <a:lstStyle/>
          <a:p>
            <a:pPr defTabSz="1025929"/>
            <a:r>
              <a:rPr lang="ru-RU" sz="1400" dirty="0">
                <a:solidFill>
                  <a:prstClr val="white"/>
                </a:solidFill>
                <a:latin typeface="Roboto Regular"/>
              </a:rPr>
              <a:t>Администрация </a:t>
            </a:r>
          </a:p>
          <a:p>
            <a:pPr defTabSz="1025929"/>
            <a:r>
              <a:rPr lang="ru-RU" sz="1400" dirty="0">
                <a:solidFill>
                  <a:prstClr val="white"/>
                </a:solidFill>
                <a:latin typeface="Roboto Regular"/>
              </a:rPr>
              <a:t>города </a:t>
            </a:r>
          </a:p>
          <a:p>
            <a:pPr defTabSz="1025929"/>
            <a:r>
              <a:rPr lang="ru-RU" sz="1400" dirty="0">
                <a:solidFill>
                  <a:prstClr val="white"/>
                </a:solidFill>
                <a:latin typeface="Roboto Regular"/>
              </a:rPr>
              <a:t>Тобольска</a:t>
            </a:r>
          </a:p>
          <a:p>
            <a:pPr defTabSz="1025929"/>
            <a:endParaRPr lang="ru-RU" sz="1400" dirty="0">
              <a:solidFill>
                <a:prstClr val="white"/>
              </a:solidFill>
              <a:latin typeface="Roboto Regular"/>
            </a:endParaRP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783" y="175802"/>
            <a:ext cx="2436231" cy="402567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0BE2873-6EC2-4930-8504-30D2AC1FB7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0064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963" indent="0">
              <a:buNone/>
              <a:defRPr sz="2300" b="1"/>
            </a:lvl2pPr>
            <a:lvl3pPr marL="1025929" indent="0">
              <a:buNone/>
              <a:defRPr sz="2000" b="1"/>
            </a:lvl3pPr>
            <a:lvl4pPr marL="1538897" indent="0">
              <a:buNone/>
              <a:defRPr sz="1800" b="1"/>
            </a:lvl4pPr>
            <a:lvl5pPr marL="2051850" indent="0">
              <a:buNone/>
              <a:defRPr sz="1800" b="1"/>
            </a:lvl5pPr>
            <a:lvl6pPr marL="2564820" indent="0">
              <a:buNone/>
              <a:defRPr sz="1800" b="1"/>
            </a:lvl6pPr>
            <a:lvl7pPr marL="3077783" indent="0">
              <a:buNone/>
              <a:defRPr sz="1800" b="1"/>
            </a:lvl7pPr>
            <a:lvl8pPr marL="3590733" indent="0">
              <a:buNone/>
              <a:defRPr sz="1800" b="1"/>
            </a:lvl8pPr>
            <a:lvl9pPr marL="410370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2963" indent="0">
              <a:buNone/>
              <a:defRPr sz="2300" b="1"/>
            </a:lvl2pPr>
            <a:lvl3pPr marL="1025929" indent="0">
              <a:buNone/>
              <a:defRPr sz="2000" b="1"/>
            </a:lvl3pPr>
            <a:lvl4pPr marL="1538897" indent="0">
              <a:buNone/>
              <a:defRPr sz="1800" b="1"/>
            </a:lvl4pPr>
            <a:lvl5pPr marL="2051850" indent="0">
              <a:buNone/>
              <a:defRPr sz="1800" b="1"/>
            </a:lvl5pPr>
            <a:lvl6pPr marL="2564820" indent="0">
              <a:buNone/>
              <a:defRPr sz="1800" b="1"/>
            </a:lvl6pPr>
            <a:lvl7pPr marL="3077783" indent="0">
              <a:buNone/>
              <a:defRPr sz="1800" b="1"/>
            </a:lvl7pPr>
            <a:lvl8pPr marL="3590733" indent="0">
              <a:buNone/>
              <a:defRPr sz="1800" b="1"/>
            </a:lvl8pPr>
            <a:lvl9pPr marL="410370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476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282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716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81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81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2963" indent="0">
              <a:buNone/>
              <a:defRPr sz="1400"/>
            </a:lvl2pPr>
            <a:lvl3pPr marL="1025929" indent="0">
              <a:buNone/>
              <a:defRPr sz="1100"/>
            </a:lvl3pPr>
            <a:lvl4pPr marL="1538897" indent="0">
              <a:buNone/>
              <a:defRPr sz="1000"/>
            </a:lvl4pPr>
            <a:lvl5pPr marL="2051850" indent="0">
              <a:buNone/>
              <a:defRPr sz="1000"/>
            </a:lvl5pPr>
            <a:lvl6pPr marL="2564820" indent="0">
              <a:buNone/>
              <a:defRPr sz="1000"/>
            </a:lvl6pPr>
            <a:lvl7pPr marL="3077783" indent="0">
              <a:buNone/>
              <a:defRPr sz="1000"/>
            </a:lvl7pPr>
            <a:lvl8pPr marL="3590733" indent="0">
              <a:buNone/>
              <a:defRPr sz="1000"/>
            </a:lvl8pPr>
            <a:lvl9pPr marL="41037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31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10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10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2963" indent="0">
              <a:buNone/>
              <a:defRPr sz="3200"/>
            </a:lvl2pPr>
            <a:lvl3pPr marL="1025929" indent="0">
              <a:buNone/>
              <a:defRPr sz="2700"/>
            </a:lvl3pPr>
            <a:lvl4pPr marL="1538897" indent="0">
              <a:buNone/>
              <a:defRPr sz="2300"/>
            </a:lvl4pPr>
            <a:lvl5pPr marL="2051850" indent="0">
              <a:buNone/>
              <a:defRPr sz="2300"/>
            </a:lvl5pPr>
            <a:lvl6pPr marL="2564820" indent="0">
              <a:buNone/>
              <a:defRPr sz="2300"/>
            </a:lvl6pPr>
            <a:lvl7pPr marL="3077783" indent="0">
              <a:buNone/>
              <a:defRPr sz="2300"/>
            </a:lvl7pPr>
            <a:lvl8pPr marL="3590733" indent="0">
              <a:buNone/>
              <a:defRPr sz="2300"/>
            </a:lvl8pPr>
            <a:lvl9pPr marL="410370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10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2963" indent="0">
              <a:buNone/>
              <a:defRPr sz="1400"/>
            </a:lvl2pPr>
            <a:lvl3pPr marL="1025929" indent="0">
              <a:buNone/>
              <a:defRPr sz="1100"/>
            </a:lvl3pPr>
            <a:lvl4pPr marL="1538897" indent="0">
              <a:buNone/>
              <a:defRPr sz="1000"/>
            </a:lvl4pPr>
            <a:lvl5pPr marL="2051850" indent="0">
              <a:buNone/>
              <a:defRPr sz="1000"/>
            </a:lvl5pPr>
            <a:lvl6pPr marL="2564820" indent="0">
              <a:buNone/>
              <a:defRPr sz="1000"/>
            </a:lvl6pPr>
            <a:lvl7pPr marL="3077783" indent="0">
              <a:buNone/>
              <a:defRPr sz="1000"/>
            </a:lvl7pPr>
            <a:lvl8pPr marL="3590733" indent="0">
              <a:buNone/>
              <a:defRPr sz="1000"/>
            </a:lvl8pPr>
            <a:lvl9pPr marL="41037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101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735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7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7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7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5" y="302802"/>
            <a:ext cx="9396889" cy="1260211"/>
          </a:xfrm>
          <a:prstGeom prst="rect">
            <a:avLst/>
          </a:prstGeom>
        </p:spPr>
        <p:txBody>
          <a:bodyPr vert="horz" lIns="101351" tIns="50663" rIns="101351" bIns="506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5" y="1764295"/>
            <a:ext cx="9396889" cy="4990084"/>
          </a:xfrm>
          <a:prstGeom prst="rect">
            <a:avLst/>
          </a:prstGeom>
        </p:spPr>
        <p:txBody>
          <a:bodyPr vert="horz" lIns="101351" tIns="50663" rIns="101351" bIns="506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72" y="7008359"/>
            <a:ext cx="2436231" cy="402567"/>
          </a:xfrm>
          <a:prstGeom prst="rect">
            <a:avLst/>
          </a:prstGeom>
        </p:spPr>
        <p:txBody>
          <a:bodyPr vert="horz" lIns="101351" tIns="50663" rIns="101351" bIns="5066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3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3" y="7008359"/>
            <a:ext cx="3306313" cy="402567"/>
          </a:xfrm>
          <a:prstGeom prst="rect">
            <a:avLst/>
          </a:prstGeom>
        </p:spPr>
        <p:txBody>
          <a:bodyPr vert="horz" lIns="101351" tIns="50663" rIns="101351" bIns="5066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3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33" y="7008359"/>
            <a:ext cx="2436231" cy="402567"/>
          </a:xfrm>
          <a:prstGeom prst="rect">
            <a:avLst/>
          </a:prstGeom>
        </p:spPr>
        <p:txBody>
          <a:bodyPr vert="horz" lIns="101351" tIns="50663" rIns="101351" bIns="5066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3400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13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6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defTabSz="1013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031" indent="-380031" algn="l" defTabSz="1013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392" indent="-316724" algn="l" defTabSz="1013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764" indent="-253337" algn="l" defTabSz="10134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3404" indent="-253337" algn="l" defTabSz="10134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0125" indent="-253337" algn="l" defTabSz="10134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6830" indent="-253337" algn="l" defTabSz="1013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3508" indent="-253337" algn="l" defTabSz="1013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0199" indent="-253337" algn="l" defTabSz="1013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6899" indent="-253337" algn="l" defTabSz="1013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3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701" algn="l" defTabSz="1013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400" algn="l" defTabSz="1013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089" algn="l" defTabSz="1013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6778" algn="l" defTabSz="1013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3474" algn="l" defTabSz="1013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0171" algn="l" defTabSz="1013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6838" algn="l" defTabSz="1013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3560" algn="l" defTabSz="1013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4" y="302802"/>
            <a:ext cx="9396889" cy="1260211"/>
          </a:xfrm>
          <a:prstGeom prst="rect">
            <a:avLst/>
          </a:prstGeom>
        </p:spPr>
        <p:txBody>
          <a:bodyPr vert="horz" lIns="102728" tIns="51363" rIns="102728" bIns="513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4" y="1764295"/>
            <a:ext cx="9396889" cy="4990084"/>
          </a:xfrm>
          <a:prstGeom prst="rect">
            <a:avLst/>
          </a:prstGeom>
        </p:spPr>
        <p:txBody>
          <a:bodyPr vert="horz" lIns="102728" tIns="51363" rIns="102728" bIns="513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87"/>
            <a:ext cx="2436231" cy="402567"/>
          </a:xfrm>
          <a:prstGeom prst="rect">
            <a:avLst/>
          </a:prstGeom>
        </p:spPr>
        <p:txBody>
          <a:bodyPr vert="horz" lIns="102728" tIns="51363" rIns="102728" bIns="5136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72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2" y="7008187"/>
            <a:ext cx="3306313" cy="402567"/>
          </a:xfrm>
          <a:prstGeom prst="rect">
            <a:avLst/>
          </a:prstGeom>
        </p:spPr>
        <p:txBody>
          <a:bodyPr vert="horz" lIns="102728" tIns="51363" rIns="102728" bIns="5136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726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187"/>
            <a:ext cx="2436231" cy="402567"/>
          </a:xfrm>
          <a:prstGeom prst="rect">
            <a:avLst/>
          </a:prstGeom>
        </p:spPr>
        <p:txBody>
          <a:bodyPr vert="horz" lIns="102728" tIns="51363" rIns="102728" bIns="5136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7263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72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ftr="0" dt="0"/>
  <p:txStyles>
    <p:titleStyle>
      <a:lvl1pPr algn="ctr" defTabSz="102726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225" indent="-385225" algn="l" defTabSz="102726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4651" indent="-321019" algn="l" defTabSz="102726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080" indent="-256815" algn="l" defTabSz="102726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7705" indent="-256815" algn="l" defTabSz="102726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1337" indent="-256815" algn="l" defTabSz="102726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4968" indent="-256815" algn="l" defTabSz="10272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8600" indent="-256815" algn="l" defTabSz="10272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2227" indent="-256815" algn="l" defTabSz="10272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65860" indent="-256815" algn="l" defTabSz="10272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30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263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0892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521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8155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1785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5410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9042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4" y="302802"/>
            <a:ext cx="9396889" cy="1260211"/>
          </a:xfrm>
          <a:prstGeom prst="rect">
            <a:avLst/>
          </a:prstGeom>
        </p:spPr>
        <p:txBody>
          <a:bodyPr vert="horz" lIns="102293" tIns="51141" rIns="102293" bIns="5114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4" y="1764295"/>
            <a:ext cx="9396889" cy="4990084"/>
          </a:xfrm>
          <a:prstGeom prst="rect">
            <a:avLst/>
          </a:prstGeom>
        </p:spPr>
        <p:txBody>
          <a:bodyPr vert="horz" lIns="102293" tIns="51141" rIns="102293" bIns="5114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234"/>
            <a:ext cx="2436231" cy="402567"/>
          </a:xfrm>
          <a:prstGeom prst="rect">
            <a:avLst/>
          </a:prstGeom>
        </p:spPr>
        <p:txBody>
          <a:bodyPr vert="horz" lIns="102293" tIns="51141" rIns="102293" bIns="5114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285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2" y="7008234"/>
            <a:ext cx="3306313" cy="402567"/>
          </a:xfrm>
          <a:prstGeom prst="rect">
            <a:avLst/>
          </a:prstGeom>
        </p:spPr>
        <p:txBody>
          <a:bodyPr vert="horz" lIns="102293" tIns="51141" rIns="102293" bIns="5114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285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234"/>
            <a:ext cx="2436231" cy="402567"/>
          </a:xfrm>
          <a:prstGeom prst="rect">
            <a:avLst/>
          </a:prstGeom>
        </p:spPr>
        <p:txBody>
          <a:bodyPr vert="horz" lIns="102293" tIns="51141" rIns="102293" bIns="5114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2858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285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ctr" defTabSz="102285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80" indent="-383580" algn="l" defTabSz="102285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072" indent="-319653" algn="l" defTabSz="102285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573" indent="-255709" algn="l" defTabSz="102285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972" indent="-255709" algn="l" defTabSz="102285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1422" indent="-255709" algn="l" defTabSz="102285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2849" indent="-255709" algn="l" defTabSz="102285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4285" indent="-255709" algn="l" defTabSz="102285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700" indent="-255709" algn="l" defTabSz="102285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31" indent="-255709" algn="l" defTabSz="102285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433" algn="l" defTabSz="1022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858" algn="l" defTabSz="1022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307" algn="l" defTabSz="1022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706" algn="l" defTabSz="1022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7137" algn="l" defTabSz="1022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8573" algn="l" defTabSz="1022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9975" algn="l" defTabSz="1022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1416" algn="l" defTabSz="102285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4" y="302802"/>
            <a:ext cx="9396889" cy="1260211"/>
          </a:xfrm>
          <a:prstGeom prst="rect">
            <a:avLst/>
          </a:prstGeom>
        </p:spPr>
        <p:txBody>
          <a:bodyPr vert="horz" lIns="102576" tIns="51285" rIns="102576" bIns="512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4" y="1764295"/>
            <a:ext cx="9396889" cy="4990084"/>
          </a:xfrm>
          <a:prstGeom prst="rect">
            <a:avLst/>
          </a:prstGeom>
        </p:spPr>
        <p:txBody>
          <a:bodyPr vert="horz" lIns="102576" tIns="51285" rIns="102576" bIns="512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203"/>
            <a:ext cx="2436231" cy="402567"/>
          </a:xfrm>
          <a:prstGeom prst="rect">
            <a:avLst/>
          </a:prstGeom>
        </p:spPr>
        <p:txBody>
          <a:bodyPr vert="horz" lIns="102576" tIns="51285" rIns="102576" bIns="5128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5724"/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5724"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2" y="7008203"/>
            <a:ext cx="3306313" cy="402567"/>
          </a:xfrm>
          <a:prstGeom prst="rect">
            <a:avLst/>
          </a:prstGeom>
        </p:spPr>
        <p:txBody>
          <a:bodyPr vert="horz" lIns="102576" tIns="51285" rIns="102576" bIns="5128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5724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203"/>
            <a:ext cx="2436231" cy="402567"/>
          </a:xfrm>
          <a:prstGeom prst="rect">
            <a:avLst/>
          </a:prstGeom>
        </p:spPr>
        <p:txBody>
          <a:bodyPr vert="horz" lIns="102576" tIns="51285" rIns="102576" bIns="5128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5724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572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0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102572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651" indent="-384651" algn="l" defTabSz="10257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3402" indent="-320537" algn="l" defTabSz="10257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2156" indent="-256429" algn="l" defTabSz="10257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005" indent="-256429" algn="l" defTabSz="102572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7873" indent="-256429" algn="l" defTabSz="102572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0734" indent="-256429" algn="l" defTabSz="10257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3605" indent="-256429" algn="l" defTabSz="10257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6455" indent="-256429" algn="l" defTabSz="10257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9318" indent="-256429" algn="l" defTabSz="102572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57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861" algn="l" defTabSz="10257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724" algn="l" defTabSz="10257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591" algn="l" defTabSz="10257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440" algn="l" defTabSz="10257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4307" algn="l" defTabSz="10257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7169" algn="l" defTabSz="10257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0015" algn="l" defTabSz="10257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2884" algn="l" defTabSz="10257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4" y="302802"/>
            <a:ext cx="9396889" cy="1260211"/>
          </a:xfrm>
          <a:prstGeom prst="rect">
            <a:avLst/>
          </a:prstGeom>
        </p:spPr>
        <p:txBody>
          <a:bodyPr vert="horz" lIns="102728" tIns="51363" rIns="102728" bIns="513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4" y="1764295"/>
            <a:ext cx="9396889" cy="4990084"/>
          </a:xfrm>
          <a:prstGeom prst="rect">
            <a:avLst/>
          </a:prstGeom>
        </p:spPr>
        <p:txBody>
          <a:bodyPr vert="horz" lIns="102728" tIns="51363" rIns="102728" bIns="513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87"/>
            <a:ext cx="2436231" cy="402567"/>
          </a:xfrm>
          <a:prstGeom prst="rect">
            <a:avLst/>
          </a:prstGeom>
        </p:spPr>
        <p:txBody>
          <a:bodyPr vert="horz" lIns="102728" tIns="51363" rIns="102728" bIns="5136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7263"/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7263"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2" y="7008187"/>
            <a:ext cx="3306313" cy="402567"/>
          </a:xfrm>
          <a:prstGeom prst="rect">
            <a:avLst/>
          </a:prstGeom>
        </p:spPr>
        <p:txBody>
          <a:bodyPr vert="horz" lIns="102728" tIns="51363" rIns="102728" bIns="5136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726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187"/>
            <a:ext cx="2436231" cy="402567"/>
          </a:xfrm>
          <a:prstGeom prst="rect">
            <a:avLst/>
          </a:prstGeom>
        </p:spPr>
        <p:txBody>
          <a:bodyPr vert="horz" lIns="102728" tIns="51363" rIns="102728" bIns="5136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7263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72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0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defTabSz="102726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225" indent="-385225" algn="l" defTabSz="102726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4651" indent="-321019" algn="l" defTabSz="102726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080" indent="-256815" algn="l" defTabSz="102726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7705" indent="-256815" algn="l" defTabSz="102726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1337" indent="-256815" algn="l" defTabSz="102726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4968" indent="-256815" algn="l" defTabSz="10272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8600" indent="-256815" algn="l" defTabSz="10272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2227" indent="-256815" algn="l" defTabSz="10272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65860" indent="-256815" algn="l" defTabSz="10272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30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263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0892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521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8155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1785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5410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9042" algn="l" defTabSz="10272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0" y="1764295"/>
            <a:ext cx="9396889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/>
            <a:fld id="{168E0937-08FC-4D52-90BF-AEA7D98802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8700"/>
              <a:t>17.06.2022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8" y="7008171"/>
            <a:ext cx="3306313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8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87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5" y="302802"/>
            <a:ext cx="9396889" cy="1260211"/>
          </a:xfrm>
          <a:prstGeom prst="rect">
            <a:avLst/>
          </a:prstGeom>
        </p:spPr>
        <p:txBody>
          <a:bodyPr vert="horz" lIns="101503" tIns="50740" rIns="101503" bIns="5074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5" y="1764295"/>
            <a:ext cx="9396889" cy="4990084"/>
          </a:xfrm>
          <a:prstGeom prst="rect">
            <a:avLst/>
          </a:prstGeom>
        </p:spPr>
        <p:txBody>
          <a:bodyPr vert="horz" lIns="101503" tIns="50740" rIns="101503" bIns="5074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72" y="7008342"/>
            <a:ext cx="2436231" cy="402567"/>
          </a:xfrm>
          <a:prstGeom prst="rect">
            <a:avLst/>
          </a:prstGeom>
        </p:spPr>
        <p:txBody>
          <a:bodyPr vert="horz" lIns="101503" tIns="50740" rIns="101503" bIns="5074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491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3" y="7008342"/>
            <a:ext cx="3306313" cy="402567"/>
          </a:xfrm>
          <a:prstGeom prst="rect">
            <a:avLst/>
          </a:prstGeom>
        </p:spPr>
        <p:txBody>
          <a:bodyPr vert="horz" lIns="101503" tIns="50740" rIns="101503" bIns="5074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491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33" y="7008342"/>
            <a:ext cx="2436231" cy="402567"/>
          </a:xfrm>
          <a:prstGeom prst="rect">
            <a:avLst/>
          </a:prstGeom>
        </p:spPr>
        <p:txBody>
          <a:bodyPr vert="horz" lIns="101503" tIns="50740" rIns="101503" bIns="5074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4919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1491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0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101491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598" indent="-380598" algn="l" defTabSz="101491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4626" indent="-317196" algn="l" defTabSz="101491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654" indent="-253720" algn="l" defTabSz="101491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066" indent="-253720" algn="l" defTabSz="101491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3546" indent="-253720" algn="l" defTabSz="101491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1014" indent="-253720" algn="l" defTabSz="101491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8452" indent="-253720" algn="l" defTabSz="101491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5904" indent="-253720" algn="l" defTabSz="101491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3368" indent="-253720" algn="l" defTabSz="101491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4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461" algn="l" defTabSz="1014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919" algn="l" defTabSz="1014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379" algn="l" defTabSz="1014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9815" algn="l" defTabSz="1014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7276" algn="l" defTabSz="1014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4737" algn="l" defTabSz="1014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2163" algn="l" defTabSz="1014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9635" algn="l" defTabSz="1014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5" y="302802"/>
            <a:ext cx="9396889" cy="1260211"/>
          </a:xfrm>
          <a:prstGeom prst="rect">
            <a:avLst/>
          </a:prstGeom>
        </p:spPr>
        <p:txBody>
          <a:bodyPr vert="horz" lIns="101999" tIns="50992" rIns="101999" bIns="509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5" y="1764295"/>
            <a:ext cx="9396889" cy="4990084"/>
          </a:xfrm>
          <a:prstGeom prst="rect">
            <a:avLst/>
          </a:prstGeom>
        </p:spPr>
        <p:txBody>
          <a:bodyPr vert="horz" lIns="101999" tIns="50992" rIns="101999" bIns="509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72" y="7008288"/>
            <a:ext cx="2436231" cy="402567"/>
          </a:xfrm>
          <a:prstGeom prst="rect">
            <a:avLst/>
          </a:prstGeom>
        </p:spPr>
        <p:txBody>
          <a:bodyPr vert="horz" lIns="101999" tIns="50992" rIns="101999" bIns="5099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99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3" y="7008288"/>
            <a:ext cx="3306313" cy="402567"/>
          </a:xfrm>
          <a:prstGeom prst="rect">
            <a:avLst/>
          </a:prstGeom>
        </p:spPr>
        <p:txBody>
          <a:bodyPr vert="horz" lIns="101999" tIns="50992" rIns="101999" bIns="5099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99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33" y="7008288"/>
            <a:ext cx="2436231" cy="402567"/>
          </a:xfrm>
          <a:prstGeom prst="rect">
            <a:avLst/>
          </a:prstGeom>
        </p:spPr>
        <p:txBody>
          <a:bodyPr vert="horz" lIns="101999" tIns="50992" rIns="101999" bIns="5099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9900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199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defTabSz="10199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471" indent="-382471" algn="l" defTabSz="10199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69" indent="-318740" algn="l" defTabSz="10199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876" indent="-254970" algn="l" defTabSz="10199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788" indent="-254970" algn="l" defTabSz="10199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4762" indent="-254970" algn="l" defTabSz="10199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04707" indent="-254970" algn="l" defTabSz="1019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14655" indent="-254970" algn="l" defTabSz="1019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4595" indent="-254970" algn="l" defTabSz="1019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34544" indent="-254970" algn="l" defTabSz="10199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9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954" algn="l" defTabSz="1019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900" algn="l" defTabSz="1019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9870" algn="l" defTabSz="1019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9783" algn="l" defTabSz="1019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9732" algn="l" defTabSz="1019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9699" algn="l" defTabSz="1019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9609" algn="l" defTabSz="1019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9570" algn="l" defTabSz="10199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5" y="302802"/>
            <a:ext cx="9396889" cy="1260211"/>
          </a:xfrm>
          <a:prstGeom prst="rect">
            <a:avLst/>
          </a:prstGeom>
        </p:spPr>
        <p:txBody>
          <a:bodyPr vert="horz" lIns="102070" tIns="51028" rIns="102070" bIns="510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5" y="1764295"/>
            <a:ext cx="9396889" cy="4990084"/>
          </a:xfrm>
          <a:prstGeom prst="rect">
            <a:avLst/>
          </a:prstGeom>
        </p:spPr>
        <p:txBody>
          <a:bodyPr vert="horz" lIns="102070" tIns="51028" rIns="102070" bIns="510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72" y="7008280"/>
            <a:ext cx="2436231" cy="402567"/>
          </a:xfrm>
          <a:prstGeom prst="rect">
            <a:avLst/>
          </a:prstGeom>
        </p:spPr>
        <p:txBody>
          <a:bodyPr vert="horz" lIns="102070" tIns="51028" rIns="102070" bIns="5102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061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3" y="7008280"/>
            <a:ext cx="3306313" cy="402567"/>
          </a:xfrm>
          <a:prstGeom prst="rect">
            <a:avLst/>
          </a:prstGeom>
        </p:spPr>
        <p:txBody>
          <a:bodyPr vert="horz" lIns="102070" tIns="51028" rIns="102070" bIns="5102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0614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33" y="7008280"/>
            <a:ext cx="2436231" cy="402567"/>
          </a:xfrm>
          <a:prstGeom prst="rect">
            <a:avLst/>
          </a:prstGeom>
        </p:spPr>
        <p:txBody>
          <a:bodyPr vert="horz" lIns="102070" tIns="51028" rIns="102070" bIns="5102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0614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061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3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102061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739" indent="-382739" algn="l" defTabSz="102061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9248" indent="-318960" algn="l" defTabSz="102061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5767" indent="-255148" algn="l" defTabSz="10206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6039" indent="-255148" algn="l" defTabSz="102061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368" indent="-255148" algn="l" defTabSz="102061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06671" indent="-255148" algn="l" defTabSz="102061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16976" indent="-255148" algn="l" defTabSz="102061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7273" indent="-255148" algn="l" defTabSz="102061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37578" indent="-255148" algn="l" defTabSz="102061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06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311" algn="l" defTabSz="10206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614" algn="l" defTabSz="10206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0941" algn="l" defTabSz="10206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1211" algn="l" defTabSz="10206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1517" algn="l" defTabSz="10206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1841" algn="l" defTabSz="10206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2109" algn="l" defTabSz="10206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2426" algn="l" defTabSz="102061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5" y="302802"/>
            <a:ext cx="9396889" cy="1260211"/>
          </a:xfrm>
          <a:prstGeom prst="rect">
            <a:avLst/>
          </a:prstGeom>
        </p:spPr>
        <p:txBody>
          <a:bodyPr vert="horz" lIns="102242" tIns="51116" rIns="102242" bIns="511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5" y="1764295"/>
            <a:ext cx="9396889" cy="4990084"/>
          </a:xfrm>
          <a:prstGeom prst="rect">
            <a:avLst/>
          </a:prstGeom>
        </p:spPr>
        <p:txBody>
          <a:bodyPr vert="horz" lIns="102242" tIns="51116" rIns="102242" bIns="511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72" y="7008262"/>
            <a:ext cx="2436231" cy="402567"/>
          </a:xfrm>
          <a:prstGeom prst="rect">
            <a:avLst/>
          </a:prstGeom>
        </p:spPr>
        <p:txBody>
          <a:bodyPr vert="horz" lIns="102242" tIns="51116" rIns="102242" bIns="511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234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3" y="7008262"/>
            <a:ext cx="3306313" cy="402567"/>
          </a:xfrm>
          <a:prstGeom prst="rect">
            <a:avLst/>
          </a:prstGeom>
        </p:spPr>
        <p:txBody>
          <a:bodyPr vert="horz" lIns="102242" tIns="51116" rIns="102242" bIns="511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234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33" y="7008262"/>
            <a:ext cx="2436231" cy="402567"/>
          </a:xfrm>
          <a:prstGeom prst="rect">
            <a:avLst/>
          </a:prstGeom>
        </p:spPr>
        <p:txBody>
          <a:bodyPr vert="horz" lIns="102242" tIns="51116" rIns="102242" bIns="511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2348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234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4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102234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89" indent="-383389" algn="l" defTabSz="1022348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56" indent="-319496" algn="l" defTabSz="102234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35" indent="-255582" algn="l" defTabSz="10223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077" indent="-255582" algn="l" defTabSz="102234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271" indent="-255582" algn="l" defTabSz="102234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443" indent="-255582" algn="l" defTabSz="10223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622" indent="-255582" algn="l" defTabSz="10223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782" indent="-255582" algn="l" defTabSz="10223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4957" indent="-255582" algn="l" defTabSz="10223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8" algn="l" defTabSz="1022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48" algn="l" defTabSz="1022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42" algn="l" defTabSz="1022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683" algn="l" defTabSz="1022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859" algn="l" defTabSz="1022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043" algn="l" defTabSz="1022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186" algn="l" defTabSz="1022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372" algn="l" defTabSz="10223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4" y="302802"/>
            <a:ext cx="9396889" cy="1260211"/>
          </a:xfrm>
          <a:prstGeom prst="rect">
            <a:avLst/>
          </a:prstGeom>
        </p:spPr>
        <p:txBody>
          <a:bodyPr vert="horz" lIns="102344" tIns="51167" rIns="102344" bIns="5116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4" y="1764295"/>
            <a:ext cx="9396889" cy="4990084"/>
          </a:xfrm>
          <a:prstGeom prst="rect">
            <a:avLst/>
          </a:prstGeom>
        </p:spPr>
        <p:txBody>
          <a:bodyPr vert="horz" lIns="102344" tIns="51167" rIns="102344" bIns="511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72" y="7008251"/>
            <a:ext cx="2436231" cy="402567"/>
          </a:xfrm>
          <a:prstGeom prst="rect">
            <a:avLst/>
          </a:prstGeom>
        </p:spPr>
        <p:txBody>
          <a:bodyPr vert="horz" lIns="102344" tIns="51167" rIns="102344" bIns="5116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336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2" y="7008251"/>
            <a:ext cx="3306313" cy="402567"/>
          </a:xfrm>
          <a:prstGeom prst="rect">
            <a:avLst/>
          </a:prstGeom>
        </p:spPr>
        <p:txBody>
          <a:bodyPr vert="horz" lIns="102344" tIns="51167" rIns="102344" bIns="5116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336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28" y="7008251"/>
            <a:ext cx="2436231" cy="402567"/>
          </a:xfrm>
          <a:prstGeom prst="rect">
            <a:avLst/>
          </a:prstGeom>
        </p:spPr>
        <p:txBody>
          <a:bodyPr vert="horz" lIns="102344" tIns="51167" rIns="102344" bIns="5116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3369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336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8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102336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771" indent="-383771" algn="l" defTabSz="102336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489" indent="-319811" algn="l" defTabSz="102336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212" indent="-255837" algn="l" defTabSz="102336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868" indent="-255837" algn="l" defTabSz="102336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72" indent="-255837" algn="l" defTabSz="102336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4255" indent="-255837" algn="l" defTabSz="10233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949" indent="-255837" algn="l" defTabSz="10233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618" indent="-255837" algn="l" defTabSz="10233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303" indent="-255837" algn="l" defTabSz="10233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88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369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072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728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7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103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766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462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4" y="302802"/>
            <a:ext cx="9396889" cy="1260211"/>
          </a:xfrm>
          <a:prstGeom prst="rect">
            <a:avLst/>
          </a:prstGeom>
        </p:spPr>
        <p:txBody>
          <a:bodyPr vert="horz" lIns="102344" tIns="51167" rIns="102344" bIns="5116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4" y="1764295"/>
            <a:ext cx="9396889" cy="4990084"/>
          </a:xfrm>
          <a:prstGeom prst="rect">
            <a:avLst/>
          </a:prstGeom>
        </p:spPr>
        <p:txBody>
          <a:bodyPr vert="horz" lIns="102344" tIns="51167" rIns="102344" bIns="511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229"/>
            <a:ext cx="2436231" cy="402567"/>
          </a:xfrm>
          <a:prstGeom prst="rect">
            <a:avLst/>
          </a:prstGeom>
        </p:spPr>
        <p:txBody>
          <a:bodyPr vert="horz" lIns="102344" tIns="51167" rIns="102344" bIns="5116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336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2" y="7008229"/>
            <a:ext cx="3306313" cy="402567"/>
          </a:xfrm>
          <a:prstGeom prst="rect">
            <a:avLst/>
          </a:prstGeom>
        </p:spPr>
        <p:txBody>
          <a:bodyPr vert="horz" lIns="102344" tIns="51167" rIns="102344" bIns="5116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336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229"/>
            <a:ext cx="2436231" cy="402567"/>
          </a:xfrm>
          <a:prstGeom prst="rect">
            <a:avLst/>
          </a:prstGeom>
        </p:spPr>
        <p:txBody>
          <a:bodyPr vert="horz" lIns="102344" tIns="51167" rIns="102344" bIns="5116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3369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336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9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defTabSz="102336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771" indent="-383771" algn="l" defTabSz="102336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489" indent="-319811" algn="l" defTabSz="102336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212" indent="-255837" algn="l" defTabSz="102336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868" indent="-255837" algn="l" defTabSz="102336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72" indent="-255837" algn="l" defTabSz="102336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4255" indent="-255837" algn="l" defTabSz="10233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949" indent="-255837" algn="l" defTabSz="10233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618" indent="-255837" algn="l" defTabSz="10233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303" indent="-255837" algn="l" defTabSz="102336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88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369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072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728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7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103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766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462" algn="l" defTabSz="1023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4" y="302802"/>
            <a:ext cx="9396889" cy="1260211"/>
          </a:xfrm>
          <a:prstGeom prst="rect">
            <a:avLst/>
          </a:prstGeom>
        </p:spPr>
        <p:txBody>
          <a:bodyPr vert="horz" lIns="102465" tIns="51229" rIns="102465" bIns="5122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4" y="1764295"/>
            <a:ext cx="9396889" cy="4990084"/>
          </a:xfrm>
          <a:prstGeom prst="rect">
            <a:avLst/>
          </a:prstGeom>
        </p:spPr>
        <p:txBody>
          <a:bodyPr vert="horz" lIns="102465" tIns="51229" rIns="102465" bIns="512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215"/>
            <a:ext cx="2436231" cy="402567"/>
          </a:xfrm>
          <a:prstGeom prst="rect">
            <a:avLst/>
          </a:prstGeom>
        </p:spPr>
        <p:txBody>
          <a:bodyPr vert="horz" lIns="102465" tIns="51229" rIns="102465" bIns="5122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459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2" y="7008215"/>
            <a:ext cx="3306313" cy="402567"/>
          </a:xfrm>
          <a:prstGeom prst="rect">
            <a:avLst/>
          </a:prstGeom>
        </p:spPr>
        <p:txBody>
          <a:bodyPr vert="horz" lIns="102465" tIns="51229" rIns="102465" bIns="5122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4597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215"/>
            <a:ext cx="2436231" cy="402567"/>
          </a:xfrm>
          <a:prstGeom prst="rect">
            <a:avLst/>
          </a:prstGeom>
        </p:spPr>
        <p:txBody>
          <a:bodyPr vert="horz" lIns="102465" tIns="51229" rIns="102465" bIns="5122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4597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459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ctr" defTabSz="102459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230" indent="-384230" algn="l" defTabSz="102459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2487" indent="-320189" algn="l" defTabSz="102459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746" indent="-256147" algn="l" defTabSz="102459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026" indent="-256147" algn="l" defTabSz="102459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5337" indent="-256147" algn="l" defTabSz="102459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7633" indent="-256147" algn="l" defTabSz="10245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9942" indent="-256147" algn="l" defTabSz="10245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2226" indent="-256147" algn="l" defTabSz="10245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525" indent="-256147" algn="l" defTabSz="10245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4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300" algn="l" defTabSz="1024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597" algn="l" defTabSz="1024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908" algn="l" defTabSz="1024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185" algn="l" defTabSz="1024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1488" algn="l" defTabSz="1024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3787" algn="l" defTabSz="1024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6068" algn="l" defTabSz="1024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375" algn="l" defTabSz="10245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4" y="302802"/>
            <a:ext cx="9396889" cy="1260211"/>
          </a:xfrm>
          <a:prstGeom prst="rect">
            <a:avLst/>
          </a:prstGeom>
        </p:spPr>
        <p:txBody>
          <a:bodyPr vert="horz" lIns="102597" tIns="51296" rIns="102597" bIns="5129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4" y="1764295"/>
            <a:ext cx="9396889" cy="4990084"/>
          </a:xfrm>
          <a:prstGeom prst="rect">
            <a:avLst/>
          </a:prstGeom>
        </p:spPr>
        <p:txBody>
          <a:bodyPr vert="horz" lIns="102597" tIns="51296" rIns="102597" bIns="512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201"/>
            <a:ext cx="2436231" cy="402567"/>
          </a:xfrm>
          <a:prstGeom prst="rect">
            <a:avLst/>
          </a:prstGeom>
        </p:spPr>
        <p:txBody>
          <a:bodyPr vert="horz" lIns="102597" tIns="51296" rIns="102597" bIns="5129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5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42" y="7008201"/>
            <a:ext cx="3306313" cy="402567"/>
          </a:xfrm>
          <a:prstGeom prst="rect">
            <a:avLst/>
          </a:prstGeom>
        </p:spPr>
        <p:txBody>
          <a:bodyPr vert="horz" lIns="102597" tIns="51296" rIns="102597" bIns="5129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592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7008201"/>
            <a:ext cx="2436231" cy="402567"/>
          </a:xfrm>
          <a:prstGeom prst="rect">
            <a:avLst/>
          </a:prstGeom>
        </p:spPr>
        <p:txBody>
          <a:bodyPr vert="horz" lIns="102597" tIns="51296" rIns="102597" bIns="5129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5929"/>
            <a:fld id="{40BE2873-6EC2-4930-8504-30D2AC1FB7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25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ctr" defTabSz="102592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728" indent="-384728" algn="l" defTabSz="102592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3569" indent="-320601" algn="l" defTabSz="102592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2412" indent="-256481" algn="l" defTabSz="102592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365" indent="-256481" algn="l" defTabSz="102592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8335" indent="-256481" algn="l" defTabSz="102592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1298" indent="-256481" algn="l" defTabSz="102592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4271" indent="-256481" algn="l" defTabSz="102592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7223" indent="-256481" algn="l" defTabSz="102592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60190" indent="-256481" algn="l" defTabSz="102592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59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963" algn="l" defTabSz="10259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929" algn="l" defTabSz="10259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897" algn="l" defTabSz="10259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850" algn="l" defTabSz="10259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4820" algn="l" defTabSz="10259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7783" algn="l" defTabSz="10259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0733" algn="l" defTabSz="10259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3704" algn="l" defTabSz="102592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74" y="1637048"/>
            <a:ext cx="9946199" cy="23817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ОТЧЕТ ОБ ИСПОЛНЕНИИ БЮДЖЕТА ГОРОДА ТОБОЛЬСКА ЗА 2021 ГОД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640" y="6162403"/>
            <a:ext cx="9373267" cy="1150315"/>
          </a:xfrm>
          <a:prstGeom prst="rect">
            <a:avLst/>
          </a:prstGeom>
        </p:spPr>
        <p:txBody>
          <a:bodyPr wrap="square" lIns="102728" tIns="51363" rIns="102728" bIns="51363">
            <a:spAutoFit/>
          </a:bodyPr>
          <a:lstStyle/>
          <a:p>
            <a:pPr defTabSz="1024802"/>
            <a:r>
              <a:rPr lang="ru-RU" b="1" dirty="0" smtClean="0">
                <a:solidFill>
                  <a:prstClr val="black"/>
                </a:solidFill>
                <a:latin typeface="Roboto slab regular"/>
              </a:rPr>
              <a:t>БЮДЖЕТ ДЛЯ ГРАЖДАН</a:t>
            </a:r>
          </a:p>
          <a:p>
            <a:pPr defTabSz="1024802"/>
            <a:r>
              <a:rPr lang="ru-RU" sz="1600" dirty="0">
                <a:solidFill>
                  <a:prstClr val="black"/>
                </a:solidFill>
                <a:latin typeface="Roboto slab regular"/>
              </a:rPr>
              <a:t>по материалам решения Тобольской городской Думы</a:t>
            </a:r>
          </a:p>
          <a:p>
            <a:pPr defTabSz="1024802"/>
            <a:r>
              <a:rPr lang="ru-RU" sz="1600" dirty="0" smtClean="0">
                <a:solidFill>
                  <a:prstClr val="black"/>
                </a:solidFill>
                <a:latin typeface="Roboto slab regular"/>
              </a:rPr>
              <a:t>от 31.05.2022 № 58 «Об </a:t>
            </a:r>
            <a:r>
              <a:rPr lang="ru-RU" sz="1600" dirty="0">
                <a:solidFill>
                  <a:prstClr val="black"/>
                </a:solidFill>
                <a:latin typeface="Roboto slab regular"/>
              </a:rPr>
              <a:t>отчете «Об исполнении бюджета </a:t>
            </a:r>
            <a:br>
              <a:rPr lang="ru-RU" sz="1600" dirty="0">
                <a:solidFill>
                  <a:prstClr val="black"/>
                </a:solidFill>
                <a:latin typeface="Roboto slab regular"/>
              </a:rPr>
            </a:br>
            <a:r>
              <a:rPr lang="ru-RU" sz="1600" dirty="0">
                <a:solidFill>
                  <a:prstClr val="black"/>
                </a:solidFill>
                <a:latin typeface="Roboto slab regular"/>
              </a:rPr>
              <a:t>города Тобольска за 2021 год»»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0101" y="366769"/>
            <a:ext cx="5617784" cy="712610"/>
          </a:xfrm>
          <a:prstGeom prst="rect">
            <a:avLst/>
          </a:prstGeom>
          <a:noFill/>
        </p:spPr>
        <p:txBody>
          <a:bodyPr wrap="none" lIns="102728" tIns="51363" rIns="102728" bIns="51363" rtlCol="0">
            <a:spAutoFit/>
          </a:bodyPr>
          <a:lstStyle/>
          <a:p>
            <a:pPr algn="ctr" defTabSz="1024802"/>
            <a:r>
              <a:rPr lang="ru-RU" b="1" dirty="0" smtClean="0">
                <a:solidFill>
                  <a:prstClr val="black"/>
                </a:solidFill>
                <a:latin typeface="Roboto slab regular"/>
              </a:rPr>
              <a:t>ДЕПАРТАМЕНТ ФИНАНСОВ</a:t>
            </a:r>
          </a:p>
          <a:p>
            <a:pPr algn="ctr" defTabSz="1024802"/>
            <a:r>
              <a:rPr lang="ru-RU" b="1" dirty="0" smtClean="0">
                <a:solidFill>
                  <a:prstClr val="black"/>
                </a:solidFill>
                <a:latin typeface="Roboto slab regular"/>
              </a:rPr>
              <a:t>АДМИНИСТРАЦИИ ГОРОДА ТОБОЛЬСКА</a:t>
            </a:r>
            <a:endParaRPr lang="ru-RU" b="1" dirty="0">
              <a:solidFill>
                <a:prstClr val="black"/>
              </a:solidFill>
              <a:latin typeface="Roboto slab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230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96093" y="0"/>
            <a:ext cx="7482169" cy="714450"/>
          </a:xfrm>
        </p:spPr>
        <p:txBody>
          <a:bodyPr>
            <a:noAutofit/>
          </a:bodyPr>
          <a:lstStyle/>
          <a:p>
            <a:r>
              <a:rPr lang="ru-RU" sz="2100" b="1" dirty="0">
                <a:cs typeface="Times New Roman" pitchFamily="18" charset="0"/>
              </a:rPr>
              <a:t>Реализация инициативных проектов </a:t>
            </a:r>
            <a:br>
              <a:rPr lang="ru-RU" sz="2100" b="1" dirty="0">
                <a:cs typeface="Times New Roman" pitchFamily="18" charset="0"/>
              </a:rPr>
            </a:br>
            <a:r>
              <a:rPr lang="ru-RU" sz="2100" b="1" dirty="0">
                <a:cs typeface="Times New Roman" pitchFamily="18" charset="0"/>
              </a:rPr>
              <a:t>в 2021 году</a:t>
            </a:r>
            <a:endParaRPr lang="ru-RU" sz="20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59512648"/>
              </p:ext>
            </p:extLst>
          </p:nvPr>
        </p:nvGraphicFramePr>
        <p:xfrm>
          <a:off x="204974" y="1001906"/>
          <a:ext cx="10236014" cy="611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95951"/>
              </p:ext>
            </p:extLst>
          </p:nvPr>
        </p:nvGraphicFramePr>
        <p:xfrm>
          <a:off x="108044" y="900311"/>
          <a:ext cx="10153129" cy="637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071"/>
                <a:gridCol w="4122322"/>
                <a:gridCol w="1603126"/>
                <a:gridCol w="1755804"/>
                <a:gridCol w="1755806"/>
              </a:tblGrid>
              <a:tr h="13154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№ п/п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Наименование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инициативного проекта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План на 2021 год,</a:t>
                      </a:r>
                    </a:p>
                    <a:p>
                      <a:pPr marL="0" marR="0" indent="0" algn="ctr" defTabSz="10176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млн.руб</a:t>
                      </a:r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за 2021 год,</a:t>
                      </a:r>
                    </a:p>
                    <a:p>
                      <a:pPr marL="0" marR="0" indent="0" algn="ctr" defTabSz="10176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млн.руб</a:t>
                      </a:r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исполнения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C9900"/>
                    </a:solidFill>
                  </a:tcPr>
                </a:tc>
              </a:tr>
              <a:tr h="134882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+mn-lt"/>
                        </a:rPr>
                        <a:t>Устройство автомобильной парковки в районе СОШ №1 (детский сад) по ул. Хохрякова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3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3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100%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16297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+mn-lt"/>
                        </a:rPr>
                        <a:t>Устройство автомобильной парковки в районе церкви Михаила Архангела и пешеходных тротуаров по ул. Кирова до ул. </a:t>
                      </a:r>
                      <a:r>
                        <a:rPr lang="ru-RU" sz="1800" dirty="0" err="1" smtClean="0">
                          <a:latin typeface="+mn-lt"/>
                        </a:rPr>
                        <a:t>Алябьева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7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7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100%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13154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3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+mn-lt"/>
                        </a:rPr>
                        <a:t>Устройство пешеходного тротуара по ул. Ленина (от ул. Чехова до ул. Гагарина)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16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16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100%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760586">
                <a:tc gridSpan="2"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+mn-lt"/>
                        </a:rPr>
                        <a:t>                                       ВСЕГО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26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26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100%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2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60979" y="922360"/>
            <a:ext cx="5015520" cy="1270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89" tIns="50987" rIns="101989" bIns="50987" rtlCol="0" anchor="ctr"/>
          <a:lstStyle/>
          <a:p>
            <a:pPr defTabSz="1019798"/>
            <a:r>
              <a:rPr lang="ru-RU" sz="2700" dirty="0">
                <a:solidFill>
                  <a:prstClr val="black"/>
                </a:solidFill>
              </a:rPr>
              <a:t> 83,7%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926790"/>
              </p:ext>
            </p:extLst>
          </p:nvPr>
        </p:nvGraphicFramePr>
        <p:xfrm>
          <a:off x="204979" y="2192638"/>
          <a:ext cx="4439968" cy="413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0515" y="0"/>
            <a:ext cx="6742174" cy="7144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itchFamily="18" charset="0"/>
              </a:rPr>
              <a:t>Исполнение по программным и непрограммным расходам за 2021 год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7571" y="1048493"/>
            <a:ext cx="3690401" cy="1026841"/>
          </a:xfrm>
          <a:prstGeom prst="rect">
            <a:avLst/>
          </a:prstGeom>
          <a:noFill/>
        </p:spPr>
        <p:txBody>
          <a:bodyPr wrap="square" lIns="101989" tIns="50987" rIns="101989" bIns="50987" rtlCol="0">
            <a:spAutoFit/>
          </a:bodyPr>
          <a:lstStyle/>
          <a:p>
            <a:pPr defTabSz="1019798"/>
            <a:r>
              <a:rPr lang="ru-RU" dirty="0">
                <a:solidFill>
                  <a:prstClr val="black"/>
                </a:solidFill>
              </a:rPr>
              <a:t>Программы, направленные на поддержку отраслей экономики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56052" y="2304835"/>
            <a:ext cx="5015520" cy="878876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89" tIns="50987" rIns="101989" bIns="50987" rtlCol="0" anchor="ctr"/>
          <a:lstStyle/>
          <a:p>
            <a:pPr algn="ctr" defTabSz="101979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201" y="1201223"/>
            <a:ext cx="4275525" cy="688287"/>
          </a:xfrm>
          <a:prstGeom prst="rect">
            <a:avLst/>
          </a:prstGeom>
          <a:noFill/>
        </p:spPr>
        <p:txBody>
          <a:bodyPr wrap="square" lIns="101989" tIns="50987" rIns="101989" bIns="50987" rtlCol="0">
            <a:spAutoFit/>
          </a:bodyPr>
          <a:lstStyle/>
          <a:p>
            <a:pPr algn="ctr" defTabSz="1019798"/>
            <a:r>
              <a:rPr lang="ru-RU" sz="1800" dirty="0">
                <a:solidFill>
                  <a:prstClr val="black"/>
                </a:solidFill>
              </a:rPr>
              <a:t>МУНИЦИПАЛЬНЫЕ ПРОГРАММЫ</a:t>
            </a:r>
          </a:p>
          <a:p>
            <a:pPr algn="ctr" defTabSz="1019798"/>
            <a:r>
              <a:rPr lang="ru-RU" dirty="0">
                <a:solidFill>
                  <a:prstClr val="black"/>
                </a:solidFill>
              </a:rPr>
              <a:t>36 693 </a:t>
            </a:r>
            <a:r>
              <a:rPr lang="ru-RU" sz="1800" dirty="0">
                <a:solidFill>
                  <a:prstClr val="black"/>
                </a:solidFill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596" y="6280009"/>
            <a:ext cx="3495332" cy="964744"/>
          </a:xfrm>
          <a:prstGeom prst="rect">
            <a:avLst/>
          </a:prstGeom>
          <a:noFill/>
        </p:spPr>
        <p:txBody>
          <a:bodyPr wrap="none" lIns="101989" tIns="50987" rIns="101989" bIns="50987" rtlCol="0">
            <a:spAutoFit/>
          </a:bodyPr>
          <a:lstStyle/>
          <a:p>
            <a:pPr defTabSz="1019798"/>
            <a:r>
              <a:rPr lang="ru-RU" sz="1800" dirty="0">
                <a:solidFill>
                  <a:prstClr val="black"/>
                </a:solidFill>
              </a:rPr>
              <a:t>НЕПРОГРАММНЫЕ РАСХОДЫ</a:t>
            </a:r>
          </a:p>
          <a:p>
            <a:pPr algn="ctr" defTabSz="1019798"/>
            <a:r>
              <a:rPr lang="ru-RU" dirty="0">
                <a:solidFill>
                  <a:prstClr val="black"/>
                </a:solidFill>
              </a:rPr>
              <a:t>638 </a:t>
            </a:r>
            <a:r>
              <a:rPr lang="ru-RU" sz="1800" dirty="0">
                <a:solidFill>
                  <a:prstClr val="black"/>
                </a:solidFill>
              </a:rPr>
              <a:t> млн. руб.</a:t>
            </a:r>
          </a:p>
          <a:p>
            <a:pPr defTabSz="1019798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56052" y="3304283"/>
            <a:ext cx="5015520" cy="1587843"/>
          </a:xfrm>
          <a:prstGeom prst="rect">
            <a:avLst/>
          </a:prstGeom>
          <a:solidFill>
            <a:schemeClr val="accent1">
              <a:lumMod val="60000"/>
              <a:lumOff val="40000"/>
              <a:alpha val="71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89" tIns="50987" rIns="101989" bIns="50987" rtlCol="0" anchor="ctr"/>
          <a:lstStyle/>
          <a:p>
            <a:pPr algn="ctr" defTabSz="101979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60979" y="4968012"/>
            <a:ext cx="5015520" cy="1270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89" tIns="50987" rIns="101989" bIns="50987" rtlCol="0" anchor="ctr"/>
          <a:lstStyle/>
          <a:p>
            <a:pPr algn="ctr" defTabSz="101979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9315" y="3304279"/>
            <a:ext cx="3946639" cy="1642394"/>
          </a:xfrm>
          <a:prstGeom prst="rect">
            <a:avLst/>
          </a:prstGeom>
          <a:noFill/>
        </p:spPr>
        <p:txBody>
          <a:bodyPr wrap="square" lIns="101989" tIns="50987" rIns="101989" bIns="50987" rtlCol="0">
            <a:spAutoFit/>
          </a:bodyPr>
          <a:lstStyle/>
          <a:p>
            <a:pPr defTabSz="1019798"/>
            <a:r>
              <a:rPr lang="ru-RU" dirty="0">
                <a:solidFill>
                  <a:prstClr val="black"/>
                </a:solidFill>
              </a:rPr>
              <a:t>Программы строительства, реконструкции, капитального ремонта дорог, транспорта и коммунальной инфраструктуры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7045" y="2387967"/>
            <a:ext cx="3690401" cy="719064"/>
          </a:xfrm>
          <a:prstGeom prst="rect">
            <a:avLst/>
          </a:prstGeom>
          <a:noFill/>
        </p:spPr>
        <p:txBody>
          <a:bodyPr wrap="square" lIns="101989" tIns="50987" rIns="101989" bIns="50987" rtlCol="0">
            <a:spAutoFit/>
          </a:bodyPr>
          <a:lstStyle/>
          <a:p>
            <a:pPr defTabSz="1019798"/>
            <a:r>
              <a:rPr lang="ru-RU" dirty="0">
                <a:solidFill>
                  <a:prstClr val="black"/>
                </a:solidFill>
              </a:rPr>
              <a:t>Программы социальной направленности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7571" y="5094138"/>
            <a:ext cx="3690401" cy="1026841"/>
          </a:xfrm>
          <a:prstGeom prst="rect">
            <a:avLst/>
          </a:prstGeom>
          <a:noFill/>
        </p:spPr>
        <p:txBody>
          <a:bodyPr wrap="square" lIns="101989" tIns="50987" rIns="101989" bIns="50987" rtlCol="0">
            <a:spAutoFit/>
          </a:bodyPr>
          <a:lstStyle/>
          <a:p>
            <a:pPr defTabSz="1019798"/>
            <a:r>
              <a:rPr lang="ru-RU" dirty="0">
                <a:solidFill>
                  <a:prstClr val="black"/>
                </a:solidFill>
              </a:rPr>
              <a:t>Программы управления муниципальной собственностью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60979" y="6406315"/>
            <a:ext cx="5015520" cy="857719"/>
          </a:xfrm>
          <a:prstGeom prst="rect">
            <a:avLst/>
          </a:prstGeom>
          <a:solidFill>
            <a:schemeClr val="accent1">
              <a:lumMod val="75000"/>
              <a:alpha val="66000"/>
            </a:schemeClr>
          </a:solidFill>
          <a:ln cmpd="thickThin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89" tIns="50987" rIns="101989" bIns="50987" rtlCol="0" anchor="ctr"/>
          <a:lstStyle/>
          <a:p>
            <a:pPr algn="ctr" defTabSz="1019798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7434" y="6478865"/>
            <a:ext cx="3690401" cy="719064"/>
          </a:xfrm>
          <a:prstGeom prst="rect">
            <a:avLst/>
          </a:prstGeom>
          <a:noFill/>
        </p:spPr>
        <p:txBody>
          <a:bodyPr wrap="square" lIns="101989" tIns="50987" rIns="101989" bIns="50987" rtlCol="0">
            <a:spAutoFit/>
          </a:bodyPr>
          <a:lstStyle/>
          <a:p>
            <a:pPr defTabSz="1019798"/>
            <a:r>
              <a:rPr lang="ru-RU" dirty="0">
                <a:solidFill>
                  <a:prstClr val="black"/>
                </a:solidFill>
              </a:rPr>
              <a:t>Программы общего направления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2539" y="2435844"/>
            <a:ext cx="943351" cy="518468"/>
          </a:xfrm>
          <a:prstGeom prst="rect">
            <a:avLst/>
          </a:prstGeom>
          <a:noFill/>
        </p:spPr>
        <p:txBody>
          <a:bodyPr wrap="none" lIns="101989" tIns="50987" rIns="101989" bIns="50987" rtlCol="0">
            <a:spAutoFit/>
          </a:bodyPr>
          <a:lstStyle/>
          <a:p>
            <a:pPr defTabSz="1019798"/>
            <a:r>
              <a:rPr lang="ru-RU" sz="2700" dirty="0">
                <a:solidFill>
                  <a:prstClr val="black"/>
                </a:solidFill>
              </a:rPr>
              <a:t>9,8%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6790" y="3843766"/>
            <a:ext cx="943351" cy="518468"/>
          </a:xfrm>
          <a:prstGeom prst="rect">
            <a:avLst/>
          </a:prstGeom>
          <a:noFill/>
        </p:spPr>
        <p:txBody>
          <a:bodyPr wrap="none" lIns="101989" tIns="50987" rIns="101989" bIns="50987" rtlCol="0">
            <a:spAutoFit/>
          </a:bodyPr>
          <a:lstStyle/>
          <a:p>
            <a:pPr defTabSz="1019798"/>
            <a:r>
              <a:rPr lang="ru-RU" sz="2700" dirty="0">
                <a:solidFill>
                  <a:prstClr val="black"/>
                </a:solidFill>
              </a:rPr>
              <a:t>5,2%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3208" y="5348712"/>
            <a:ext cx="943351" cy="518468"/>
          </a:xfrm>
          <a:prstGeom prst="rect">
            <a:avLst/>
          </a:prstGeom>
          <a:noFill/>
        </p:spPr>
        <p:txBody>
          <a:bodyPr wrap="none" lIns="101989" tIns="50987" rIns="101989" bIns="50987" rtlCol="0">
            <a:spAutoFit/>
          </a:bodyPr>
          <a:lstStyle/>
          <a:p>
            <a:pPr defTabSz="1019798"/>
            <a:r>
              <a:rPr lang="ru-RU" sz="2700" dirty="0">
                <a:solidFill>
                  <a:prstClr val="black"/>
                </a:solidFill>
              </a:rPr>
              <a:t>1,1%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63208" y="6580737"/>
            <a:ext cx="943351" cy="518468"/>
          </a:xfrm>
          <a:prstGeom prst="rect">
            <a:avLst/>
          </a:prstGeom>
          <a:noFill/>
        </p:spPr>
        <p:txBody>
          <a:bodyPr wrap="none" lIns="101989" tIns="50987" rIns="101989" bIns="50987" rtlCol="0">
            <a:spAutoFit/>
          </a:bodyPr>
          <a:lstStyle/>
          <a:p>
            <a:pPr defTabSz="1019798"/>
            <a:r>
              <a:rPr lang="ru-RU" sz="2700" dirty="0">
                <a:solidFill>
                  <a:prstClr val="black"/>
                </a:solidFill>
              </a:rPr>
              <a:t>0,2%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2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6785" y="41730"/>
            <a:ext cx="7728834" cy="71445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Исполнение по муниципальным программам </a:t>
            </a:r>
            <a:b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за 2021  год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999065"/>
              </p:ext>
            </p:extLst>
          </p:nvPr>
        </p:nvGraphicFramePr>
        <p:xfrm>
          <a:off x="107924" y="1084503"/>
          <a:ext cx="10278051" cy="6403271"/>
        </p:xfrm>
        <a:graphic>
          <a:graphicData uri="http://schemas.openxmlformats.org/drawingml/2006/table">
            <a:tbl>
              <a:tblPr firstRow="1" bandRow="1"/>
              <a:tblGrid>
                <a:gridCol w="408169"/>
                <a:gridCol w="7296687"/>
                <a:gridCol w="648072"/>
                <a:gridCol w="936104"/>
                <a:gridCol w="989019"/>
              </a:tblGrid>
              <a:tr h="795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№ п/п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Наименование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  <a:r>
                        <a:rPr lang="ru-RU" sz="1300" b="1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300" b="1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Исполнено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82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% исполнения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82A"/>
                    </a:solidFill>
                  </a:tcPr>
                </a:tc>
              </a:tr>
              <a:tr h="234954">
                <a:tc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ВСЕГО РАСХОДОВ ПО МУНИЦИПАЛЬНЫМ ПРОГРАММАМ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37 170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36 693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99%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300" u="none" strike="noStrike" dirty="0" smtClean="0">
                          <a:latin typeface="+mn-lt"/>
                        </a:rPr>
                        <a:t>МП «Развитие общего образования в городе Тобольске»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  <a:endParaRPr lang="ru-RU" sz="13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100%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2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300" u="none" strike="noStrike" dirty="0" smtClean="0">
                          <a:latin typeface="+mn-lt"/>
                        </a:rPr>
                        <a:t> МП «Развитие молодежной политики в городе Тобольске»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460</a:t>
                      </a:r>
                      <a:endParaRPr lang="ru-RU" sz="13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422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92%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2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300" u="none" strike="noStrike" dirty="0" smtClean="0">
                          <a:latin typeface="+mn-lt"/>
                        </a:rPr>
                        <a:t> МП «Развитие культуры в городе Тобольске»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2 829</a:t>
                      </a:r>
                      <a:endParaRPr lang="ru-RU" sz="13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2 736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97%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2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300" u="none" strike="noStrike" dirty="0" smtClean="0">
                          <a:latin typeface="+mn-lt"/>
                        </a:rPr>
                        <a:t>МП «Развитие физической культуры, спорта  в городе Тобольске»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287</a:t>
                      </a:r>
                      <a:endParaRPr lang="ru-RU" sz="13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287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100%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1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МП «Реализация государственной национальной политики»</a:t>
                      </a:r>
                      <a:endParaRPr lang="ru-RU" sz="13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ru-RU" sz="13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ru-RU" sz="13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13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latin typeface="+mn-lt"/>
                        </a:rPr>
                        <a:t>6</a:t>
                      </a:r>
                      <a:endParaRPr lang="ru-RU" sz="1300" u="none" strike="noStrike" dirty="0"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МП «Развитие малого и среднего предпринимательства, инвестиционной деятельности в городе   Тобольске"</a:t>
                      </a:r>
                      <a:endParaRPr lang="ru-RU" sz="1300" u="none" strike="noStrike" dirty="0"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3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100%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latin typeface="+mn-lt"/>
                        </a:rPr>
                        <a:t>7</a:t>
                      </a:r>
                      <a:endParaRPr lang="ru-RU" sz="1300" u="none" strike="noStrike" dirty="0"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МП «Развитие  потребительского рынка и поддержки садоводства и огородничества в городе Тобольске"</a:t>
                      </a:r>
                      <a:endParaRPr lang="ru-RU" sz="1300" u="none" strike="noStrike" dirty="0"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5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latin typeface="+mn-lt"/>
                        </a:rPr>
                        <a:t>8</a:t>
                      </a:r>
                      <a:endParaRPr lang="ru-RU" sz="1300" u="none" strike="noStrike" dirty="0"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latin typeface="+mn-lt"/>
                        </a:rPr>
                        <a:t> МП «Развитие химической и нефтехимической промышленности в городе Тобольске»</a:t>
                      </a:r>
                      <a:endParaRPr lang="ru-RU" sz="1300" u="none" strike="noStrike" dirty="0"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30 707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30 707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2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300" u="none" strike="noStrike" dirty="0" smtClean="0">
                          <a:latin typeface="+mn-lt"/>
                        </a:rPr>
                        <a:t> МП «Формирование комфортной городской среды в </a:t>
                      </a:r>
                      <a:r>
                        <a:rPr lang="ru-RU" sz="130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ru-RU" sz="1300" u="none" strike="noStrike" dirty="0" smtClean="0">
                          <a:latin typeface="+mn-lt"/>
                        </a:rPr>
                        <a:t>городе Тобольске"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1 829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1 606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1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МП «Развитие жилищно- коммунального  хозяйства  в городе Тобольске"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338</a:t>
                      </a:r>
                      <a:endParaRPr lang="ru-RU" sz="13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306</a:t>
                      </a:r>
                      <a:endParaRPr lang="ru-RU" sz="13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  <a:endParaRPr lang="ru-RU" sz="13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3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ru-RU" sz="13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МП «Реализация  жилищных отношений, повышение эффективности управления и распоряжения муниципальной </a:t>
                      </a:r>
                      <a:r>
                        <a:rPr lang="ru-RU" sz="1300" b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собственностью города </a:t>
                      </a:r>
                      <a:r>
                        <a:rPr lang="ru-RU" sz="13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Тобольска</a:t>
                      </a:r>
                      <a:r>
                        <a:rPr lang="ru-RU" sz="13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322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83%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76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3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ru-RU" sz="13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МП «Развитие градостроительной деятельности и земельных отношений в городе Тобольске»</a:t>
                      </a:r>
                      <a:endParaRPr lang="ru-RU" sz="13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89%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3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МП «Сохранение,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использование и популяризация объектов культурного наследия муниципального образования город Тобольск»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50%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2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3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МП «Обеспечение безопасности жизнедеятельности в городе Тобольске»</a:t>
                      </a:r>
                      <a:endParaRPr lang="ru-RU" sz="13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97%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3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3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3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МП «Развитие внутреннего и въездного</a:t>
                      </a:r>
                      <a:r>
                        <a:rPr lang="ru-RU" sz="1300" b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туризма в городе Тобольске»</a:t>
                      </a:r>
                      <a:endParaRPr lang="ru-RU" sz="1300" b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100%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76" marR="10876" marT="105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57565" y="765649"/>
            <a:ext cx="1028135" cy="318714"/>
          </a:xfrm>
          <a:prstGeom prst="rect">
            <a:avLst/>
          </a:prstGeom>
          <a:noFill/>
        </p:spPr>
        <p:txBody>
          <a:bodyPr wrap="none" lIns="102283" tIns="51136" rIns="102283" bIns="51136" rtlCol="0">
            <a:spAutoFit/>
          </a:bodyPr>
          <a:lstStyle/>
          <a:p>
            <a:pPr defTabSz="1022756"/>
            <a:r>
              <a:rPr lang="ru-RU" sz="1400" b="1" dirty="0">
                <a:latin typeface="Roboto Regular"/>
                <a:ea typeface="Roboto Slab" pitchFamily="2" charset="0"/>
              </a:rPr>
              <a:t>млн. 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9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Муниципальная </a:t>
            </a:r>
            <a:r>
              <a:rPr lang="ru-RU" b="1" dirty="0"/>
              <a:t>программа </a:t>
            </a:r>
            <a:r>
              <a:rPr lang="ru-RU" b="1" dirty="0" smtClean="0"/>
              <a:t>«Развитие </a:t>
            </a:r>
            <a:r>
              <a:rPr lang="ru-RU" b="1" dirty="0"/>
              <a:t>общего образования в городе </a:t>
            </a:r>
            <a:r>
              <a:rPr lang="ru-RU" b="1" dirty="0" smtClean="0"/>
              <a:t>Тобольске»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54561"/>
              </p:ext>
            </p:extLst>
          </p:nvPr>
        </p:nvGraphicFramePr>
        <p:xfrm>
          <a:off x="5364510" y="1764407"/>
          <a:ext cx="4752528" cy="5610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984"/>
                <a:gridCol w="1377544"/>
              </a:tblGrid>
              <a:tr h="461103">
                <a:tc>
                  <a:txBody>
                    <a:bodyPr/>
                    <a:lstStyle/>
                    <a:p>
                      <a:pPr marL="0" marR="0" lvl="0" indent="0" algn="ctr" defTabSz="10233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Наименование мероприятия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3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Исполнено,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млн.руб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1011038"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в муниципальных общеобразовательных организациях 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967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04663"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 получения начального общего, основного общего, среднего общего образования в частных образовательных организациях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38709"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поддержки одаренных детей и молодежи (стипендия Главы города Тобольска)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317412"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Осуществление выплаты ежемесячного денежного вознаграждения за классное руководство педагогическим работникам образовательных организаций, реализующих образовательные программы начального общего, основного общего и среднего общего образования, в том числе адаптированные основные общеобразовательные программы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88157"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 предоставления общедоступного и бесплатного начального общего, основного общего, среднего общего образования. 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319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51474"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мероприятий по организации питания обучающихся в муниципальных образовательных организациях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37990">
                <a:tc>
                  <a:txBody>
                    <a:bodyPr/>
                    <a:lstStyle/>
                    <a:p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kumimoji="0" lang="ru-RU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1 521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364510" y="875573"/>
            <a:ext cx="4731170" cy="805921"/>
          </a:xfrm>
          <a:prstGeom prst="roundRect">
            <a:avLst>
              <a:gd name="adj" fmla="val 0"/>
            </a:avLst>
          </a:prstGeom>
          <a:solidFill>
            <a:srgbClr val="CC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0972" tIns="45486" rIns="90972" bIns="454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9671"/>
            <a:r>
              <a:rPr lang="ru-RU" sz="1500" b="1" kern="0" dirty="0">
                <a:solidFill>
                  <a:schemeClr val="bg1"/>
                </a:solidFill>
                <a:ea typeface="roboto slab regular" pitchFamily="2" charset="0"/>
              </a:rPr>
              <a:t>ОБЩЕЕ ОБРАЗОВАНИЕН</a:t>
            </a:r>
          </a:p>
          <a:p>
            <a:pPr algn="ctr" defTabSz="909671"/>
            <a:r>
              <a:rPr lang="ru-RU" sz="1800" b="1" kern="0" dirty="0">
                <a:solidFill>
                  <a:schemeClr val="bg1"/>
                </a:solidFill>
                <a:ea typeface="roboto slab regular" pitchFamily="2" charset="0"/>
              </a:rPr>
              <a:t>16 703 </a:t>
            </a:r>
            <a:r>
              <a:rPr lang="ru-RU" sz="1500" b="1" kern="0" dirty="0">
                <a:solidFill>
                  <a:schemeClr val="bg1"/>
                </a:solidFill>
                <a:ea typeface="roboto slab regular" pitchFamily="2" charset="0"/>
              </a:rPr>
              <a:t>детей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51105"/>
              </p:ext>
            </p:extLst>
          </p:nvPr>
        </p:nvGraphicFramePr>
        <p:xfrm>
          <a:off x="323950" y="1764407"/>
          <a:ext cx="4752527" cy="561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563"/>
                <a:gridCol w="1443964"/>
              </a:tblGrid>
              <a:tr h="50132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Наименование мероприятия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Исполнено, </a:t>
                      </a:r>
                      <a:r>
                        <a:rPr kumimoji="0" lang="ru-RU" sz="12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млн.руб</a:t>
                      </a:r>
                      <a:r>
                        <a:rPr lang="ru-RU" sz="1200" dirty="0" smtClean="0">
                          <a:latin typeface="+mn-lt"/>
                        </a:rPr>
                        <a:t>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1203171">
                <a:tc>
                  <a:txBody>
                    <a:bodyPr/>
                    <a:lstStyle/>
                    <a:p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государственных гарантий по  реализации прав на получение общедоступного бесплатного дошкольного образования в муниципальных образовательных организациях 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487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39894">
                <a:tc>
                  <a:txBody>
                    <a:bodyPr/>
                    <a:lstStyle/>
                    <a:p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получения дошкольного образования в частных образовательных организациях в форме предоставления субсидий юридическим лицам 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59662">
                <a:tc>
                  <a:txBody>
                    <a:bodyPr/>
                    <a:lstStyle/>
                    <a:p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Обеспечение  предоставления общедоступного и бесплатного дошкольного образования 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023369" rtl="0" eaLnBrk="1" latinLnBrk="0" hangingPunct="1"/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662346">
                <a:tc>
                  <a:txBody>
                    <a:bodyPr/>
                    <a:lstStyle/>
                    <a:p>
                      <a:pPr marL="0" algn="l" defTabSz="1023369" rtl="0" eaLnBrk="1" latinLnBrk="0" hangingPunct="1"/>
                      <a:r>
                        <a:rPr kumimoji="0" lang="ru-RU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Возмещение расходов по созданию условий для осуществления присмотра и ухода за детьми, содержания детей в финансируемых из местного бюджета организациях, реализующих образовательную программу дошкольного образования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023369" rtl="0" eaLnBrk="1" latinLnBrk="0" hangingPunct="1"/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409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0230">
                <a:tc>
                  <a:txBody>
                    <a:bodyPr/>
                    <a:lstStyle/>
                    <a:p>
                      <a:pPr marL="0" algn="l" defTabSz="1023369" rtl="0" eaLnBrk="1" latinLnBrk="0" hangingPunct="1"/>
                      <a:r>
                        <a:rPr kumimoji="0" lang="ru-RU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023369" rtl="0" eaLnBrk="1" latinLnBrk="0" hangingPunct="1"/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1 077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F81B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323952" y="875563"/>
            <a:ext cx="4752528" cy="773595"/>
          </a:xfrm>
          <a:prstGeom prst="roundRect">
            <a:avLst>
              <a:gd name="adj" fmla="val 0"/>
            </a:avLst>
          </a:prstGeom>
          <a:solidFill>
            <a:srgbClr val="CC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0972" tIns="45486" rIns="90972" bIns="454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9671"/>
            <a:r>
              <a:rPr lang="ru-RU" sz="1500" b="1" kern="0" dirty="0">
                <a:solidFill>
                  <a:schemeClr val="bg1"/>
                </a:solidFill>
                <a:ea typeface="Roboto" panose="02000000000000000000" pitchFamily="2" charset="0"/>
              </a:rPr>
              <a:t>ДОШКОЛЬНОЕ ОБРАЗОВАНИЕ</a:t>
            </a:r>
          </a:p>
          <a:p>
            <a:pPr algn="ctr" defTabSz="909671"/>
            <a:r>
              <a:rPr lang="ru-RU" sz="1800" b="1" kern="0" dirty="0">
                <a:solidFill>
                  <a:schemeClr val="bg1"/>
                </a:solidFill>
                <a:ea typeface="Roboto" panose="02000000000000000000" pitchFamily="2" charset="0"/>
              </a:rPr>
              <a:t>8 465 </a:t>
            </a:r>
            <a:r>
              <a:rPr lang="ru-RU" sz="1500" b="1" kern="0" dirty="0">
                <a:solidFill>
                  <a:schemeClr val="bg1"/>
                </a:solidFill>
                <a:ea typeface="Roboto" panose="02000000000000000000" pitchFamily="2" charset="0"/>
              </a:rPr>
              <a:t>детей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1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Муниципальная </a:t>
            </a:r>
            <a:r>
              <a:rPr lang="ru-RU" b="1" dirty="0"/>
              <a:t>программа </a:t>
            </a:r>
            <a:r>
              <a:rPr lang="ru-RU" b="1" dirty="0" smtClean="0"/>
              <a:t>«Развитие </a:t>
            </a:r>
            <a:r>
              <a:rPr lang="ru-RU" b="1" dirty="0"/>
              <a:t>общего образования в городе </a:t>
            </a:r>
            <a:r>
              <a:rPr lang="ru-RU" b="1" dirty="0" smtClean="0"/>
              <a:t>Тобольске»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6348"/>
              </p:ext>
            </p:extLst>
          </p:nvPr>
        </p:nvGraphicFramePr>
        <p:xfrm>
          <a:off x="251943" y="972326"/>
          <a:ext cx="10009112" cy="6264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501"/>
                <a:gridCol w="5246240"/>
                <a:gridCol w="3336371"/>
              </a:tblGrid>
              <a:tr h="60200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№ п/п</a:t>
                      </a:r>
                      <a:endParaRPr lang="ru-RU" sz="17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Наименование целевого показателя</a:t>
                      </a:r>
                      <a:endParaRPr lang="ru-RU" sz="17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Значение показателя</a:t>
                      </a:r>
                      <a:endParaRPr lang="ru-RU" sz="17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7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1.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Организация бесплатного горячего питания обучающихся  1-4 классов, детей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7 042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88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2.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Ежемесячное денежное вознаграждение за классное руководство, человек.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594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77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3.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Среднемесячная заработная плата педагогических работников общего образования, руб.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53 142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16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4.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Среднемесячная заработная плата педагогических работников дошкольного образования, руб.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47 511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456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5.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Доля детей от 3 до 7 лет, </a:t>
                      </a:r>
                      <a:r>
                        <a:rPr lang="ru-RU" sz="1800" dirty="0" err="1" smtClean="0"/>
                        <a:t>посещащих</a:t>
                      </a:r>
                      <a:r>
                        <a:rPr lang="ru-RU" sz="1800" dirty="0" smtClean="0"/>
                        <a:t> дошкольные образовательные учреждения, от общего количества детей этого возраста, %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100%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073" y="0"/>
            <a:ext cx="7728834" cy="71445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Муниципальная </a:t>
            </a:r>
            <a:r>
              <a:rPr lang="ru-RU" b="1" dirty="0">
                <a:solidFill>
                  <a:prstClr val="white"/>
                </a:solidFill>
                <a:ea typeface="+mn-ea"/>
                <a:cs typeface="Arial" pitchFamily="34" charset="0"/>
              </a:rPr>
              <a:t>программа «Развитие </a:t>
            </a: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молодежной </a:t>
            </a:r>
            <a:r>
              <a:rPr lang="ru-RU" b="1" dirty="0">
                <a:solidFill>
                  <a:prstClr val="white"/>
                </a:solidFill>
                <a:ea typeface="+mn-ea"/>
                <a:cs typeface="Arial" pitchFamily="34" charset="0"/>
              </a:rPr>
              <a:t>политики в городе Тобольске</a:t>
            </a:r>
            <a:r>
              <a:rPr lang="ru-RU" b="1" dirty="0" smtClean="0">
                <a:solidFill>
                  <a:prstClr val="white"/>
                </a:solidFill>
                <a:ea typeface="+mn-ea"/>
                <a:cs typeface="Arial" pitchFamily="34" charset="0"/>
              </a:rPr>
              <a:t>»</a:t>
            </a:r>
            <a:endParaRPr lang="ru-RU" dirty="0"/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112809"/>
              </p:ext>
            </p:extLst>
          </p:nvPr>
        </p:nvGraphicFramePr>
        <p:xfrm>
          <a:off x="0" y="828319"/>
          <a:ext cx="10440994" cy="6408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994"/>
              </a:tblGrid>
              <a:tr h="6408711">
                <a:tc>
                  <a:txBody>
                    <a:bodyPr/>
                    <a:lstStyle/>
                    <a:p>
                      <a:pPr algn="ctr"/>
                      <a:r>
                        <a:rPr lang="ru-RU" sz="2200" b="1" u="none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ОТРЯДЫ</a:t>
                      </a:r>
                      <a:r>
                        <a:rPr lang="ru-RU" sz="2200" b="1" u="none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 МЭРА</a:t>
                      </a:r>
                    </a:p>
                    <a:p>
                      <a:endParaRPr lang="ru-RU" sz="2200" b="1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2200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ru-RU" sz="2200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ru-RU" sz="2200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endParaRPr lang="ru-RU" sz="22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104410" marR="104410" marT="50408" marB="50408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00047"/>
              </p:ext>
            </p:extLst>
          </p:nvPr>
        </p:nvGraphicFramePr>
        <p:xfrm>
          <a:off x="360737" y="1266111"/>
          <a:ext cx="4768855" cy="4042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8855"/>
              </a:tblGrid>
              <a:tr h="119809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В 2021 году</a:t>
                      </a:r>
                      <a:r>
                        <a:rPr lang="ru-RU" sz="1800" baseline="0" dirty="0" smtClean="0">
                          <a:latin typeface="+mn-lt"/>
                        </a:rPr>
                        <a:t> трудоустроено </a:t>
                      </a:r>
                      <a:r>
                        <a:rPr lang="ru-RU" sz="1800" b="1" baseline="0" dirty="0" smtClean="0">
                          <a:latin typeface="+mn-lt"/>
                        </a:rPr>
                        <a:t>1 865</a:t>
                      </a:r>
                      <a:r>
                        <a:rPr lang="ru-RU" sz="1800" baseline="0" dirty="0" smtClean="0">
                          <a:latin typeface="+mn-lt"/>
                        </a:rPr>
                        <a:t> человек, в том числе:</a:t>
                      </a:r>
                    </a:p>
                    <a:p>
                      <a:r>
                        <a:rPr lang="ru-RU" sz="1800" b="1" baseline="0" dirty="0" smtClean="0">
                          <a:latin typeface="+mn-lt"/>
                        </a:rPr>
                        <a:t>1 806 </a:t>
                      </a:r>
                      <a:r>
                        <a:rPr lang="ru-RU" sz="1800" baseline="0" dirty="0" smtClean="0">
                          <a:latin typeface="+mn-lt"/>
                        </a:rPr>
                        <a:t>несовершеннолетних граждан; </a:t>
                      </a:r>
                    </a:p>
                    <a:p>
                      <a:r>
                        <a:rPr lang="ru-RU" sz="1800" b="1" baseline="0" dirty="0" smtClean="0">
                          <a:latin typeface="+mn-lt"/>
                        </a:rPr>
                        <a:t>59</a:t>
                      </a:r>
                      <a:r>
                        <a:rPr lang="ru-RU" sz="1800" baseline="0" dirty="0" smtClean="0">
                          <a:latin typeface="+mn-lt"/>
                        </a:rPr>
                        <a:t> граждан от 18 лет.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104410" marR="104410" marT="50408" marB="50408"/>
                </a:tc>
              </a:tr>
              <a:tr h="284401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</a:rPr>
                        <a:t>Направления деятельности: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 smtClean="0">
                          <a:latin typeface="+mn-lt"/>
                        </a:rPr>
                        <a:t>рабочий зеленого хозяйства;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 smtClean="0">
                          <a:latin typeface="+mn-lt"/>
                        </a:rPr>
                        <a:t>помощник рабочего по уборке территории;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 smtClean="0">
                          <a:latin typeface="+mn-lt"/>
                        </a:rPr>
                        <a:t>курьер;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 smtClean="0">
                          <a:latin typeface="+mn-lt"/>
                        </a:rPr>
                        <a:t>первый помощник вожатого;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 smtClean="0">
                          <a:latin typeface="+mn-lt"/>
                        </a:rPr>
                        <a:t>помощник </a:t>
                      </a:r>
                      <a:r>
                        <a:rPr lang="ru-RU" sz="1800" dirty="0" err="1" smtClean="0">
                          <a:latin typeface="+mn-lt"/>
                        </a:rPr>
                        <a:t>культорганизатора</a:t>
                      </a:r>
                      <a:r>
                        <a:rPr lang="ru-RU" sz="1800" dirty="0" smtClean="0">
                          <a:latin typeface="+mn-lt"/>
                        </a:rPr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 smtClean="0">
                          <a:latin typeface="+mn-lt"/>
                        </a:rPr>
                        <a:t>помощник звукорежиссера;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 smtClean="0">
                          <a:latin typeface="+mn-lt"/>
                        </a:rPr>
                        <a:t>первый помощник инструктора по спорту.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104410" marR="104410" marT="50408" marB="50408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16053" y="5354162"/>
            <a:ext cx="3192087" cy="2007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542" y="1260352"/>
            <a:ext cx="4824535" cy="3969972"/>
          </a:xfrm>
          <a:prstGeom prst="rect">
            <a:avLst/>
          </a:prstGeom>
          <a:noFill/>
        </p:spPr>
        <p:txBody>
          <a:bodyPr wrap="square" lIns="90972" tIns="45486" rIns="90972" bIns="45486" rtlCol="0">
            <a:spAutoFit/>
          </a:bodyPr>
          <a:lstStyle/>
          <a:p>
            <a:pPr defTabSz="1022348"/>
            <a:r>
              <a:rPr lang="ru-RU" sz="1800" dirty="0"/>
              <a:t>Объем расходов на трудоустройство несовершеннолетних граждан и безработной молодежи -  </a:t>
            </a:r>
            <a:r>
              <a:rPr lang="ru-RU" sz="1800" b="1" dirty="0"/>
              <a:t>11,6</a:t>
            </a:r>
            <a:r>
              <a:rPr lang="ru-RU" sz="1800" dirty="0"/>
              <a:t> млн. руб.</a:t>
            </a:r>
          </a:p>
          <a:p>
            <a:pPr defTabSz="1022348"/>
            <a:endParaRPr lang="ru-RU" sz="1800" b="1" dirty="0"/>
          </a:p>
          <a:p>
            <a:pPr defTabSz="1022348"/>
            <a:r>
              <a:rPr lang="ru-RU" sz="1800" b="1" dirty="0"/>
              <a:t>Заработная плата </a:t>
            </a:r>
            <a:r>
              <a:rPr lang="ru-RU" sz="1800" dirty="0"/>
              <a:t>за смену (10 дней) -    </a:t>
            </a:r>
          </a:p>
          <a:p>
            <a:pPr defTabSz="1022348"/>
            <a:r>
              <a:rPr lang="ru-RU" sz="1800" b="1" dirty="0"/>
              <a:t>3 767 руб</a:t>
            </a:r>
            <a:r>
              <a:rPr lang="ru-RU" sz="1800" dirty="0"/>
              <a:t>.</a:t>
            </a:r>
          </a:p>
          <a:p>
            <a:pPr defTabSz="1022348"/>
            <a:endParaRPr lang="ru-RU" sz="1800" dirty="0"/>
          </a:p>
          <a:p>
            <a:pPr defTabSz="1022348"/>
            <a:r>
              <a:rPr lang="ru-RU" sz="1800" b="1" dirty="0"/>
              <a:t>Организации и индивидуальные предприниматели, участвующие в трудоустройстве:</a:t>
            </a:r>
          </a:p>
          <a:p>
            <a:pPr defTabSz="1022348"/>
            <a:r>
              <a:rPr lang="ru-RU" sz="1800" dirty="0"/>
              <a:t>ОАО «Тобольское ПАТП»</a:t>
            </a:r>
          </a:p>
          <a:p>
            <a:pPr defTabSz="1022348"/>
            <a:r>
              <a:rPr lang="ru-RU" sz="1800" dirty="0"/>
              <a:t>ООО «Гермес»</a:t>
            </a:r>
          </a:p>
          <a:p>
            <a:pPr defTabSz="1022348"/>
            <a:r>
              <a:rPr lang="ru-RU" sz="1800" dirty="0"/>
              <a:t>ООО «</a:t>
            </a:r>
            <a:r>
              <a:rPr lang="ru-RU" sz="1800" dirty="0" err="1"/>
              <a:t>Петроснабторг</a:t>
            </a:r>
            <a:r>
              <a:rPr lang="ru-RU" sz="1800" dirty="0"/>
              <a:t>»</a:t>
            </a:r>
          </a:p>
          <a:p>
            <a:pPr defTabSz="1022348"/>
            <a:r>
              <a:rPr lang="ru-RU" sz="1800" dirty="0"/>
              <a:t>ИП Рочев Е.А.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582" y="5339799"/>
            <a:ext cx="3312368" cy="203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30" y="3"/>
            <a:ext cx="7848872" cy="828304"/>
          </a:xfrm>
        </p:spPr>
        <p:txBody>
          <a:bodyPr>
            <a:noAutofit/>
          </a:bodyPr>
          <a:lstStyle/>
          <a:p>
            <a:r>
              <a:rPr lang="ru-RU" sz="2100" b="1" dirty="0"/>
              <a:t>Муниципальная программа </a:t>
            </a:r>
            <a:br>
              <a:rPr lang="ru-RU" sz="2100" b="1" dirty="0"/>
            </a:br>
            <a:r>
              <a:rPr lang="ru-RU" sz="2100" b="1" dirty="0"/>
              <a:t>«Развитие культуры в городе Тобольске»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9906" y="885458"/>
            <a:ext cx="3744416" cy="504056"/>
          </a:xfrm>
          <a:prstGeom prst="roundRect">
            <a:avLst/>
          </a:prstGeom>
          <a:solidFill>
            <a:srgbClr val="D19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33" tIns="51162" rIns="102333" bIns="51162" rtlCol="0" anchor="ctr"/>
          <a:lstStyle/>
          <a:p>
            <a:pPr algn="ctr" defTabSz="10232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kern="0" dirty="0">
                <a:solidFill>
                  <a:schemeClr val="bg1"/>
                </a:solidFill>
                <a:latin typeface="+mj-lt"/>
              </a:rPr>
              <a:t>Всего расходов  - 287 </a:t>
            </a:r>
            <a:r>
              <a:rPr lang="ru-RU" sz="1800" b="1" kern="0" dirty="0" err="1">
                <a:solidFill>
                  <a:schemeClr val="bg1"/>
                </a:solidFill>
                <a:latin typeface="+mj-lt"/>
              </a:rPr>
              <a:t>млн.руб</a:t>
            </a:r>
            <a:r>
              <a:rPr lang="ru-RU" sz="1800" b="1" kern="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22614"/>
              </p:ext>
            </p:extLst>
          </p:nvPr>
        </p:nvGraphicFramePr>
        <p:xfrm>
          <a:off x="379907" y="1494881"/>
          <a:ext cx="9715774" cy="5742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906"/>
                <a:gridCol w="7861854"/>
                <a:gridCol w="1358014"/>
              </a:tblGrid>
              <a:tr h="622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п/п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основных  мероприятий программы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(млн.</a:t>
                      </a:r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руб.)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solidFill>
                      <a:srgbClr val="4F81BD"/>
                    </a:solidFill>
                  </a:tcPr>
                </a:tc>
              </a:tr>
              <a:tr h="912616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1</a:t>
                      </a:r>
                      <a:endParaRPr lang="ru-R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52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Развитие библиотечного обслуживания населения города Тобольска</a:t>
                      </a:r>
                      <a:endParaRPr lang="ru-R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46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899381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2</a:t>
                      </a:r>
                    </a:p>
                    <a:p>
                      <a:pPr algn="ctr" fontAlgn="ctr"/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52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Развитие культурно-досуговых услуг для жителей города Тобольска</a:t>
                      </a:r>
                      <a:endParaRPr lang="ru-R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157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899381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3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52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Развитие дополнительного образования в сфере культуры и искусства</a:t>
                      </a:r>
                      <a:endParaRPr lang="ru-R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59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150897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4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52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Обеспечение поэтапного доступа социально ориентированных некоммерческих организаций, негосударственных организаций в сфере культуры и искусства к бюджетным средствам</a:t>
                      </a:r>
                      <a:endParaRPr lang="ru-R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1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899381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5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52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Организация аналитической, прогнозной, информационной, консультационной деятельности в сфере культуры</a:t>
                      </a:r>
                      <a:endParaRPr lang="ru-RU" sz="1800" b="0" i="0" u="none" strike="noStrike" dirty="0">
                        <a:effectLst/>
                        <a:latin typeface="+mj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14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6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Развитие </a:t>
            </a:r>
            <a:r>
              <a:rPr lang="ru-RU" b="1" dirty="0"/>
              <a:t>библиотечного обслуживания населения города </a:t>
            </a:r>
            <a:r>
              <a:rPr lang="ru-RU" b="1" dirty="0" smtClean="0"/>
              <a:t>Тобольска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296048"/>
              </p:ext>
            </p:extLst>
          </p:nvPr>
        </p:nvGraphicFramePr>
        <p:xfrm>
          <a:off x="101462" y="1548415"/>
          <a:ext cx="6055136" cy="5981313"/>
        </p:xfrm>
        <a:graphic>
          <a:graphicData uri="http://schemas.openxmlformats.org/drawingml/2006/table">
            <a:tbl>
              <a:tblPr firstRow="1" firstCol="1" bandRow="1"/>
              <a:tblGrid>
                <a:gridCol w="2444107">
                  <a:extLst>
                    <a:ext uri="{9D8B030D-6E8A-4147-A177-3AD203B41FA5}">
                      <a16:colId xmlns:a16="http://schemas.microsoft.com/office/drawing/2014/main" xmlns="" val="2290447003"/>
                    </a:ext>
                  </a:extLst>
                </a:gridCol>
                <a:gridCol w="3611029">
                  <a:extLst>
                    <a:ext uri="{9D8B030D-6E8A-4147-A177-3AD203B41FA5}">
                      <a16:colId xmlns:a16="http://schemas.microsoft.com/office/drawing/2014/main" xmlns="" val="910858929"/>
                    </a:ext>
                  </a:extLst>
                </a:gridCol>
              </a:tblGrid>
              <a:tr h="655309"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Центральная городская библиотека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им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. А.С.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Суханова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Тюменская область, город Тобольск, </a:t>
                      </a:r>
                    </a:p>
                    <a:p>
                      <a:pPr marL="0" lvl="1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ул. Аптекарская, №4/4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709464"/>
                  </a:ext>
                </a:extLst>
              </a:tr>
              <a:tr h="655309"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Детская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центральная библиотека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им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. П.П. Ершова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roboto slab regular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Тюменская область, город Тобольск,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8 микрорайон, №8а/2;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55786747"/>
                  </a:ext>
                </a:extLst>
              </a:tr>
              <a:tr h="495255"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Библиотека-филиал №1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Тюменская область, город Тобольск,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6 микрорайон, №15/72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7699688"/>
                  </a:ext>
                </a:extLst>
              </a:tr>
              <a:tr h="660337"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Библиотека-филиал №4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roboto slab regular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Тюменская область, город Тобольск,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мкр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. Иртышский, ул. Железнодорожная, стр. 20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roboto slab regular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255"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Библиотека-филиал №5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roboto slab regular" pitchFamily="2" charset="0"/>
                        <a:cs typeface="+mn-cs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им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. Ю.С.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Надточего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roboto slab regular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Тюменская область, город Тобольск,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10 микрорайон, №6/182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111404"/>
                  </a:ext>
                </a:extLst>
              </a:tr>
              <a:tr h="873746"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Библиотека-филиал №6 имени Героя Советского Союза А.П.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Ерофеевского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roboto slab regular" pitchFamily="2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Тюменская область, город Тобольск,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ул. Дзержинского, №48/2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60167973"/>
                  </a:ext>
                </a:extLst>
              </a:tr>
              <a:tr h="495255"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Библиотека-филиал №7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Тюменская область, город Тобольск, микрорайон Менделеево, №19/1 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1649759"/>
                  </a:ext>
                </a:extLst>
              </a:tr>
              <a:tr h="495255"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Библиотека-филиал №8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Тюменская область, город Тобольск,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7а микрорайон, №7б/82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8340612"/>
                  </a:ext>
                </a:extLst>
              </a:tr>
              <a:tr h="495255"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Библиотека-филиал №9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Тюменская область, город Тобольск,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9 микрорайон, №5б/181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13737721"/>
                  </a:ext>
                </a:extLst>
              </a:tr>
              <a:tr h="660337"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Библиотека-филиал №10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1296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25929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38897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5185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64820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7778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90733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03704" algn="l" defTabSz="102592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Тюменская область, город Тобольск,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 п.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Сумкино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roboto slab regular" pitchFamily="2" charset="0"/>
                          <a:cs typeface="+mn-cs"/>
                        </a:rPr>
                        <a:t>, улица Нагорная, №3/5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5250732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01462" y="828360"/>
            <a:ext cx="6055136" cy="637683"/>
          </a:xfrm>
          <a:prstGeom prst="roundRect">
            <a:avLst>
              <a:gd name="adj" fmla="val 0"/>
            </a:avLst>
          </a:prstGeom>
          <a:solidFill>
            <a:srgbClr val="CC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0972" tIns="45486" rIns="90972" bIns="454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9671"/>
            <a:r>
              <a:rPr lang="ru-RU" sz="1400" b="1" kern="0" dirty="0">
                <a:solidFill>
                  <a:schemeClr val="bg1"/>
                </a:solidFill>
                <a:ea typeface="Times New Roman" panose="02020603050405020304" pitchFamily="18" charset="0"/>
              </a:rPr>
              <a:t>Муниципальное автономное учреждение культуры «Централизованная библиотечная система» </a:t>
            </a:r>
          </a:p>
          <a:p>
            <a:pPr algn="ctr" defTabSz="909671"/>
            <a:r>
              <a:rPr lang="ru-RU" sz="1400" b="1" kern="0" dirty="0">
                <a:solidFill>
                  <a:schemeClr val="bg1"/>
                </a:solidFill>
                <a:ea typeface="Times New Roman" panose="02020603050405020304" pitchFamily="18" charset="0"/>
              </a:rPr>
              <a:t>города Тобольска</a:t>
            </a:r>
            <a:r>
              <a:rPr lang="ru-RU" sz="1100" b="1" kern="0" dirty="0">
                <a:solidFill>
                  <a:schemeClr val="bg1"/>
                </a:solidFill>
                <a:ea typeface="Times New Roman" panose="02020603050405020304" pitchFamily="18" charset="0"/>
              </a:rPr>
              <a:t>:</a:t>
            </a:r>
            <a:endParaRPr lang="ru-RU" sz="1100" b="1" kern="0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487601"/>
              </p:ext>
            </p:extLst>
          </p:nvPr>
        </p:nvGraphicFramePr>
        <p:xfrm>
          <a:off x="6372653" y="845553"/>
          <a:ext cx="2401449" cy="6437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4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082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roboto slab regular" pitchFamily="2" charset="0"/>
                          <a:cs typeface="Roboto Condensed" panose="020B0604020202020204" charset="0"/>
                        </a:rPr>
                        <a:t>   Наименование показателя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roboto slab regular" pitchFamily="2" charset="0"/>
                        <a:cs typeface="Roboto Condensed" panose="020B0604020202020204" charset="0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5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ea typeface="roboto slab regular" pitchFamily="2" charset="0"/>
                        </a:rPr>
                        <a:t>Число зарегистрированных читателей</a:t>
                      </a:r>
                      <a:endParaRPr lang="ru-RU" sz="1400" dirty="0">
                        <a:latin typeface="+mn-lt"/>
                        <a:ea typeface="roboto slab regular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5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ea typeface="roboto slab regular" pitchFamily="2" charset="0"/>
                        </a:rPr>
                        <a:t>Число посещений библиотек</a:t>
                      </a:r>
                      <a:endParaRPr lang="ru-RU" sz="1400" dirty="0">
                        <a:latin typeface="+mn-lt"/>
                        <a:ea typeface="roboto slab regular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5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ea typeface="roboto slab regular" pitchFamily="2" charset="0"/>
                        </a:rPr>
                        <a:t>Число книговыдачи</a:t>
                      </a:r>
                      <a:endParaRPr lang="ru-RU" sz="1400" dirty="0">
                        <a:latin typeface="+mn-lt"/>
                        <a:ea typeface="roboto slab regular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84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ea typeface="roboto slab regular" pitchFamily="2" charset="0"/>
                        </a:rPr>
                        <a:t>Библиотечный фонд, экз.</a:t>
                      </a:r>
                      <a:endParaRPr lang="ru-RU" sz="1400" dirty="0">
                        <a:latin typeface="+mn-lt"/>
                        <a:ea typeface="roboto slab regular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695244"/>
              </p:ext>
            </p:extLst>
          </p:nvPr>
        </p:nvGraphicFramePr>
        <p:xfrm>
          <a:off x="8761635" y="845553"/>
          <a:ext cx="1427410" cy="6437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410">
                  <a:extLst>
                    <a:ext uri="{9D8B030D-6E8A-4147-A177-3AD203B41FA5}">
                      <a16:colId xmlns:a16="http://schemas.microsoft.com/office/drawing/2014/main" xmlns="" val="684263398"/>
                    </a:ext>
                  </a:extLst>
                </a:gridCol>
              </a:tblGrid>
              <a:tr h="63082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2021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anchor="ctr"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7824215"/>
                  </a:ext>
                </a:extLst>
              </a:tr>
              <a:tr h="1415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41 744</a:t>
                      </a:r>
                      <a:endParaRPr lang="ru-RU" sz="1400" dirty="0"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4934371"/>
                  </a:ext>
                </a:extLst>
              </a:tr>
              <a:tr h="1415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522 002</a:t>
                      </a:r>
                      <a:endParaRPr lang="ru-RU" sz="1400" dirty="0"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2374905"/>
                  </a:ext>
                </a:extLst>
              </a:tr>
              <a:tr h="1415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953 090</a:t>
                      </a:r>
                      <a:endParaRPr lang="ru-RU" sz="1400" dirty="0"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447966"/>
                  </a:ext>
                </a:extLst>
              </a:tr>
              <a:tr h="15584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467 692</a:t>
                      </a:r>
                      <a:endParaRPr lang="ru-RU" sz="1400" dirty="0"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965786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8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75.userapi.com/s/v1/ig2/hhQFf9laTaJxaTydGUOB9rQk2MyFdkC2b26PSEGH1gQ6aCr7PXjTpj3hW6-dIo-l8FflUHMCcEaRYz2Zkoz1Y56a.jpg?size=2560x1709&amp;quality=96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9" b="-5276"/>
          <a:stretch/>
        </p:blipFill>
        <p:spPr bwMode="auto">
          <a:xfrm>
            <a:off x="5642248" y="4843405"/>
            <a:ext cx="4536507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174" y="0"/>
            <a:ext cx="6199380" cy="7144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Развитие культурно-досуговых услуг  </a:t>
            </a:r>
            <a:br>
              <a:rPr lang="ru-RU" b="1" dirty="0" smtClean="0"/>
            </a:br>
            <a:r>
              <a:rPr lang="ru-RU" b="1" dirty="0" smtClean="0"/>
              <a:t>для жителей города Тобольска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0979" y="947445"/>
            <a:ext cx="5179099" cy="576064"/>
          </a:xfrm>
          <a:prstGeom prst="roundRect">
            <a:avLst>
              <a:gd name="adj" fmla="val 0"/>
            </a:avLst>
          </a:prstGeom>
          <a:solidFill>
            <a:srgbClr val="CC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0972" tIns="45486" rIns="90972" bIns="454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9671"/>
            <a:r>
              <a:rPr lang="ru-RU" b="1" kern="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Times New Roman" panose="02020603050405020304" pitchFamily="18" charset="0"/>
              </a:rPr>
              <a:t>Культурно-досуговые учреждения: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107527"/>
              </p:ext>
            </p:extLst>
          </p:nvPr>
        </p:nvGraphicFramePr>
        <p:xfrm>
          <a:off x="5580534" y="935251"/>
          <a:ext cx="4608512" cy="3997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44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372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Roboto Condensed" panose="020B0604020202020204" charset="0"/>
                        </a:rPr>
                        <a:t>   </a:t>
                      </a:r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Roboto Condensed" panose="020B0604020202020204" charset="0"/>
                        </a:rPr>
                        <a:t>Наименование показателя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Roboto Condensed" panose="020B0604020202020204" charset="0"/>
                      </a:endParaRPr>
                    </a:p>
                  </a:txBody>
                  <a:tcPr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2021 год</a:t>
                      </a:r>
                      <a:endParaRPr lang="ru-RU" sz="1500" dirty="0">
                        <a:solidFill>
                          <a:schemeClr val="bg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anchor="ctr"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615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Количество мероприятий</a:t>
                      </a:r>
                      <a:endParaRPr lang="ru-RU" sz="1500" dirty="0"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1 904</a:t>
                      </a:r>
                      <a:endParaRPr lang="ru-RU" sz="1500" dirty="0"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615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Количество посещений</a:t>
                      </a:r>
                      <a:endParaRPr lang="ru-RU" sz="1500" dirty="0"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820 127</a:t>
                      </a:r>
                      <a:endParaRPr lang="ru-RU" sz="1500" dirty="0"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265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Количество клубных формирований</a:t>
                      </a:r>
                      <a:endParaRPr lang="ru-RU" sz="1500" dirty="0"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48</a:t>
                      </a:r>
                      <a:endParaRPr lang="ru-RU" sz="1500" dirty="0"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883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Количество участников клубных формирований</a:t>
                      </a:r>
                      <a:endParaRPr lang="ru-RU" sz="1500" dirty="0"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956</a:t>
                      </a:r>
                      <a:endParaRPr lang="ru-RU" sz="1500" dirty="0"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345376"/>
              </p:ext>
            </p:extLst>
          </p:nvPr>
        </p:nvGraphicFramePr>
        <p:xfrm>
          <a:off x="200021" y="1620396"/>
          <a:ext cx="5159044" cy="5617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044"/>
              </a:tblGrid>
              <a:tr h="8303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500" b="1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Муниципальное автономное учреждение культуры «Центр искусств и культуры» города Тобольска»: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852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 1.1. СП ДК «Синтез»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 (</a:t>
                      </a:r>
                      <a:r>
                        <a:rPr lang="ru-RU" sz="1500" kern="1200" noProof="0" dirty="0" err="1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мкр</a:t>
                      </a: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. 6, стр. 52)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954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 1.2. СП ДК «Речник»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 (</a:t>
                      </a:r>
                      <a:r>
                        <a:rPr lang="ru-RU" sz="1500" kern="1200" noProof="0" dirty="0" err="1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мкр</a:t>
                      </a: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. Иртышский, ул. Железнодорожная, стр. 20)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859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 1.3. СП ДК «Водник»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 (пос. </a:t>
                      </a:r>
                      <a:r>
                        <a:rPr lang="ru-RU" sz="1500" kern="1200" noProof="0" dirty="0" err="1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Сумкино</a:t>
                      </a: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, ул. Водников, 5)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8685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 1.4. СП «Дом народного творчества»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 (ул. </a:t>
                      </a:r>
                      <a:r>
                        <a:rPr lang="ru-RU" sz="1500" kern="1200" noProof="0" dirty="0" err="1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Семакова</a:t>
                      </a: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, 14)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12526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ru-RU" sz="1500" b="1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Муниципальное</a:t>
                      </a: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</a:t>
                      </a:r>
                      <a:r>
                        <a:rPr lang="ru-RU" sz="1500" b="1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автономное</a:t>
                      </a: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</a:t>
                      </a:r>
                      <a:r>
                        <a:rPr lang="ru-RU" sz="1500" b="1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учреждение</a:t>
                      </a: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       </a:t>
                      </a:r>
                      <a:r>
                        <a:rPr lang="ru-RU" sz="1500" b="1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культуры</a:t>
                      </a: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«</a:t>
                      </a:r>
                      <a:r>
                        <a:rPr lang="ru-RU" sz="1500" b="1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Центр</a:t>
                      </a: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</a:t>
                      </a:r>
                      <a:r>
                        <a:rPr lang="ru-RU" sz="1500" b="1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сибирско-татарской</a:t>
                      </a: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  </a:t>
                      </a:r>
                      <a:r>
                        <a:rPr lang="ru-RU" sz="1500" b="1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культуры</a:t>
                      </a: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»  </a:t>
                      </a:r>
                      <a:r>
                        <a:rPr lang="ru-RU" sz="1500" b="1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города</a:t>
                      </a: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</a:t>
                      </a:r>
                      <a:r>
                        <a:rPr lang="ru-RU" sz="1500" b="1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Тобольска</a:t>
                      </a: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(</a:t>
                      </a:r>
                      <a:r>
                        <a:rPr lang="ru-RU" sz="1500" b="1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ул</a:t>
                      </a: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. </a:t>
                      </a:r>
                      <a:r>
                        <a:rPr lang="ru-RU" sz="1500" b="1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Ершова</a:t>
                      </a: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, </a:t>
                      </a:r>
                      <a:r>
                        <a:rPr lang="ru-RU" sz="1500" b="1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30</a:t>
                      </a:r>
                      <a:r>
                        <a:rPr lang="ru-RU" sz="1500" kern="1200" noProof="0" dirty="0" smtClean="0">
                          <a:solidFill>
                            <a:schemeClr val="dk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)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1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30" y="3"/>
            <a:ext cx="7848872" cy="828304"/>
          </a:xfrm>
        </p:spPr>
        <p:txBody>
          <a:bodyPr>
            <a:noAutofit/>
          </a:bodyPr>
          <a:lstStyle/>
          <a:p>
            <a:r>
              <a:rPr lang="ru-RU" sz="2100" b="1" dirty="0"/>
              <a:t>Муниципальная программа «Развитие физической культуры, спорта  в городе Тобольске»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9906" y="885458"/>
            <a:ext cx="3744416" cy="504056"/>
          </a:xfrm>
          <a:prstGeom prst="roundRect">
            <a:avLst/>
          </a:prstGeom>
          <a:solidFill>
            <a:srgbClr val="D19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33" tIns="51162" rIns="102333" bIns="51162" rtlCol="0" anchor="ctr"/>
          <a:lstStyle/>
          <a:p>
            <a:pPr algn="ctr" defTabSz="10232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kern="0" dirty="0">
                <a:solidFill>
                  <a:schemeClr val="bg1"/>
                </a:solidFill>
              </a:rPr>
              <a:t>Всего расходов  - 422 </a:t>
            </a:r>
            <a:r>
              <a:rPr lang="ru-RU" sz="1800" b="1" kern="0" dirty="0" err="1">
                <a:solidFill>
                  <a:schemeClr val="bg1"/>
                </a:solidFill>
              </a:rPr>
              <a:t>млн.руб</a:t>
            </a:r>
            <a:r>
              <a:rPr lang="ru-RU" sz="1800" b="1" kern="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088659"/>
              </p:ext>
            </p:extLst>
          </p:nvPr>
        </p:nvGraphicFramePr>
        <p:xfrm>
          <a:off x="379907" y="1494868"/>
          <a:ext cx="9715774" cy="5598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169"/>
                <a:gridCol w="7882095"/>
                <a:gridCol w="1361510"/>
              </a:tblGrid>
              <a:tr h="965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7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п/п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основных  мероприятий программы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17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7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70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solidFill>
                      <a:srgbClr val="4F81BD"/>
                    </a:solidFill>
                  </a:tcPr>
                </a:tc>
              </a:tr>
              <a:tr h="957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kern="1200" dirty="0" smtClean="0">
                          <a:effectLst/>
                          <a:latin typeface="+mn-lt"/>
                        </a:rPr>
                        <a:t>1</a:t>
                      </a:r>
                      <a:endParaRPr lang="ru-RU" sz="17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kern="1200" noProof="0" dirty="0" smtClean="0">
                          <a:effectLst/>
                          <a:latin typeface="+mn-lt"/>
                        </a:rPr>
                        <a:t>Популяризация физической культуры и спорта среди различных групп населения</a:t>
                      </a:r>
                      <a:endParaRPr lang="ru-RU" sz="17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kern="1200" dirty="0" smtClean="0">
                          <a:effectLst/>
                          <a:latin typeface="+mn-lt"/>
                        </a:rPr>
                        <a:t>89</a:t>
                      </a:r>
                      <a:endParaRPr lang="ru-RU" sz="17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813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kern="1200" dirty="0" smtClean="0">
                          <a:effectLst/>
                          <a:latin typeface="+mn-lt"/>
                        </a:rPr>
                        <a:t>2</a:t>
                      </a:r>
                      <a:endParaRPr lang="ru-RU" sz="17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26134" rtl="0" eaLnBrk="1" fontAlgn="ctr" latinLnBrk="0" hangingPunct="1"/>
                      <a:r>
                        <a:rPr lang="ru-RU" sz="1700" u="none" strike="noStrike" kern="1200" dirty="0" smtClean="0">
                          <a:effectLst/>
                          <a:latin typeface="+mn-lt"/>
                        </a:rPr>
                        <a:t>Развитие школьного спорта и массового спорта</a:t>
                      </a:r>
                      <a:endParaRPr lang="ru-RU" sz="17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kern="1200" dirty="0" smtClean="0">
                          <a:effectLst/>
                          <a:latin typeface="+mn-lt"/>
                        </a:rPr>
                        <a:t>274</a:t>
                      </a:r>
                      <a:endParaRPr lang="ru-RU" sz="17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2076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kern="1200" dirty="0" smtClean="0">
                          <a:effectLst/>
                          <a:latin typeface="+mn-lt"/>
                        </a:rPr>
                        <a:t>3</a:t>
                      </a:r>
                      <a:endParaRPr lang="ru-RU" sz="17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26134" rtl="0" eaLnBrk="1" fontAlgn="ctr" latinLnBrk="0" hangingPunct="1"/>
                      <a:r>
                        <a:rPr lang="ru-RU" sz="1700" u="none" strike="noStrike" kern="1200" dirty="0" smtClean="0">
                          <a:effectLst/>
                          <a:latin typeface="+mn-lt"/>
                        </a:rPr>
                        <a:t>Развитие детско-юношеского спорта в целях создания условий для подготовки спортивных сборных команд муниципальных образований и участие в обеспечении подготовки спортивного резерва для спортивных сборных команд субъектов Российской Федерации</a:t>
                      </a:r>
                      <a:endParaRPr lang="ru-RU" sz="17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kern="1200" dirty="0" smtClean="0">
                          <a:effectLst/>
                          <a:latin typeface="+mn-lt"/>
                        </a:rPr>
                        <a:t>19</a:t>
                      </a:r>
                      <a:endParaRPr lang="ru-RU" sz="17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785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kern="1200" dirty="0" smtClean="0">
                          <a:effectLst/>
                          <a:latin typeface="+mn-lt"/>
                        </a:rPr>
                        <a:t>4</a:t>
                      </a:r>
                      <a:endParaRPr lang="ru-RU" sz="17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26134" rtl="0" eaLnBrk="1" fontAlgn="ctr" latinLnBrk="0" hangingPunct="1"/>
                      <a:r>
                        <a:rPr lang="ru-RU" sz="1700" u="none" strike="noStrike" kern="1200" dirty="0" smtClean="0">
                          <a:effectLst/>
                          <a:latin typeface="+mn-lt"/>
                        </a:rPr>
                        <a:t>Развитие спортивной инфраструктуры</a:t>
                      </a:r>
                      <a:endParaRPr lang="ru-RU" sz="17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kern="1200" dirty="0" smtClean="0">
                          <a:effectLst/>
                          <a:latin typeface="+mn-lt"/>
                        </a:rPr>
                        <a:t>33</a:t>
                      </a:r>
                      <a:endParaRPr lang="ru-RU" sz="17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3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7196" y="1240083"/>
            <a:ext cx="9948818" cy="4074180"/>
          </a:xfrm>
          <a:prstGeom prst="rect">
            <a:avLst/>
          </a:prstGeom>
          <a:noFill/>
        </p:spPr>
        <p:txBody>
          <a:bodyPr wrap="square" lIns="102860" tIns="51429" rIns="102860" bIns="51429" rtlCol="0">
            <a:spAutoFit/>
          </a:bodyPr>
          <a:lstStyle/>
          <a:p>
            <a:pPr algn="ctr" defTabSz="1028598"/>
            <a:r>
              <a:rPr lang="ru-RU" b="1" dirty="0">
                <a:solidFill>
                  <a:prstClr val="black"/>
                </a:solidFill>
              </a:rPr>
              <a:t>            </a:t>
            </a:r>
            <a:r>
              <a:rPr lang="ru-RU" b="1" dirty="0">
                <a:solidFill>
                  <a:prstClr val="black"/>
                </a:solidFill>
                <a:latin typeface="Roboto slab regular"/>
              </a:rPr>
              <a:t>Уважаемые жители города Тобольска! </a:t>
            </a:r>
          </a:p>
          <a:p>
            <a:pPr indent="407153" algn="just" defTabSz="1028598"/>
            <a:endParaRPr lang="ru-RU" b="1" dirty="0" smtClean="0">
              <a:solidFill>
                <a:prstClr val="black"/>
              </a:solidFill>
              <a:latin typeface="Roboto slab regular"/>
            </a:endParaRPr>
          </a:p>
          <a:p>
            <a:pPr indent="407153" algn="just" defTabSz="1028598"/>
            <a:r>
              <a:rPr lang="ru-RU" sz="1800" b="1" dirty="0" smtClean="0">
                <a:solidFill>
                  <a:prstClr val="black"/>
                </a:solidFill>
                <a:latin typeface="Roboto slab regular"/>
              </a:rPr>
              <a:t>Представляем </a:t>
            </a:r>
            <a:r>
              <a:rPr lang="ru-RU" sz="1800" b="1" dirty="0">
                <a:solidFill>
                  <a:prstClr val="black"/>
                </a:solidFill>
                <a:latin typeface="Roboto slab regular"/>
              </a:rPr>
              <a:t>Вашему вниманию «Бюджет для граждан», составленный на основе решения Тобольской городской Думы от 31.05.2022 № 58 «Об отчете «Об исполнении бюджета города Тобольска за 2021 год».</a:t>
            </a:r>
          </a:p>
          <a:p>
            <a:pPr indent="407153" algn="just" defTabSz="1028598"/>
            <a:r>
              <a:rPr lang="ru-RU" sz="1800" b="1" dirty="0">
                <a:solidFill>
                  <a:prstClr val="black"/>
                </a:solidFill>
                <a:latin typeface="Roboto slab regular"/>
              </a:rPr>
              <a:t>В «Бюджете для граждан» представлена информация об исполнении бюджета города Тобольска в разрезе основных источников доходов и основных приоритетов расходов за 2021 год.</a:t>
            </a:r>
          </a:p>
          <a:p>
            <a:pPr indent="407153" algn="just" defTabSz="1028598"/>
            <a:r>
              <a:rPr lang="ru-RU" sz="1800" b="1" dirty="0">
                <a:solidFill>
                  <a:prstClr val="black"/>
                </a:solidFill>
                <a:latin typeface="Roboto slab regular"/>
              </a:rPr>
              <a:t>Надеемся, что «Бюджет для граждан» будет интересен для каждого жителя нашего города, а его изучение позволит узнать, как исполнен бюджет города по доходам, какие муниципальные программы реализовывались в 2021 году, на какие цели и в каком объеме  были направлены средства бюджета города на их реализацию. </a:t>
            </a:r>
          </a:p>
          <a:p>
            <a:pPr indent="407153" algn="just" defTabSz="1028598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56998" y="180231"/>
            <a:ext cx="317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40BE2873-6EC2-4930-8504-30D2AC1FB733}" type="slidenum">
              <a:rPr lang="ru-RU" sz="1800">
                <a:solidFill>
                  <a:prstClr val="white"/>
                </a:solidFill>
              </a:rPr>
              <a:pPr lvl="0" algn="r"/>
              <a:t>2</a:t>
            </a:fld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/>
          <p:nvPr/>
        </p:nvSpPr>
        <p:spPr>
          <a:xfrm>
            <a:off x="6809438" y="5085075"/>
            <a:ext cx="328907" cy="283403"/>
          </a:xfrm>
          <a:prstGeom prst="rect">
            <a:avLst/>
          </a:prstGeom>
        </p:spPr>
        <p:txBody>
          <a:bodyPr wrap="none" lIns="102455" tIns="51224" rIns="102455" bIns="51224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24495"/>
            <a:r>
              <a:rPr lang="ru-RU" sz="2000" dirty="0">
                <a:solidFill>
                  <a:prstClr val="white"/>
                </a:solidFill>
              </a:rPr>
              <a:t>24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8776838" y="5085075"/>
            <a:ext cx="328907" cy="283403"/>
          </a:xfrm>
          <a:prstGeom prst="rect">
            <a:avLst/>
          </a:prstGeom>
        </p:spPr>
        <p:txBody>
          <a:bodyPr wrap="none" lIns="102455" tIns="51224" rIns="102455" bIns="51224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24495"/>
            <a:r>
              <a:rPr lang="ru-RU" sz="2000" dirty="0">
                <a:solidFill>
                  <a:prstClr val="white"/>
                </a:solidFill>
              </a:rPr>
              <a:t>24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407133"/>
              </p:ext>
            </p:extLst>
          </p:nvPr>
        </p:nvGraphicFramePr>
        <p:xfrm>
          <a:off x="5467159" y="1240083"/>
          <a:ext cx="4768855" cy="5954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68855"/>
              </a:tblGrid>
              <a:tr h="1190882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4410" marR="104410" marT="50408" marB="50408"/>
                </a:tc>
              </a:tr>
              <a:tr h="1190882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4410" marR="104410" marT="50408" marB="50408"/>
                </a:tc>
              </a:tr>
              <a:tr h="1190882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4410" marR="104410" marT="50408" marB="50408"/>
                </a:tc>
              </a:tr>
              <a:tr h="1190882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04410" marR="104410" marT="50408" marB="50408"/>
                </a:tc>
              </a:tr>
              <a:tr h="1190882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4410" marR="104410" marT="50408" marB="50408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631120"/>
              </p:ext>
            </p:extLst>
          </p:nvPr>
        </p:nvGraphicFramePr>
        <p:xfrm>
          <a:off x="244758" y="843126"/>
          <a:ext cx="9951567" cy="6430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189"/>
                <a:gridCol w="3317189"/>
                <a:gridCol w="3317189"/>
              </a:tblGrid>
              <a:tr h="6430765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4410" marR="104410" marT="50408" marB="504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4410" marR="104410" marT="50408" marB="5040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4410" marR="104410" marT="50408" marB="504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001984"/>
              </p:ext>
            </p:extLst>
          </p:nvPr>
        </p:nvGraphicFramePr>
        <p:xfrm>
          <a:off x="122752" y="900310"/>
          <a:ext cx="3371087" cy="1848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1087"/>
              </a:tblGrid>
              <a:tr h="5148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МАУ ДО «ДЮСШ №1»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</a:tr>
              <a:tr h="42907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Roboto" charset="0"/>
                          <a:cs typeface="Times New Roman" panose="02020603050405020304" pitchFamily="18" charset="0"/>
                        </a:rPr>
                        <a:t>ДС «Кристалл», СК «Лидер», </a:t>
                      </a:r>
                      <a:endParaRPr lang="ru-RU" sz="2200" dirty="0">
                        <a:latin typeface="+mn-lt"/>
                      </a:endParaRPr>
                    </a:p>
                  </a:txBody>
                  <a:tcPr marL="104410" marR="104410" marT="50408" marB="50408"/>
                </a:tc>
              </a:tr>
              <a:tr h="475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Roboto" charset="0"/>
                          <a:cs typeface="Times New Roman" panose="02020603050405020304" pitchFamily="18" charset="0"/>
                        </a:rPr>
                        <a:t>СК «Иртыш»,</a:t>
                      </a:r>
                      <a:endParaRPr lang="ru-RU" sz="2200" dirty="0">
                        <a:latin typeface="+mn-lt"/>
                      </a:endParaRPr>
                    </a:p>
                  </a:txBody>
                  <a:tcPr marL="104410" marR="104410" marT="50408" marB="50408"/>
                </a:tc>
              </a:tr>
              <a:tr h="4290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 Спортивных  клубов</a:t>
                      </a:r>
                      <a:endParaRPr lang="ru-RU" sz="2200" dirty="0">
                        <a:latin typeface="+mn-lt"/>
                      </a:endParaRPr>
                    </a:p>
                  </a:txBody>
                  <a:tcPr marL="104410" marR="104410" marT="50408" marB="50408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5482" y="2827929"/>
            <a:ext cx="3206644" cy="4289355"/>
          </a:xfrm>
          <a:prstGeom prst="rect">
            <a:avLst/>
          </a:prstGeom>
          <a:noFill/>
        </p:spPr>
        <p:txBody>
          <a:bodyPr wrap="square" lIns="102455" tIns="51224" rIns="102455" bIns="51224" rtlCol="0">
            <a:spAutoFit/>
          </a:bodyPr>
          <a:lstStyle/>
          <a:p>
            <a:pPr algn="ctr" defTabSz="1024495"/>
            <a:r>
              <a:rPr lang="ru-RU" b="1" dirty="0">
                <a:solidFill>
                  <a:prstClr val="black"/>
                </a:solidFill>
              </a:rPr>
              <a:t>13 ВИДОВ СПОРТА</a:t>
            </a:r>
          </a:p>
          <a:p>
            <a:pPr algn="ctr" defTabSz="1024495"/>
            <a:endParaRPr lang="ru-RU" sz="1800" b="1" dirty="0">
              <a:solidFill>
                <a:prstClr val="black"/>
              </a:solidFill>
            </a:endParaRPr>
          </a:p>
          <a:p>
            <a:pPr defTabSz="1024495"/>
            <a:r>
              <a:rPr lang="ru-RU" sz="1800" dirty="0">
                <a:solidFill>
                  <a:prstClr val="black"/>
                </a:solidFill>
              </a:rPr>
              <a:t>-   Фигурное катание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Хоккей 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Лыжные гонки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Спортивная гимнастика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Пауэрлифтинг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Фитнес аэробика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Гиревой спорт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Греко-римская борьба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Дзюдо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Пулевая стрельба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Шахматы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Настольный теннис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Фитнес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577154"/>
              </p:ext>
            </p:extLst>
          </p:nvPr>
        </p:nvGraphicFramePr>
        <p:xfrm>
          <a:off x="3639115" y="964931"/>
          <a:ext cx="3233664" cy="1783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3664"/>
              </a:tblGrid>
              <a:tr h="4088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МАУ ДО «ДЮСШ №2»</a:t>
                      </a:r>
                      <a:endParaRPr lang="ru-RU" sz="2200" b="1" dirty="0">
                        <a:latin typeface="+mn-lt"/>
                      </a:endParaRPr>
                    </a:p>
                  </a:txBody>
                  <a:tcPr marL="104410" marR="104410" marT="50408" marB="50408"/>
                </a:tc>
              </a:tr>
              <a:tr h="336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Roboto" charset="0"/>
                          <a:cs typeface="Times New Roman" panose="02020603050405020304" pitchFamily="18" charset="0"/>
                        </a:rPr>
                        <a:t>Стадион «Тобол», </a:t>
                      </a:r>
                      <a:endParaRPr lang="ru-RU" sz="2200" dirty="0">
                        <a:latin typeface="+mn-lt"/>
                      </a:endParaRPr>
                    </a:p>
                  </a:txBody>
                  <a:tcPr marL="104410" marR="104410" marT="50408" marB="50408"/>
                </a:tc>
              </a:tr>
              <a:tr h="3665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Roboto" charset="0"/>
                          <a:cs typeface="Times New Roman" panose="02020603050405020304" pitchFamily="18" charset="0"/>
                        </a:rPr>
                        <a:t>СК «Центральный»,</a:t>
                      </a:r>
                      <a:endParaRPr lang="ru-RU" sz="2200" dirty="0">
                        <a:latin typeface="+mn-lt"/>
                      </a:endParaRPr>
                    </a:p>
                  </a:txBody>
                  <a:tcPr marL="104410" marR="104410" marT="50408" marB="50408"/>
                </a:tc>
              </a:tr>
              <a:tr h="336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Roboto" charset="0"/>
                          <a:cs typeface="Times New Roman" panose="02020603050405020304" pitchFamily="18" charset="0"/>
                        </a:rPr>
                        <a:t>СК «Олимп», СК «Тигренок», </a:t>
                      </a:r>
                      <a:endParaRPr lang="ru-RU" sz="2200" dirty="0">
                        <a:latin typeface="+mn-lt"/>
                      </a:endParaRPr>
                    </a:p>
                  </a:txBody>
                  <a:tcPr marL="104410" marR="104410" marT="50408" marB="50408"/>
                </a:tc>
              </a:tr>
              <a:tr h="336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Roboto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Roboto" charset="0"/>
                          <a:cs typeface="Times New Roman" panose="02020603050405020304" pitchFamily="18" charset="0"/>
                        </a:rPr>
                        <a:t>Сноупарк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Roboto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2200" dirty="0">
                        <a:latin typeface="+mn-lt"/>
                      </a:endParaRPr>
                    </a:p>
                  </a:txBody>
                  <a:tcPr marL="104410" marR="104410" marT="50408" marB="50408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02794" y="2827942"/>
            <a:ext cx="3206644" cy="4043133"/>
          </a:xfrm>
          <a:prstGeom prst="rect">
            <a:avLst/>
          </a:prstGeom>
          <a:noFill/>
        </p:spPr>
        <p:txBody>
          <a:bodyPr wrap="square" lIns="102455" tIns="51224" rIns="102455" bIns="51224" rtlCol="0">
            <a:spAutoFit/>
          </a:bodyPr>
          <a:lstStyle/>
          <a:p>
            <a:pPr algn="ctr" defTabSz="1024495"/>
            <a:r>
              <a:rPr lang="ru-RU" b="1" dirty="0">
                <a:solidFill>
                  <a:prstClr val="black"/>
                </a:solidFill>
              </a:rPr>
              <a:t>10 ВИДОВ СПОРТА</a:t>
            </a:r>
          </a:p>
          <a:p>
            <a:pPr algn="ctr" defTabSz="1024495"/>
            <a:endParaRPr lang="ru-RU" sz="1800" b="1" dirty="0">
              <a:solidFill>
                <a:prstClr val="black"/>
              </a:solidFill>
            </a:endParaRP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Плавание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Баскетбол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Пауэрлифтинг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Настольный теннис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  <a:t>Фитнес/ОФП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Футбол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Каратэ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Скандинавская ходьба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Йога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АФК</a:t>
            </a:r>
          </a:p>
          <a:p>
            <a:pPr marL="320157" indent="-320157" defTabSz="1024495">
              <a:buFontTx/>
              <a:buChar char="-"/>
            </a:pPr>
            <a:endParaRPr lang="ru-RU" sz="1800" dirty="0">
              <a:solidFill>
                <a:prstClr val="black"/>
              </a:solidFill>
            </a:endParaRPr>
          </a:p>
          <a:p>
            <a:pPr defTabSz="1024495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558874"/>
              </p:ext>
            </p:extLst>
          </p:nvPr>
        </p:nvGraphicFramePr>
        <p:xfrm>
          <a:off x="6973888" y="1001906"/>
          <a:ext cx="3122337" cy="1032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337"/>
              </a:tblGrid>
              <a:tr h="555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МАУ «ЦПСМ»</a:t>
                      </a:r>
                      <a:endParaRPr lang="ru-RU" sz="2200" b="1" dirty="0">
                        <a:latin typeface="+mn-lt"/>
                      </a:endParaRPr>
                    </a:p>
                  </a:txBody>
                  <a:tcPr marL="104410" marR="104410" marT="50408" marB="50408"/>
                </a:tc>
              </a:tr>
              <a:tr h="476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СК «Молодость»</a:t>
                      </a:r>
                      <a:endParaRPr lang="ru-RU" sz="2200" dirty="0">
                        <a:latin typeface="+mn-lt"/>
                      </a:endParaRPr>
                    </a:p>
                  </a:txBody>
                  <a:tcPr marL="104410" marR="104410" marT="50408" marB="50408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24618" y="2846252"/>
            <a:ext cx="3206644" cy="2658420"/>
          </a:xfrm>
          <a:prstGeom prst="rect">
            <a:avLst/>
          </a:prstGeom>
          <a:noFill/>
        </p:spPr>
        <p:txBody>
          <a:bodyPr wrap="square" lIns="102455" tIns="51224" rIns="102455" bIns="51224" rtlCol="0">
            <a:spAutoFit/>
          </a:bodyPr>
          <a:lstStyle/>
          <a:p>
            <a:pPr algn="ctr" defTabSz="1024495"/>
            <a:r>
              <a:rPr lang="ru-RU" b="1" dirty="0">
                <a:solidFill>
                  <a:prstClr val="black"/>
                </a:solidFill>
              </a:rPr>
              <a:t>5 ВИДОВ СПОРТА</a:t>
            </a:r>
          </a:p>
          <a:p>
            <a:pPr algn="ctr" defTabSz="1024495"/>
            <a:endParaRPr lang="ru-RU" sz="1800" b="1" dirty="0">
              <a:solidFill>
                <a:prstClr val="black"/>
              </a:solidFill>
            </a:endParaRP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Баскетбол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Плавание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Настольный теннис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Футбол</a:t>
            </a:r>
          </a:p>
          <a:p>
            <a:pPr marL="320157" indent="-320157" defTabSz="1024495"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Каратэ</a:t>
            </a:r>
          </a:p>
          <a:p>
            <a:pPr defTabSz="1024495"/>
            <a:endParaRPr lang="ru-RU" sz="1800" dirty="0">
              <a:solidFill>
                <a:prstClr val="black"/>
              </a:solidFill>
            </a:endParaRPr>
          </a:p>
          <a:p>
            <a:pPr defTabSz="1024495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71" y="5194331"/>
            <a:ext cx="2998137" cy="192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130002" y="3"/>
            <a:ext cx="7848872" cy="828304"/>
          </a:xfrm>
          <a:prstGeom prst="rect">
            <a:avLst/>
          </a:prstGeom>
        </p:spPr>
        <p:txBody>
          <a:bodyPr vert="horz" lIns="102465" tIns="51229" rIns="102465" bIns="51229" rtlCol="0" anchor="ctr">
            <a:noAutofit/>
          </a:bodyPr>
          <a:lstStyle>
            <a:lvl1pPr algn="ctr" defTabSz="1027366" rtl="0" eaLnBrk="1" latinLnBrk="0" hangingPunct="1">
              <a:spcBef>
                <a:spcPct val="0"/>
              </a:spcBef>
              <a:buNone/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/>
              <a:t>Организация и проведение официальных </a:t>
            </a:r>
          </a:p>
          <a:p>
            <a:r>
              <a:rPr lang="ru-RU" sz="2100" b="1" dirty="0"/>
              <a:t>спортивных и физкультурных мероприятий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0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279142"/>
              </p:ext>
            </p:extLst>
          </p:nvPr>
        </p:nvGraphicFramePr>
        <p:xfrm>
          <a:off x="107926" y="843126"/>
          <a:ext cx="10225140" cy="6537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70"/>
                <a:gridCol w="5112570"/>
              </a:tblGrid>
              <a:tr h="6537906"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solidFill>
                            <a:sysClr val="windowText" lastClr="000000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РЕАЛИЗАЦИЯ ВФСК </a:t>
                      </a:r>
                    </a:p>
                    <a:p>
                      <a:pPr algn="ctr"/>
                      <a:r>
                        <a:rPr lang="ru-RU" sz="2200" baseline="0" dirty="0" smtClean="0">
                          <a:solidFill>
                            <a:sysClr val="windowText" lastClr="000000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«ГОТОВ К ТРУДУ И ОБОРОНЕ»</a:t>
                      </a:r>
                    </a:p>
                    <a:p>
                      <a:pPr algn="ctr"/>
                      <a:endParaRPr lang="ru-RU" sz="2200" baseline="0" dirty="0" smtClean="0">
                        <a:solidFill>
                          <a:sysClr val="windowText" lastClr="000000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  <a:p>
                      <a:pPr algn="l"/>
                      <a:endParaRPr lang="ru-RU" sz="2000" b="0" baseline="0" dirty="0" smtClean="0">
                        <a:solidFill>
                          <a:schemeClr val="tx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  <a:p>
                      <a:pPr algn="l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В 2021 году приняли участие в сдаче ГТО 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6 403 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человека, </a:t>
                      </a:r>
                    </a:p>
                    <a:p>
                      <a:pPr algn="l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из них</a:t>
                      </a:r>
                    </a:p>
                    <a:p>
                      <a:pPr algn="l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выполнили нормативы на знак отличия 2 866 человек.</a:t>
                      </a:r>
                    </a:p>
                    <a:p>
                      <a:pPr algn="l"/>
                      <a:endParaRPr lang="ru-RU" sz="2200" baseline="0" dirty="0" smtClean="0">
                        <a:solidFill>
                          <a:srgbClr val="0070C0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  <a:p>
                      <a:pPr algn="ctr"/>
                      <a:endParaRPr lang="ru-RU" sz="2200" baseline="0" dirty="0" smtClean="0">
                        <a:solidFill>
                          <a:sysClr val="windowText" lastClr="000000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  <a:p>
                      <a:pPr algn="l"/>
                      <a:endParaRPr lang="ru-RU" sz="2200" baseline="0" dirty="0" smtClean="0">
                        <a:solidFill>
                          <a:sysClr val="windowText" lastClr="000000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marL="104410" marR="104410" marT="50408" marB="50408"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solidFill>
                            <a:sysClr val="windowText" lastClr="000000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ПЛОЩАДКИ ПО МЕСТУ ЖИТЕЛЬСТВА</a:t>
                      </a:r>
                    </a:p>
                    <a:p>
                      <a:pPr algn="just"/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В 2021 году на территории города орган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изовано </a:t>
                      </a:r>
                      <a:r>
                        <a:rPr lang="ru-RU" sz="2000" b="1" kern="1200" baseline="0" noProof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36</a:t>
                      </a:r>
                      <a:r>
                        <a:rPr lang="ru-RU" sz="2000" b="0" kern="1200" baseline="0" noProof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летних спортивных  площадок, </a:t>
                      </a:r>
                      <a:r>
                        <a:rPr lang="ru-RU" sz="2000" b="1" kern="1200" baseline="0" noProof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5</a:t>
                      </a:r>
                      <a:r>
                        <a:rPr lang="ru-RU" sz="2000" b="0" kern="1200" baseline="0" noProof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физкультурных зон в городском пространстве; в осенне-зимний период - </a:t>
                      </a:r>
                      <a:r>
                        <a:rPr lang="ru-RU" sz="2000" b="1" kern="1200" baseline="0" noProof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24</a:t>
                      </a:r>
                      <a:r>
                        <a:rPr lang="ru-RU" sz="2000" b="0" kern="1200" baseline="0" noProof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площадки на базе спортивных комплексов (30+), </a:t>
                      </a:r>
                      <a:r>
                        <a:rPr lang="ru-RU" sz="2000" b="1" kern="1200" baseline="0" noProof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47</a:t>
                      </a:r>
                      <a:r>
                        <a:rPr lang="ru-RU" sz="2000" b="0" kern="1200" baseline="0" noProof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 групп (30+) -  корты, территории ДОУ, СОШ, лесопарковые зоны, городские пространства, стадион.</a:t>
                      </a:r>
                    </a:p>
                    <a:p>
                      <a:pPr algn="just"/>
                      <a:endParaRPr lang="ru-RU" sz="1000" b="0" kern="1200" baseline="0" noProof="0" dirty="0" smtClean="0">
                        <a:solidFill>
                          <a:schemeClr val="tx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  <a:p>
                      <a:pPr algn="just"/>
                      <a:r>
                        <a:rPr lang="ru-RU" sz="2000" b="0" kern="1200" baseline="0" noProof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Количество граждан, посетивших площадки –   </a:t>
                      </a:r>
                      <a:r>
                        <a:rPr lang="ru-RU" sz="2000" b="1" kern="1200" baseline="0" noProof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2 965 </a:t>
                      </a:r>
                      <a:r>
                        <a:rPr lang="ru-RU" sz="2000" b="0" kern="1200" baseline="0" noProof="0" dirty="0" smtClean="0">
                          <a:solidFill>
                            <a:schemeClr val="tx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+mn-cs"/>
                        </a:rPr>
                        <a:t>человек.</a:t>
                      </a:r>
                    </a:p>
                    <a:p>
                      <a:pPr algn="l"/>
                      <a:endParaRPr lang="ru-RU" sz="2000" baseline="0" dirty="0" smtClean="0">
                        <a:solidFill>
                          <a:srgbClr val="0070C0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  <a:p>
                      <a:pPr algn="l"/>
                      <a:endParaRPr lang="ru-RU" sz="2000" baseline="0" dirty="0" smtClean="0">
                        <a:solidFill>
                          <a:sysClr val="windowText" lastClr="000000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  <a:p>
                      <a:pPr algn="l"/>
                      <a:r>
                        <a:rPr lang="ru-RU" sz="2000" baseline="0" dirty="0" smtClean="0">
                          <a:solidFill>
                            <a:srgbClr val="FFC000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marL="104410" marR="104410" marT="50408" marB="5040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2182" y="13395"/>
            <a:ext cx="6199380" cy="7144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Мероприятия в области физической культуры и массового спорта</a:t>
            </a:r>
            <a:endParaRPr lang="ru-RU" b="1" dirty="0"/>
          </a:p>
        </p:txBody>
      </p:sp>
      <p:pic>
        <p:nvPicPr>
          <p:cNvPr id="5" name="Picture 4" descr="C:\Users\Sportkomitet\Desktop\QLZRWbCrvK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8" r="943" b="19288"/>
          <a:stretch/>
        </p:blipFill>
        <p:spPr bwMode="auto">
          <a:xfrm>
            <a:off x="5581014" y="5117541"/>
            <a:ext cx="43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20805" y="75086"/>
            <a:ext cx="7692163" cy="639368"/>
          </a:xfrm>
          <a:prstGeom prst="rect">
            <a:avLst/>
          </a:prstGeom>
        </p:spPr>
        <p:txBody>
          <a:bodyPr vert="horz" lIns="102070" tIns="51028" rIns="102070" bIns="51028" rtlCol="0" anchor="ctr">
            <a:normAutofit fontScale="60000" lnSpcReduction="20000"/>
          </a:bodyPr>
          <a:lstStyle>
            <a:lvl1pPr algn="ctr" defTabSz="1023369" rtl="0" eaLnBrk="1" latinLnBrk="0" hangingPunct="1">
              <a:spcBef>
                <a:spcPct val="0"/>
              </a:spcBef>
              <a:buNone/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smtClean="0">
                <a:solidFill>
                  <a:prstClr val="white"/>
                </a:solidFill>
                <a:cs typeface="Arial" pitchFamily="34" charset="0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9" y="3460756"/>
            <a:ext cx="76946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9" b="7473"/>
          <a:stretch/>
        </p:blipFill>
        <p:spPr bwMode="auto">
          <a:xfrm>
            <a:off x="467966" y="5097812"/>
            <a:ext cx="43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12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807" y="75086"/>
            <a:ext cx="6199380" cy="6393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Поддержка одаренных детей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787469"/>
              </p:ext>
            </p:extLst>
          </p:nvPr>
        </p:nvGraphicFramePr>
        <p:xfrm>
          <a:off x="-1" y="900327"/>
          <a:ext cx="10386524" cy="6532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3262"/>
                <a:gridCol w="5193262"/>
              </a:tblGrid>
              <a:tr h="6532363"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СТИПЕНДИИ ГЛАВЫ ГОРОДА</a:t>
                      </a:r>
                    </a:p>
                    <a:p>
                      <a:pPr algn="ctr"/>
                      <a:endParaRPr lang="ru-RU" sz="2200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algn="l"/>
                      <a:endParaRPr lang="ru-RU" sz="2200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104410" marR="104410" marT="50408" marB="50408"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ru-RU" sz="4400" baseline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endParaRPr lang="ru-RU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4410" marR="104410" marT="50408" marB="5040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951" y="1429956"/>
            <a:ext cx="4608512" cy="4812450"/>
          </a:xfrm>
          <a:prstGeom prst="rect">
            <a:avLst/>
          </a:prstGeom>
          <a:noFill/>
        </p:spPr>
        <p:txBody>
          <a:bodyPr wrap="square" lIns="102333" tIns="51162" rIns="102333" bIns="51162" rtlCol="0">
            <a:spAutoFit/>
          </a:bodyPr>
          <a:lstStyle/>
          <a:p>
            <a:pPr algn="just" defTabSz="1023266"/>
            <a:r>
              <a:rPr lang="ru-RU" sz="1800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В целях поддержки развития детской одаренности с 2020 года Главой города Тобольска утверждена </a:t>
            </a:r>
            <a:r>
              <a:rPr lang="ru-RU" sz="1800" b="1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ежемесячная стипендия </a:t>
            </a:r>
            <a:r>
              <a:rPr lang="ru-RU" sz="1800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для детей, достигших особых успехов в сфере образования, искусства и культуры, физической культуры и спорта.</a:t>
            </a:r>
          </a:p>
          <a:p>
            <a:pPr algn="just" defTabSz="911937"/>
            <a:r>
              <a:rPr lang="ru-RU" sz="1800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(Размер стипендии </a:t>
            </a:r>
            <a:r>
              <a:rPr lang="ru-RU" sz="1800" b="1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1000 руб., 2000 руб., 3000 руб</a:t>
            </a:r>
            <a:r>
              <a:rPr lang="ru-RU" sz="1800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.)</a:t>
            </a:r>
          </a:p>
          <a:p>
            <a:pPr algn="just" defTabSz="1023266"/>
            <a:endParaRPr lang="ru-RU" sz="1800" dirty="0">
              <a:solidFill>
                <a:prstClr val="black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  <a:p>
            <a:pPr algn="just" defTabSz="1023266"/>
            <a:r>
              <a:rPr lang="ru-RU" sz="1800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По состоянию на 01.01.2022 получают стипендию в сфере:</a:t>
            </a:r>
          </a:p>
          <a:p>
            <a:pPr marL="284986" indent="-284986" algn="just" defTabSz="1023266">
              <a:buFontTx/>
              <a:buChar char="-"/>
            </a:pPr>
            <a:r>
              <a:rPr lang="ru-RU" sz="1800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образования </a:t>
            </a:r>
            <a:r>
              <a:rPr lang="ru-RU" sz="1800" b="1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69</a:t>
            </a:r>
            <a:r>
              <a:rPr lang="ru-RU" sz="1800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 детей;</a:t>
            </a:r>
          </a:p>
          <a:p>
            <a:pPr marL="284986" indent="-284986" algn="just" defTabSz="1023266">
              <a:buFontTx/>
              <a:buChar char="-"/>
            </a:pPr>
            <a:r>
              <a:rPr lang="ru-RU" sz="1800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искусства и культуры </a:t>
            </a:r>
            <a:r>
              <a:rPr lang="ru-RU" sz="1800" b="1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5</a:t>
            </a:r>
            <a:r>
              <a:rPr lang="ru-RU" sz="1800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 детей;</a:t>
            </a:r>
          </a:p>
          <a:p>
            <a:pPr marL="284986" indent="-284986" algn="just" defTabSz="1023266">
              <a:buFontTx/>
              <a:buChar char="-"/>
            </a:pPr>
            <a:r>
              <a:rPr lang="ru-RU" sz="1800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физической культуры и спорта </a:t>
            </a:r>
            <a:r>
              <a:rPr lang="ru-RU" sz="1800" b="1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27</a:t>
            </a:r>
            <a:r>
              <a:rPr lang="ru-RU" sz="1800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 детей.</a:t>
            </a:r>
          </a:p>
          <a:p>
            <a:pPr algn="just" defTabSz="1023266"/>
            <a:endParaRPr lang="ru-RU" sz="1800" dirty="0">
              <a:solidFill>
                <a:prstClr val="black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graphicFrame>
        <p:nvGraphicFramePr>
          <p:cNvPr id="5" name="Диаграмма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870"/>
              </p:ext>
            </p:extLst>
          </p:nvPr>
        </p:nvGraphicFramePr>
        <p:xfrm>
          <a:off x="5538905" y="1764407"/>
          <a:ext cx="4546845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214495" y="900311"/>
            <a:ext cx="3456384" cy="914400"/>
          </a:xfrm>
          <a:prstGeom prst="roundRect">
            <a:avLst/>
          </a:prstGeom>
          <a:solidFill>
            <a:srgbClr val="CC9900"/>
          </a:solidFill>
          <a:ln>
            <a:solidFill>
              <a:srgbClr val="FFC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72" tIns="45486" rIns="90972" bIns="45486" spcCol="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Объем расходов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2 млн.</a:t>
            </a:r>
            <a:r>
              <a:rPr lang="en-US" b="1" dirty="0" smtClean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руб.</a:t>
            </a:r>
            <a:endParaRPr lang="ru-RU" b="1" dirty="0">
              <a:solidFill>
                <a:schemeClr val="bg1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9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190" y="13220"/>
            <a:ext cx="6199380" cy="714450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prstClr val="white"/>
                </a:solidFill>
              </a:rPr>
              <a:t>Содействие развитию субъектов малого и </a:t>
            </a:r>
            <a:br>
              <a:rPr lang="ru-RU" sz="2100" b="1" dirty="0">
                <a:solidFill>
                  <a:prstClr val="white"/>
                </a:solidFill>
              </a:rPr>
            </a:br>
            <a:r>
              <a:rPr lang="ru-RU" sz="2100" b="1" dirty="0">
                <a:solidFill>
                  <a:prstClr val="white"/>
                </a:solidFill>
              </a:rPr>
              <a:t>среднего предпринимательства</a:t>
            </a:r>
            <a:endParaRPr lang="ru-RU" sz="21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44347"/>
              </p:ext>
            </p:extLst>
          </p:nvPr>
        </p:nvGraphicFramePr>
        <p:xfrm>
          <a:off x="180099" y="1917633"/>
          <a:ext cx="9952038" cy="54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8247" y="885498"/>
            <a:ext cx="5683598" cy="584775"/>
          </a:xfrm>
          <a:prstGeom prst="rect">
            <a:avLst/>
          </a:prstGeom>
          <a:noFill/>
        </p:spPr>
        <p:txBody>
          <a:bodyPr wrap="square" lIns="91314" tIns="45657" rIns="91314" bIns="45657" rtlCol="0">
            <a:spAutoFit/>
          </a:bodyPr>
          <a:lstStyle/>
          <a:p>
            <a:r>
              <a:rPr lang="ru-RU" sz="3200" dirty="0"/>
              <a:t>ВИДЫ ПОДДЕРЖКИ СМСП</a:t>
            </a:r>
          </a:p>
        </p:txBody>
      </p:sp>
      <p:sp>
        <p:nvSpPr>
          <p:cNvPr id="7" name="AutoShape 2" descr="https://static1-repo.aif.ru/1/08/1296245/67ba9d01ad30b0ff24c25264b33adffd.png"/>
          <p:cNvSpPr>
            <a:spLocks noChangeAspect="1" noChangeArrowheads="1"/>
          </p:cNvSpPr>
          <p:nvPr/>
        </p:nvSpPr>
        <p:spPr bwMode="auto">
          <a:xfrm>
            <a:off x="155591" y="-144460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4479" y="1200444"/>
            <a:ext cx="1124892" cy="112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51945" y="885514"/>
            <a:ext cx="2376263" cy="662925"/>
          </a:xfrm>
          <a:prstGeom prst="roundRect">
            <a:avLst/>
          </a:prstGeom>
          <a:solidFill>
            <a:srgbClr val="D19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33" tIns="51162" rIns="102333" bIns="51162" rtlCol="0" anchor="ctr"/>
          <a:lstStyle/>
          <a:p>
            <a:pPr algn="ctr" defTabSz="10232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kern="0" dirty="0">
                <a:solidFill>
                  <a:schemeClr val="bg1"/>
                </a:solidFill>
              </a:rPr>
              <a:t>Всего расходов  - </a:t>
            </a:r>
          </a:p>
          <a:p>
            <a:pPr algn="ctr" defTabSz="10232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kern="0" dirty="0">
                <a:solidFill>
                  <a:schemeClr val="bg1"/>
                </a:solidFill>
              </a:rPr>
              <a:t>1,8 млн. 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30" y="3"/>
            <a:ext cx="7848872" cy="828304"/>
          </a:xfrm>
        </p:spPr>
        <p:txBody>
          <a:bodyPr>
            <a:noAutofit/>
          </a:bodyPr>
          <a:lstStyle/>
          <a:p>
            <a:r>
              <a:rPr lang="ru-RU" sz="2100" b="1" dirty="0"/>
              <a:t>Муниципальная программа «Развитие жилищно- коммунального  хозяйства  в городе Тобольске»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9906" y="885458"/>
            <a:ext cx="3744416" cy="504056"/>
          </a:xfrm>
          <a:prstGeom prst="roundRect">
            <a:avLst/>
          </a:prstGeom>
          <a:solidFill>
            <a:srgbClr val="D19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33" tIns="51162" rIns="102333" bIns="51162" rtlCol="0" anchor="ctr"/>
          <a:lstStyle/>
          <a:p>
            <a:pPr algn="ctr" defTabSz="10232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kern="0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Всего расходов  - 306 </a:t>
            </a:r>
            <a:r>
              <a:rPr lang="ru-RU" sz="1800" b="1" kern="0" dirty="0" err="1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млн.руб</a:t>
            </a:r>
            <a:r>
              <a:rPr lang="ru-RU" sz="1800" b="1" kern="0" dirty="0">
                <a:solidFill>
                  <a:prstClr val="black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053407"/>
              </p:ext>
            </p:extLst>
          </p:nvPr>
        </p:nvGraphicFramePr>
        <p:xfrm>
          <a:off x="379911" y="1494880"/>
          <a:ext cx="9715773" cy="5721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336"/>
                <a:gridCol w="7741255"/>
                <a:gridCol w="1337182"/>
              </a:tblGrid>
              <a:tr h="605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№п/п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marL="6469" marR="6469" marT="6468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Наименование основных  мероприятий программы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marL="6469" marR="6469" marT="6468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(</a:t>
                      </a:r>
                      <a:r>
                        <a:rPr lang="ru-RU" sz="17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млн.руб</a:t>
                      </a:r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.)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marL="6469" marR="6469" marT="6468" marB="0" anchor="ctr">
                    <a:solidFill>
                      <a:srgbClr val="4F81BD"/>
                    </a:solidFill>
                  </a:tcPr>
                </a:tc>
              </a:tr>
              <a:tr h="816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700" u="none" strike="noStrike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Мероприятия по повышению надежности и эффективности работы инженерных систем ЖКХ и приведению их в технически исправное состояние, в </a:t>
                      </a:r>
                      <a:r>
                        <a:rPr lang="ru-RU" sz="1700" u="none" strike="noStrike" dirty="0" err="1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т.ч</a:t>
                      </a:r>
                      <a:r>
                        <a:rPr lang="ru-RU" sz="1700" u="none" strike="noStrike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.: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u="none" strike="noStrike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111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8802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1" u="none" strike="noStrike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1.1.</a:t>
                      </a:r>
                      <a:endParaRPr lang="ru-RU" sz="1700" b="0" i="1" u="none" strike="noStrike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700" i="1" u="none" strike="noStrike" kern="1200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Капитальный ремонт тепловых сетей (10 объектов, в рамках которых проведены работы по капитальному ремонту сетей теплоснабжения общей протяжённостью 1,461 км в двухтрубном исполнении.</a:t>
                      </a:r>
                      <a:endParaRPr lang="ru-RU" sz="1700" b="1" i="1" u="none" strike="noStrike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1" u="none" strike="noStrike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111</a:t>
                      </a:r>
                      <a:endParaRPr lang="ru-RU" sz="1700" b="1" i="1" u="none" strike="noStrike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311268">
                <a:tc>
                  <a:txBody>
                    <a:bodyPr/>
                    <a:lstStyle/>
                    <a:p>
                      <a:pPr marL="0" algn="ctr" defTabSz="1026134" rtl="0" eaLnBrk="1" fontAlgn="ctr" latinLnBrk="0" hangingPunct="1"/>
                      <a:r>
                        <a:rPr lang="ru-RU" sz="1700" u="none" strike="noStrike" kern="1200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2</a:t>
                      </a:r>
                      <a:endParaRPr lang="ru-RU" sz="1700" u="none" strike="noStrike" kern="1200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1026134" rtl="0" eaLnBrk="1" fontAlgn="ctr" latinLnBrk="0" hangingPunct="1"/>
                      <a:r>
                        <a:rPr lang="ru-RU" sz="1700" u="none" strike="noStrike" kern="1200" dirty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Мероприятия по развитию водоснабжения и </a:t>
                      </a:r>
                      <a:r>
                        <a:rPr lang="ru-RU" sz="1700" u="none" strike="noStrike" kern="1200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водоотведения, в </a:t>
                      </a:r>
                      <a:r>
                        <a:rPr lang="ru-RU" sz="1700" u="none" strike="noStrike" kern="1200" dirty="0" err="1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т.ч</a:t>
                      </a:r>
                      <a:r>
                        <a:rPr lang="ru-RU" sz="1700" u="none" strike="noStrike" kern="1200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.:</a:t>
                      </a:r>
                      <a:endParaRPr lang="ru-RU" sz="1700" u="none" strike="noStrike" kern="1200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6134" rtl="0" eaLnBrk="1" fontAlgn="ctr" latinLnBrk="0" hangingPunct="1"/>
                      <a:r>
                        <a:rPr lang="ru-RU" sz="1700" u="none" strike="noStrike" kern="1200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163</a:t>
                      </a:r>
                      <a:endParaRPr lang="ru-RU" sz="1700" u="none" strike="noStrike" kern="1200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701032">
                <a:tc>
                  <a:txBody>
                    <a:bodyPr/>
                    <a:lstStyle/>
                    <a:p>
                      <a:pPr marL="0" algn="ctr" defTabSz="1026134" rtl="0" eaLnBrk="1" fontAlgn="ctr" latinLnBrk="0" hangingPunct="1"/>
                      <a:r>
                        <a:rPr lang="ru-RU" sz="1700" i="1" u="none" strike="noStrike" kern="1200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2.1.</a:t>
                      </a:r>
                      <a:endParaRPr lang="ru-RU" sz="1700" i="1" u="none" strike="noStrike" kern="1200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1026134" rtl="0" eaLnBrk="1" fontAlgn="ctr" latinLnBrk="0" hangingPunct="1"/>
                      <a:r>
                        <a:rPr lang="ru-RU" sz="1700" i="1" u="none" strike="noStrike" kern="1200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Капитальный ремонт главного канализационного железобетонного коллектора</a:t>
                      </a:r>
                      <a:endParaRPr lang="ru-RU" sz="1700" i="1" u="none" strike="noStrike" kern="1200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6134" rtl="0" eaLnBrk="1" fontAlgn="ctr" latinLnBrk="0" hangingPunct="1"/>
                      <a:r>
                        <a:rPr lang="ru-RU" sz="1700" i="1" u="none" strike="noStrike" kern="1200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99</a:t>
                      </a:r>
                      <a:endParaRPr lang="ru-RU" sz="1700" i="1" u="none" strike="noStrike" kern="1200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526152">
                <a:tc>
                  <a:txBody>
                    <a:bodyPr/>
                    <a:lstStyle/>
                    <a:p>
                      <a:pPr marL="0" algn="ctr" defTabSz="1026134" rtl="0" eaLnBrk="1" fontAlgn="ctr" latinLnBrk="0" hangingPunct="1"/>
                      <a:r>
                        <a:rPr lang="ru-RU" sz="1700" i="1" u="none" strike="noStrike" kern="1200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2.2.</a:t>
                      </a:r>
                      <a:endParaRPr lang="ru-RU" sz="1700" i="1" u="none" strike="noStrike" kern="1200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1026134" rtl="0" eaLnBrk="1" fontAlgn="ctr" latinLnBrk="0" hangingPunct="1"/>
                      <a:r>
                        <a:rPr lang="ru-RU" sz="1700" i="1" u="none" strike="noStrike" kern="1200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Строительство водопроводов в местах их отсутствия в подгорной части</a:t>
                      </a:r>
                      <a:endParaRPr lang="ru-RU" sz="1700" i="1" u="none" strike="noStrike" kern="1200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6134" rtl="0" eaLnBrk="1" fontAlgn="ctr" latinLnBrk="0" hangingPunct="1"/>
                      <a:r>
                        <a:rPr lang="ru-RU" sz="1700" i="1" u="none" strike="noStrike" kern="1200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58</a:t>
                      </a:r>
                      <a:endParaRPr lang="ru-RU" sz="1700" i="1" u="none" strike="noStrike" kern="1200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1042788">
                <a:tc>
                  <a:txBody>
                    <a:bodyPr/>
                    <a:lstStyle/>
                    <a:p>
                      <a:pPr marL="0" algn="ctr" defTabSz="1026134" rtl="0" eaLnBrk="1" fontAlgn="ctr" latinLnBrk="0" hangingPunct="1"/>
                      <a:r>
                        <a:rPr lang="ru-RU" sz="1700" u="none" strike="noStrike" kern="1200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3</a:t>
                      </a:r>
                      <a:endParaRPr lang="ru-RU" sz="1700" u="none" strike="noStrike" kern="1200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1026134" rtl="0" eaLnBrk="1" fontAlgn="ctr" latinLnBrk="0" hangingPunct="1"/>
                      <a:r>
                        <a:rPr lang="ru-RU" sz="1700" u="none" strike="noStrike" kern="1200" dirty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Мероприятия по повышению уровня комфортности условий проживания населения города в многоквартирных домах, расположенных на гостевом маршрутах, эстетической привлекательности </a:t>
                      </a:r>
                      <a:r>
                        <a:rPr lang="ru-RU" sz="1700" u="none" strike="noStrike" kern="1200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города </a:t>
                      </a:r>
                      <a:endParaRPr lang="ru-RU" sz="1700" u="none" strike="noStrike" kern="1200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6134" rtl="0" eaLnBrk="1" fontAlgn="ctr" latinLnBrk="0" hangingPunct="1"/>
                      <a:r>
                        <a:rPr lang="ru-RU" sz="1700" u="none" strike="noStrike" kern="1200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14</a:t>
                      </a:r>
                      <a:endParaRPr lang="ru-RU" sz="1700" u="none" strike="noStrike" kern="1200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  <a:cs typeface="+mn-cs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838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1" u="none" strike="noStrike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3.1.</a:t>
                      </a:r>
                      <a:endParaRPr lang="ru-RU" sz="1700" b="1" i="1" u="none" strike="noStrike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700" i="1" u="none" strike="noStrike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Капитальный ремонт фасадов многоквартирных домов города Тобольска, расположенных на гостевом маршруте, в том числе разработка проектной документации</a:t>
                      </a:r>
                      <a:endParaRPr lang="ru-RU" sz="1700" b="0" i="1" u="none" strike="noStrike" dirty="0" smtClean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1" u="none" strike="noStrike" dirty="0" smtClean="0">
                          <a:effectLst/>
                          <a:latin typeface="Roboto Bold" panose="02000000000000000000" pitchFamily="2" charset="0"/>
                          <a:ea typeface="Roboto Bold" panose="02000000000000000000" pitchFamily="2" charset="0"/>
                        </a:rPr>
                        <a:t>14</a:t>
                      </a:r>
                      <a:endParaRPr lang="ru-RU" sz="1700" b="0" i="1" u="none" strike="noStrike" dirty="0">
                        <a:solidFill>
                          <a:schemeClr val="tx1"/>
                        </a:solidFill>
                        <a:effectLst/>
                        <a:latin typeface="Roboto Bold" panose="02000000000000000000" pitchFamily="2" charset="0"/>
                        <a:ea typeface="Roboto Bold" panose="02000000000000000000" pitchFamily="2" charset="0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87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3.userapi.com/s/v1/ig2/KStZ9JEPlErUltr6ziAxientwTudhb0IfNKrjZCQ3dSMPWuPaVrOZ2RbEFwf9OfNgt6rGsKpTnJOSfaAkQV9LqFq.jpg?size=2000x1333&amp;quality=95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" b="3374"/>
          <a:stretch/>
        </p:blipFill>
        <p:spPr bwMode="auto">
          <a:xfrm>
            <a:off x="4860453" y="3996653"/>
            <a:ext cx="532859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Строительство водопроводов в 2021 году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711742"/>
              </p:ext>
            </p:extLst>
          </p:nvPr>
        </p:nvGraphicFramePr>
        <p:xfrm>
          <a:off x="179934" y="1548411"/>
          <a:ext cx="460851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016224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Адрес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Протяженность, км.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ул. </a:t>
                      </a:r>
                      <a:r>
                        <a:rPr lang="ru-RU" sz="1800" dirty="0" err="1" smtClean="0">
                          <a:latin typeface="+mn-lt"/>
                        </a:rPr>
                        <a:t>Семакова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1,3 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ул. Слесарная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ул. Зеленая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ул. Басова 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1,2 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ул.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К.Маркса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1,05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ул. Сакко и Ванцетти 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0,77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ул. 3-я Трудовая 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2,2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61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ул. Новая 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61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0,46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10261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ул. Кооперативная 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61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мкр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Иртышский, </a:t>
                      </a:r>
                    </a:p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ул. Тюменская 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0,45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мкр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Иртышский,</a:t>
                      </a:r>
                    </a:p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ул. Пролетарская 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0,41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</a:rPr>
                        <a:t>ИТОГО: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11,34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79906" y="885458"/>
            <a:ext cx="3744416" cy="504056"/>
          </a:xfrm>
          <a:prstGeom prst="roundRect">
            <a:avLst/>
          </a:prstGeom>
          <a:solidFill>
            <a:srgbClr val="D19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33" tIns="51162" rIns="102333" bIns="51162" rtlCol="0" anchor="ctr"/>
          <a:lstStyle/>
          <a:p>
            <a:pPr algn="ctr" defTabSz="10232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kern="0" dirty="0">
                <a:solidFill>
                  <a:schemeClr val="bg1"/>
                </a:solidFill>
              </a:rPr>
              <a:t>Всего расходов  - 58 млн. руб.</a:t>
            </a:r>
          </a:p>
        </p:txBody>
      </p:sp>
      <p:sp>
        <p:nvSpPr>
          <p:cNvPr id="6" name="AutoShape 2" descr="⬇ Скачать картинки Строительство трубопроводов, стоковые фото Строительство  трубопроводов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97" tIns="45599" rIns="91197" bIns="4559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32463" y="1620392"/>
            <a:ext cx="5328592" cy="2246652"/>
          </a:xfrm>
          <a:prstGeom prst="rect">
            <a:avLst/>
          </a:prstGeom>
          <a:noFill/>
        </p:spPr>
        <p:txBody>
          <a:bodyPr wrap="square" lIns="91197" tIns="45599" rIns="91197" bIns="45599" rtlCol="0">
            <a:spAutoFit/>
          </a:bodyPr>
          <a:lstStyle/>
          <a:p>
            <a:pPr algn="ctr"/>
            <a:r>
              <a:rPr lang="ru-RU" sz="2800" dirty="0"/>
              <a:t>Число потребителей, получивших возможность подключения к централизованной системе водоснабже6ния - </a:t>
            </a:r>
            <a:r>
              <a:rPr lang="ru-RU" sz="2800" b="1" dirty="0"/>
              <a:t>225.</a:t>
            </a:r>
            <a:r>
              <a:rPr lang="ru-RU" sz="2800" dirty="0"/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5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30" y="3"/>
            <a:ext cx="7848872" cy="828304"/>
          </a:xfrm>
        </p:spPr>
        <p:txBody>
          <a:bodyPr>
            <a:noAutofit/>
          </a:bodyPr>
          <a:lstStyle/>
          <a:p>
            <a:r>
              <a:rPr lang="ru-RU" sz="2100" b="1" dirty="0"/>
              <a:t>Муниципальная программа </a:t>
            </a:r>
            <a:br>
              <a:rPr lang="ru-RU" sz="2100" b="1" dirty="0"/>
            </a:br>
            <a:r>
              <a:rPr lang="ru-RU" sz="2100" b="1" dirty="0"/>
              <a:t> «Формирования городской среды»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943" y="885514"/>
            <a:ext cx="4104458" cy="662925"/>
          </a:xfrm>
          <a:prstGeom prst="roundRect">
            <a:avLst/>
          </a:prstGeom>
          <a:solidFill>
            <a:srgbClr val="D19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33" tIns="51162" rIns="102333" bIns="51162" rtlCol="0" anchor="ctr"/>
          <a:lstStyle/>
          <a:p>
            <a:pPr algn="ctr" defTabSz="10232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kern="0" dirty="0">
                <a:solidFill>
                  <a:schemeClr val="bg1"/>
                </a:solidFill>
              </a:rPr>
              <a:t>Всего расходов  - </a:t>
            </a:r>
          </a:p>
          <a:p>
            <a:pPr algn="ctr" defTabSz="10232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kern="0" dirty="0">
                <a:solidFill>
                  <a:schemeClr val="bg1"/>
                </a:solidFill>
              </a:rPr>
              <a:t>1 млрд. 606  млн. руб.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1481"/>
              </p:ext>
            </p:extLst>
          </p:nvPr>
        </p:nvGraphicFramePr>
        <p:xfrm>
          <a:off x="214536" y="1692402"/>
          <a:ext cx="9974510" cy="5616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250"/>
                <a:gridCol w="7921877"/>
                <a:gridCol w="1368383"/>
              </a:tblGrid>
              <a:tr h="781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№п/п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основных  мероприятий программы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7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solidFill>
                      <a:srgbClr val="4F81BD"/>
                    </a:solidFill>
                  </a:tcPr>
                </a:tc>
              </a:tr>
              <a:tr h="426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1.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Повышение уровня благоустройства придомовых территорий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36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426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2.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Повышение уровня благоустройства общественных пространств , в </a:t>
                      </a:r>
                      <a:r>
                        <a:rPr lang="ru-RU" sz="1700" i="0" u="none" strike="noStrike" dirty="0" err="1" smtClean="0">
                          <a:effectLst/>
                          <a:latin typeface="+mn-lt"/>
                        </a:rPr>
                        <a:t>т.ч</a:t>
                      </a:r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.: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420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371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2.1.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Строительство, реконструкция объектов муниципальной собственности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138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371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2.2.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287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Текущее содержание объектов благоустройства и территории города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125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371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2.3.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Содержание и ремонт сетей освещения города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84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420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2.4.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287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Текущее содержание мест захоронений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371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2.5.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Озеленение территории города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19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371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2.6.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Реализация инициативных проектов 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26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41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3.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Ремонт и содержание автомобильных дорог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599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464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4.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Организация пассажирских перевозок, в </a:t>
                      </a:r>
                      <a:r>
                        <a:rPr lang="ru-RU" sz="1700" i="0" u="none" strike="noStrike" dirty="0" err="1" smtClean="0">
                          <a:effectLst/>
                          <a:latin typeface="+mn-lt"/>
                        </a:rPr>
                        <a:t>т.ч</a:t>
                      </a:r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.: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551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429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4.1.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Автомобильным транспортом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522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  <a:tr h="397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4.2.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Водным транспортом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i="0" u="none" strike="noStrike" dirty="0" smtClean="0">
                          <a:effectLst/>
                          <a:latin typeface="+mn-lt"/>
                        </a:rPr>
                        <a:t>29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69" marR="6469" marT="6468" marB="0" anchor="ctr"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8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6" b="4439"/>
          <a:stretch/>
        </p:blipFill>
        <p:spPr bwMode="auto">
          <a:xfrm>
            <a:off x="5603301" y="4513262"/>
            <a:ext cx="4214323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0" b="1154"/>
          <a:stretch/>
        </p:blipFill>
        <p:spPr bwMode="auto">
          <a:xfrm>
            <a:off x="5591920" y="1476699"/>
            <a:ext cx="4225704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166" y="0"/>
            <a:ext cx="6199380" cy="7144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Частичное благоустройство </a:t>
            </a:r>
            <a:br>
              <a:rPr lang="ru-RU" b="1" dirty="0" smtClean="0"/>
            </a:br>
            <a:r>
              <a:rPr lang="ru-RU" b="1" dirty="0" smtClean="0"/>
              <a:t>придомовых территорий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260859"/>
              </p:ext>
            </p:extLst>
          </p:nvPr>
        </p:nvGraphicFramePr>
        <p:xfrm>
          <a:off x="251947" y="1548389"/>
          <a:ext cx="4896545" cy="5779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121"/>
                <a:gridCol w="2195159"/>
                <a:gridCol w="2376265"/>
              </a:tblGrid>
              <a:tr h="404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 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Адрес дворовой территории многоквартирного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дома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 управляющей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организации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10, д. 35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«Импульс»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10, д. 71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«Импульс»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6, д. 11б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«Жилищные услуги»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</a:t>
                      </a:r>
                      <a:r>
                        <a:rPr lang="ru-RU" sz="1000" dirty="0" smtClean="0">
                          <a:effectLst/>
                          <a:latin typeface="+mn-lt"/>
                        </a:rPr>
                        <a:t>7, 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д. 9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«Жилищные услуги»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7, д. 36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«Жилищные услуги»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04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ул. С.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Ремезова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, д. 60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«Историческая часть»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ул. С.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Ремезова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, д. 30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«Историческая часть»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3б, д. 10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«СТМ»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7, д.46 а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УК «7 ключей»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9, д. 21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«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ЖилГрад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3а, д. 5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УК «Комфортный дом»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47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Менделеево, д. 20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«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ЖилГрад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4, д. 38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«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ЖилГрад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7а, д. 33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«Норд»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7а, д. 2, д. 2а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«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ЖилГрад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9, д.17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«Вега»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Менделеево, д. 4 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«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ЖилГрад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7, д. 26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«Жилищные услуги»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Тобольск,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мкр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 3б</a:t>
                      </a:r>
                      <a:r>
                        <a:rPr lang="ru-RU" sz="1000" dirty="0" smtClean="0">
                          <a:effectLst/>
                          <a:latin typeface="+mn-lt"/>
                        </a:rPr>
                        <a:t>, д.17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ООО «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ЖилГрад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»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25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Тобольск, мкр.10, д. 67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УК «Континент»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79906" y="885458"/>
            <a:ext cx="3744416" cy="504056"/>
          </a:xfrm>
          <a:prstGeom prst="roundRect">
            <a:avLst/>
          </a:prstGeom>
          <a:solidFill>
            <a:srgbClr val="D19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33" tIns="51162" rIns="102333" bIns="51162" rtlCol="0" anchor="ctr"/>
          <a:lstStyle/>
          <a:p>
            <a:pPr algn="ctr" defTabSz="10232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kern="0" dirty="0">
                <a:solidFill>
                  <a:schemeClr val="bg1"/>
                </a:solidFill>
              </a:rPr>
              <a:t>Всего расходов  - 36 млн. 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2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Текущее содержание объектов благоустройства территории города</a:t>
            </a:r>
            <a:endParaRPr lang="ru-RU" b="1" dirty="0"/>
          </a:p>
        </p:txBody>
      </p:sp>
      <p:sp>
        <p:nvSpPr>
          <p:cNvPr id="188" name="object 204"/>
          <p:cNvSpPr txBox="1"/>
          <p:nvPr/>
        </p:nvSpPr>
        <p:spPr>
          <a:xfrm>
            <a:off x="2606781" y="1009549"/>
            <a:ext cx="2643786" cy="6539555"/>
          </a:xfrm>
          <a:prstGeom prst="rect">
            <a:avLst/>
          </a:prstGeom>
        </p:spPr>
        <p:txBody>
          <a:bodyPr wrap="square" lIns="0" tIns="2512" rIns="0" bIns="0" rtlCol="0">
            <a:noAutofit/>
          </a:bodyPr>
          <a:lstStyle/>
          <a:p>
            <a:pPr defTabSz="1025827">
              <a:lnSpc>
                <a:spcPts val="640"/>
              </a:lnSpc>
            </a:pPr>
            <a:endParaRPr sz="700" dirty="0">
              <a:solidFill>
                <a:prstClr val="black"/>
              </a:solidFill>
            </a:endParaRPr>
          </a:p>
          <a:p>
            <a:pPr algn="r" defTabSz="1025827">
              <a:lnSpc>
                <a:spcPct val="95825"/>
              </a:lnSpc>
              <a:spcBef>
                <a:spcPts val="52026"/>
              </a:spcBef>
            </a:pPr>
            <a:r>
              <a:rPr sz="1200" spc="-165" dirty="0">
                <a:solidFill>
                  <a:prstClr val="black"/>
                </a:solidFill>
                <a:latin typeface="Times New Roman"/>
                <a:cs typeface="Times New Roman"/>
              </a:rPr>
              <a:t>59</a:t>
            </a:r>
            <a:endParaRPr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9" name="object 55"/>
          <p:cNvSpPr/>
          <p:nvPr/>
        </p:nvSpPr>
        <p:spPr>
          <a:xfrm>
            <a:off x="374143" y="1313048"/>
            <a:ext cx="2232634" cy="5940482"/>
          </a:xfrm>
          <a:custGeom>
            <a:avLst/>
            <a:gdLst/>
            <a:ahLst/>
            <a:cxnLst/>
            <a:rect l="l" t="t" r="r" b="b"/>
            <a:pathLst>
              <a:path w="2672967" h="7061706">
                <a:moveTo>
                  <a:pt x="2672967" y="7061706"/>
                </a:moveTo>
                <a:lnTo>
                  <a:pt x="2672967" y="0"/>
                </a:lnTo>
                <a:lnTo>
                  <a:pt x="0" y="0"/>
                </a:lnTo>
                <a:lnTo>
                  <a:pt x="0" y="7061706"/>
                </a:lnTo>
                <a:lnTo>
                  <a:pt x="2672967" y="7061706"/>
                </a:lnTo>
                <a:close/>
              </a:path>
            </a:pathLst>
          </a:custGeom>
          <a:solidFill>
            <a:srgbClr val="4EA32C"/>
          </a:solidFill>
        </p:spPr>
        <p:txBody>
          <a:bodyPr wrap="square" lIns="0" tIns="0" rIns="0" bIns="0" rtlCol="0">
            <a:noAutofit/>
          </a:bodyPr>
          <a:lstStyle/>
          <a:p>
            <a:pPr defTabSz="1025827"/>
            <a:endParaRPr>
              <a:solidFill>
                <a:prstClr val="black"/>
              </a:solidFill>
            </a:endParaRPr>
          </a:p>
        </p:txBody>
      </p:sp>
      <p:sp>
        <p:nvSpPr>
          <p:cNvPr id="190" name="object 56"/>
          <p:cNvSpPr/>
          <p:nvPr/>
        </p:nvSpPr>
        <p:spPr>
          <a:xfrm>
            <a:off x="2606812" y="1313048"/>
            <a:ext cx="2606779" cy="5940482"/>
          </a:xfrm>
          <a:custGeom>
            <a:avLst/>
            <a:gdLst/>
            <a:ahLst/>
            <a:cxnLst/>
            <a:rect l="l" t="t" r="r" b="b"/>
            <a:pathLst>
              <a:path w="2672969" h="7061706">
                <a:moveTo>
                  <a:pt x="2672969" y="7061706"/>
                </a:moveTo>
                <a:lnTo>
                  <a:pt x="2672969" y="0"/>
                </a:lnTo>
                <a:lnTo>
                  <a:pt x="0" y="0"/>
                </a:lnTo>
                <a:lnTo>
                  <a:pt x="0" y="7061706"/>
                </a:lnTo>
                <a:lnTo>
                  <a:pt x="2672969" y="706170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pPr defTabSz="1025827"/>
            <a:endParaRPr>
              <a:solidFill>
                <a:prstClr val="black"/>
              </a:solidFill>
            </a:endParaRPr>
          </a:p>
        </p:txBody>
      </p:sp>
      <p:sp>
        <p:nvSpPr>
          <p:cNvPr id="191" name="object 57"/>
          <p:cNvSpPr/>
          <p:nvPr/>
        </p:nvSpPr>
        <p:spPr>
          <a:xfrm>
            <a:off x="5292577" y="1313048"/>
            <a:ext cx="2606778" cy="5940482"/>
          </a:xfrm>
          <a:custGeom>
            <a:avLst/>
            <a:gdLst/>
            <a:ahLst/>
            <a:cxnLst/>
            <a:rect l="l" t="t" r="r" b="b"/>
            <a:pathLst>
              <a:path w="2672968" h="7061706">
                <a:moveTo>
                  <a:pt x="2672968" y="7061706"/>
                </a:moveTo>
                <a:lnTo>
                  <a:pt x="2672968" y="0"/>
                </a:lnTo>
                <a:lnTo>
                  <a:pt x="0" y="0"/>
                </a:lnTo>
                <a:lnTo>
                  <a:pt x="0" y="7061706"/>
                </a:lnTo>
                <a:lnTo>
                  <a:pt x="2672968" y="7061706"/>
                </a:lnTo>
                <a:close/>
              </a:path>
            </a:pathLst>
          </a:custGeom>
          <a:solidFill>
            <a:srgbClr val="00518B"/>
          </a:solidFill>
        </p:spPr>
        <p:txBody>
          <a:bodyPr wrap="square" lIns="0" tIns="0" rIns="0" bIns="0" rtlCol="0">
            <a:noAutofit/>
          </a:bodyPr>
          <a:lstStyle/>
          <a:p>
            <a:pPr defTabSz="1025827"/>
            <a:endParaRPr>
              <a:solidFill>
                <a:prstClr val="black"/>
              </a:solidFill>
            </a:endParaRPr>
          </a:p>
        </p:txBody>
      </p:sp>
      <p:sp>
        <p:nvSpPr>
          <p:cNvPr id="192" name="object 58"/>
          <p:cNvSpPr/>
          <p:nvPr/>
        </p:nvSpPr>
        <p:spPr>
          <a:xfrm>
            <a:off x="7772813" y="1313048"/>
            <a:ext cx="2378753" cy="5940482"/>
          </a:xfrm>
          <a:custGeom>
            <a:avLst/>
            <a:gdLst/>
            <a:ahLst/>
            <a:cxnLst/>
            <a:rect l="l" t="t" r="r" b="b"/>
            <a:pathLst>
              <a:path w="2672969" h="7061706">
                <a:moveTo>
                  <a:pt x="2672969" y="7061706"/>
                </a:moveTo>
                <a:lnTo>
                  <a:pt x="2672969" y="0"/>
                </a:lnTo>
                <a:lnTo>
                  <a:pt x="0" y="0"/>
                </a:lnTo>
                <a:lnTo>
                  <a:pt x="0" y="7061706"/>
                </a:lnTo>
                <a:lnTo>
                  <a:pt x="2672969" y="7061706"/>
                </a:lnTo>
                <a:close/>
              </a:path>
            </a:pathLst>
          </a:custGeom>
          <a:solidFill>
            <a:srgbClr val="009CDD"/>
          </a:solidFill>
        </p:spPr>
        <p:txBody>
          <a:bodyPr wrap="square" lIns="0" tIns="0" rIns="0" bIns="0" rtlCol="0">
            <a:noAutofit/>
          </a:bodyPr>
          <a:lstStyle/>
          <a:p>
            <a:pPr defTabSz="1025827"/>
            <a:endParaRPr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3" name="object 59"/>
          <p:cNvSpPr/>
          <p:nvPr/>
        </p:nvSpPr>
        <p:spPr>
          <a:xfrm>
            <a:off x="616181" y="6806969"/>
            <a:ext cx="81526" cy="320270"/>
          </a:xfrm>
          <a:custGeom>
            <a:avLst/>
            <a:gdLst/>
            <a:ahLst/>
            <a:cxnLst/>
            <a:rect l="l" t="t" r="r" b="b"/>
            <a:pathLst>
              <a:path w="83596" h="321144">
                <a:moveTo>
                  <a:pt x="0" y="321144"/>
                </a:moveTo>
                <a:lnTo>
                  <a:pt x="83596" y="321144"/>
                </a:lnTo>
                <a:lnTo>
                  <a:pt x="83596" y="0"/>
                </a:lnTo>
                <a:lnTo>
                  <a:pt x="0" y="0"/>
                </a:lnTo>
                <a:lnTo>
                  <a:pt x="0" y="321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1025827"/>
            <a:endParaRPr>
              <a:solidFill>
                <a:prstClr val="black"/>
              </a:solidFill>
            </a:endParaRPr>
          </a:p>
        </p:txBody>
      </p:sp>
      <p:sp>
        <p:nvSpPr>
          <p:cNvPr id="194" name="object 60"/>
          <p:cNvSpPr/>
          <p:nvPr/>
        </p:nvSpPr>
        <p:spPr>
          <a:xfrm>
            <a:off x="2165268" y="6806969"/>
            <a:ext cx="81567" cy="320270"/>
          </a:xfrm>
          <a:custGeom>
            <a:avLst/>
            <a:gdLst/>
            <a:ahLst/>
            <a:cxnLst/>
            <a:rect l="l" t="t" r="r" b="b"/>
            <a:pathLst>
              <a:path w="83638" h="321144">
                <a:moveTo>
                  <a:pt x="0" y="321144"/>
                </a:moveTo>
                <a:lnTo>
                  <a:pt x="83638" y="321144"/>
                </a:lnTo>
                <a:lnTo>
                  <a:pt x="83638" y="0"/>
                </a:lnTo>
                <a:lnTo>
                  <a:pt x="0" y="0"/>
                </a:lnTo>
                <a:lnTo>
                  <a:pt x="0" y="321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1025827"/>
            <a:endParaRPr>
              <a:solidFill>
                <a:prstClr val="black"/>
              </a:solidFill>
            </a:endParaRPr>
          </a:p>
        </p:txBody>
      </p:sp>
      <p:sp>
        <p:nvSpPr>
          <p:cNvPr id="195" name="object 61"/>
          <p:cNvSpPr/>
          <p:nvPr/>
        </p:nvSpPr>
        <p:spPr>
          <a:xfrm>
            <a:off x="770821" y="6806962"/>
            <a:ext cx="81567" cy="185320"/>
          </a:xfrm>
          <a:custGeom>
            <a:avLst/>
            <a:gdLst/>
            <a:ahLst/>
            <a:cxnLst/>
            <a:rect l="l" t="t" r="r" b="b"/>
            <a:pathLst>
              <a:path w="83638" h="185826">
                <a:moveTo>
                  <a:pt x="0" y="185826"/>
                </a:moveTo>
                <a:lnTo>
                  <a:pt x="83638" y="185826"/>
                </a:lnTo>
                <a:lnTo>
                  <a:pt x="83638" y="0"/>
                </a:lnTo>
                <a:lnTo>
                  <a:pt x="0" y="0"/>
                </a:lnTo>
                <a:lnTo>
                  <a:pt x="0" y="185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1025827"/>
            <a:endParaRPr>
              <a:solidFill>
                <a:prstClr val="black"/>
              </a:solidFill>
            </a:endParaRPr>
          </a:p>
        </p:txBody>
      </p:sp>
      <p:sp>
        <p:nvSpPr>
          <p:cNvPr id="196" name="object 62"/>
          <p:cNvSpPr/>
          <p:nvPr/>
        </p:nvSpPr>
        <p:spPr>
          <a:xfrm>
            <a:off x="2010574" y="6806962"/>
            <a:ext cx="81567" cy="185320"/>
          </a:xfrm>
          <a:custGeom>
            <a:avLst/>
            <a:gdLst/>
            <a:ahLst/>
            <a:cxnLst/>
            <a:rect l="l" t="t" r="r" b="b"/>
            <a:pathLst>
              <a:path w="83638" h="185826">
                <a:moveTo>
                  <a:pt x="0" y="185826"/>
                </a:moveTo>
                <a:lnTo>
                  <a:pt x="83638" y="185826"/>
                </a:lnTo>
                <a:lnTo>
                  <a:pt x="83638" y="0"/>
                </a:lnTo>
                <a:lnTo>
                  <a:pt x="0" y="0"/>
                </a:lnTo>
                <a:lnTo>
                  <a:pt x="0" y="185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1025827"/>
            <a:endParaRPr>
              <a:solidFill>
                <a:prstClr val="black"/>
              </a:solidFill>
            </a:endParaRPr>
          </a:p>
        </p:txBody>
      </p:sp>
      <p:sp>
        <p:nvSpPr>
          <p:cNvPr id="197" name="object 63"/>
          <p:cNvSpPr/>
          <p:nvPr/>
        </p:nvSpPr>
        <p:spPr>
          <a:xfrm>
            <a:off x="484151" y="6483524"/>
            <a:ext cx="1894612" cy="323436"/>
          </a:xfrm>
          <a:custGeom>
            <a:avLst/>
            <a:gdLst/>
            <a:ahLst/>
            <a:cxnLst/>
            <a:rect l="l" t="t" r="r" b="b"/>
            <a:pathLst>
              <a:path w="1942719" h="324319">
                <a:moveTo>
                  <a:pt x="1762252" y="0"/>
                </a:moveTo>
                <a:lnTo>
                  <a:pt x="180454" y="0"/>
                </a:lnTo>
                <a:lnTo>
                  <a:pt x="0" y="254241"/>
                </a:lnTo>
                <a:lnTo>
                  <a:pt x="0" y="324319"/>
                </a:lnTo>
                <a:lnTo>
                  <a:pt x="1942719" y="324319"/>
                </a:lnTo>
                <a:lnTo>
                  <a:pt x="1942719" y="254241"/>
                </a:lnTo>
                <a:lnTo>
                  <a:pt x="1762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1025827"/>
            <a:endParaRPr>
              <a:solidFill>
                <a:prstClr val="black"/>
              </a:solidFill>
            </a:endParaRPr>
          </a:p>
        </p:txBody>
      </p:sp>
      <p:sp>
        <p:nvSpPr>
          <p:cNvPr id="198" name="object 64"/>
          <p:cNvSpPr/>
          <p:nvPr/>
        </p:nvSpPr>
        <p:spPr>
          <a:xfrm>
            <a:off x="770821" y="6205322"/>
            <a:ext cx="81567" cy="278233"/>
          </a:xfrm>
          <a:custGeom>
            <a:avLst/>
            <a:gdLst/>
            <a:ahLst/>
            <a:cxnLst/>
            <a:rect l="l" t="t" r="r" b="b"/>
            <a:pathLst>
              <a:path w="83638" h="278993">
                <a:moveTo>
                  <a:pt x="0" y="278993"/>
                </a:moveTo>
                <a:lnTo>
                  <a:pt x="83638" y="278993"/>
                </a:lnTo>
                <a:lnTo>
                  <a:pt x="83638" y="0"/>
                </a:lnTo>
                <a:lnTo>
                  <a:pt x="0" y="0"/>
                </a:lnTo>
                <a:lnTo>
                  <a:pt x="0" y="27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1025827"/>
            <a:endParaRPr>
              <a:solidFill>
                <a:prstClr val="black"/>
              </a:solidFill>
            </a:endParaRPr>
          </a:p>
        </p:txBody>
      </p:sp>
      <p:sp>
        <p:nvSpPr>
          <p:cNvPr id="199" name="object 65"/>
          <p:cNvSpPr/>
          <p:nvPr/>
        </p:nvSpPr>
        <p:spPr>
          <a:xfrm>
            <a:off x="2010542" y="6205322"/>
            <a:ext cx="81587" cy="278233"/>
          </a:xfrm>
          <a:custGeom>
            <a:avLst/>
            <a:gdLst/>
            <a:ahLst/>
            <a:cxnLst/>
            <a:rect l="l" t="t" r="r" b="b"/>
            <a:pathLst>
              <a:path w="83658" h="278993">
                <a:moveTo>
                  <a:pt x="0" y="278993"/>
                </a:moveTo>
                <a:lnTo>
                  <a:pt x="83658" y="278993"/>
                </a:lnTo>
                <a:lnTo>
                  <a:pt x="83658" y="0"/>
                </a:lnTo>
                <a:lnTo>
                  <a:pt x="0" y="0"/>
                </a:lnTo>
                <a:lnTo>
                  <a:pt x="0" y="278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1025827"/>
            <a:endParaRPr>
              <a:solidFill>
                <a:prstClr val="black"/>
              </a:solidFill>
            </a:endParaRPr>
          </a:p>
        </p:txBody>
      </p:sp>
      <p:sp>
        <p:nvSpPr>
          <p:cNvPr id="200" name="object 66"/>
          <p:cNvSpPr/>
          <p:nvPr/>
        </p:nvSpPr>
        <p:spPr>
          <a:xfrm>
            <a:off x="574465" y="5829292"/>
            <a:ext cx="1714030" cy="375998"/>
          </a:xfrm>
          <a:custGeom>
            <a:avLst/>
            <a:gdLst/>
            <a:ahLst/>
            <a:cxnLst/>
            <a:rect l="l" t="t" r="r" b="b"/>
            <a:pathLst>
              <a:path w="1757552" h="377024">
                <a:moveTo>
                  <a:pt x="0" y="377024"/>
                </a:moveTo>
                <a:lnTo>
                  <a:pt x="1757552" y="377024"/>
                </a:lnTo>
                <a:lnTo>
                  <a:pt x="1757552" y="0"/>
                </a:lnTo>
                <a:lnTo>
                  <a:pt x="0" y="0"/>
                </a:lnTo>
                <a:lnTo>
                  <a:pt x="0" y="377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1025827"/>
            <a:endParaRPr>
              <a:solidFill>
                <a:prstClr val="black"/>
              </a:solidFill>
            </a:endParaRPr>
          </a:p>
        </p:txBody>
      </p:sp>
      <p:sp>
        <p:nvSpPr>
          <p:cNvPr id="201" name="object 67"/>
          <p:cNvSpPr/>
          <p:nvPr/>
        </p:nvSpPr>
        <p:spPr>
          <a:xfrm>
            <a:off x="770821" y="5745996"/>
            <a:ext cx="81567" cy="83232"/>
          </a:xfrm>
          <a:custGeom>
            <a:avLst/>
            <a:gdLst/>
            <a:ahLst/>
            <a:cxnLst/>
            <a:rect l="l" t="t" r="r" b="b"/>
            <a:pathLst>
              <a:path w="83638" h="83460">
                <a:moveTo>
                  <a:pt x="0" y="83460"/>
                </a:moveTo>
                <a:lnTo>
                  <a:pt x="83638" y="83460"/>
                </a:lnTo>
                <a:lnTo>
                  <a:pt x="83638" y="0"/>
                </a:lnTo>
                <a:lnTo>
                  <a:pt x="0" y="0"/>
                </a:lnTo>
                <a:lnTo>
                  <a:pt x="0" y="83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1025827"/>
            <a:endParaRPr>
              <a:solidFill>
                <a:prstClr val="black"/>
              </a:solidFill>
            </a:endParaRPr>
          </a:p>
        </p:txBody>
      </p:sp>
      <p:sp>
        <p:nvSpPr>
          <p:cNvPr id="202" name="object 68"/>
          <p:cNvSpPr/>
          <p:nvPr/>
        </p:nvSpPr>
        <p:spPr>
          <a:xfrm>
            <a:off x="2010574" y="5745996"/>
            <a:ext cx="81567" cy="83232"/>
          </a:xfrm>
          <a:custGeom>
            <a:avLst/>
            <a:gdLst/>
            <a:ahLst/>
            <a:cxnLst/>
            <a:rect l="l" t="t" r="r" b="b"/>
            <a:pathLst>
              <a:path w="83638" h="83460">
                <a:moveTo>
                  <a:pt x="0" y="83460"/>
                </a:moveTo>
                <a:lnTo>
                  <a:pt x="83638" y="83460"/>
                </a:lnTo>
                <a:lnTo>
                  <a:pt x="83638" y="0"/>
                </a:lnTo>
                <a:lnTo>
                  <a:pt x="0" y="0"/>
                </a:lnTo>
                <a:lnTo>
                  <a:pt x="0" y="83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1025827"/>
            <a:endParaRPr>
              <a:solidFill>
                <a:prstClr val="black"/>
              </a:solidFill>
            </a:endParaRPr>
          </a:p>
        </p:txBody>
      </p:sp>
      <p:grpSp>
        <p:nvGrpSpPr>
          <p:cNvPr id="373" name="Группа 372"/>
          <p:cNvGrpSpPr/>
          <p:nvPr/>
        </p:nvGrpSpPr>
        <p:grpSpPr>
          <a:xfrm>
            <a:off x="6899488" y="5000642"/>
            <a:ext cx="768769" cy="768666"/>
            <a:chOff x="6147306" y="4697340"/>
            <a:chExt cx="673272" cy="697173"/>
          </a:xfrm>
        </p:grpSpPr>
        <p:sp>
          <p:nvSpPr>
            <p:cNvPr id="233" name="object 99"/>
            <p:cNvSpPr/>
            <p:nvPr/>
          </p:nvSpPr>
          <p:spPr>
            <a:xfrm>
              <a:off x="6246122" y="5000264"/>
              <a:ext cx="450257" cy="394249"/>
            </a:xfrm>
            <a:custGeom>
              <a:avLst/>
              <a:gdLst/>
              <a:ahLst/>
              <a:cxnLst/>
              <a:rect l="l" t="t" r="r" b="b"/>
              <a:pathLst>
                <a:path w="527176" h="435863">
                  <a:moveTo>
                    <a:pt x="0" y="11049"/>
                  </a:moveTo>
                  <a:lnTo>
                    <a:pt x="55625" y="14350"/>
                  </a:lnTo>
                  <a:lnTo>
                    <a:pt x="102361" y="23749"/>
                  </a:lnTo>
                  <a:lnTo>
                    <a:pt x="140715" y="38862"/>
                  </a:lnTo>
                  <a:lnTo>
                    <a:pt x="171450" y="57531"/>
                  </a:lnTo>
                  <a:lnTo>
                    <a:pt x="195452" y="78612"/>
                  </a:lnTo>
                  <a:lnTo>
                    <a:pt x="213232" y="101346"/>
                  </a:lnTo>
                  <a:lnTo>
                    <a:pt x="233425" y="142748"/>
                  </a:lnTo>
                  <a:lnTo>
                    <a:pt x="239267" y="187579"/>
                  </a:lnTo>
                  <a:lnTo>
                    <a:pt x="232790" y="225552"/>
                  </a:lnTo>
                  <a:lnTo>
                    <a:pt x="211074" y="299847"/>
                  </a:lnTo>
                  <a:lnTo>
                    <a:pt x="167766" y="435864"/>
                  </a:lnTo>
                  <a:lnTo>
                    <a:pt x="387223" y="435864"/>
                  </a:lnTo>
                  <a:lnTo>
                    <a:pt x="376300" y="399542"/>
                  </a:lnTo>
                  <a:lnTo>
                    <a:pt x="353949" y="315087"/>
                  </a:lnTo>
                  <a:lnTo>
                    <a:pt x="336803" y="222123"/>
                  </a:lnTo>
                  <a:lnTo>
                    <a:pt x="340867" y="158877"/>
                  </a:lnTo>
                  <a:lnTo>
                    <a:pt x="355473" y="140208"/>
                  </a:lnTo>
                  <a:lnTo>
                    <a:pt x="378205" y="119125"/>
                  </a:lnTo>
                  <a:lnTo>
                    <a:pt x="408812" y="98043"/>
                  </a:lnTo>
                  <a:lnTo>
                    <a:pt x="446658" y="78612"/>
                  </a:lnTo>
                  <a:lnTo>
                    <a:pt x="527176" y="78612"/>
                  </a:lnTo>
                  <a:lnTo>
                    <a:pt x="524636" y="74422"/>
                  </a:lnTo>
                  <a:lnTo>
                    <a:pt x="263905" y="74422"/>
                  </a:lnTo>
                  <a:lnTo>
                    <a:pt x="254126" y="43942"/>
                  </a:lnTo>
                  <a:lnTo>
                    <a:pt x="243331" y="16891"/>
                  </a:lnTo>
                  <a:lnTo>
                    <a:pt x="189356" y="16891"/>
                  </a:lnTo>
                  <a:lnTo>
                    <a:pt x="172338" y="11811"/>
                  </a:lnTo>
                  <a:lnTo>
                    <a:pt x="128397" y="2540"/>
                  </a:lnTo>
                  <a:lnTo>
                    <a:pt x="67436" y="0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object 100"/>
            <p:cNvSpPr/>
            <p:nvPr/>
          </p:nvSpPr>
          <p:spPr>
            <a:xfrm>
              <a:off x="6311095" y="5121802"/>
              <a:ext cx="70830" cy="116827"/>
            </a:xfrm>
            <a:custGeom>
              <a:avLst/>
              <a:gdLst/>
              <a:ahLst/>
              <a:cxnLst/>
              <a:rect l="l" t="t" r="r" b="b"/>
              <a:pathLst>
                <a:path w="82930" h="129159">
                  <a:moveTo>
                    <a:pt x="12700" y="44703"/>
                  </a:moveTo>
                  <a:lnTo>
                    <a:pt x="1397" y="73405"/>
                  </a:lnTo>
                  <a:lnTo>
                    <a:pt x="0" y="100456"/>
                  </a:lnTo>
                  <a:lnTo>
                    <a:pt x="3048" y="120776"/>
                  </a:lnTo>
                  <a:lnTo>
                    <a:pt x="5206" y="129158"/>
                  </a:lnTo>
                  <a:lnTo>
                    <a:pt x="37718" y="122427"/>
                  </a:lnTo>
                  <a:lnTo>
                    <a:pt x="56768" y="114807"/>
                  </a:lnTo>
                  <a:lnTo>
                    <a:pt x="69850" y="102996"/>
                  </a:lnTo>
                  <a:lnTo>
                    <a:pt x="82930" y="83565"/>
                  </a:lnTo>
                  <a:lnTo>
                    <a:pt x="35559" y="83565"/>
                  </a:lnTo>
                  <a:lnTo>
                    <a:pt x="41782" y="65023"/>
                  </a:lnTo>
                  <a:lnTo>
                    <a:pt x="54609" y="38861"/>
                  </a:lnTo>
                  <a:lnTo>
                    <a:pt x="74422" y="9270"/>
                  </a:lnTo>
                  <a:lnTo>
                    <a:pt x="77977" y="5079"/>
                  </a:lnTo>
                  <a:lnTo>
                    <a:pt x="81533" y="0"/>
                  </a:lnTo>
                  <a:lnTo>
                    <a:pt x="47243" y="14350"/>
                  </a:lnTo>
                  <a:lnTo>
                    <a:pt x="12700" y="44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object 101"/>
            <p:cNvSpPr/>
            <p:nvPr/>
          </p:nvSpPr>
          <p:spPr>
            <a:xfrm>
              <a:off x="6573268" y="5127890"/>
              <a:ext cx="88510" cy="110739"/>
            </a:xfrm>
            <a:custGeom>
              <a:avLst/>
              <a:gdLst/>
              <a:ahLst/>
              <a:cxnLst/>
              <a:rect l="l" t="t" r="r" b="b"/>
              <a:pathLst>
                <a:path w="103631" h="122427">
                  <a:moveTo>
                    <a:pt x="507" y="14350"/>
                  </a:moveTo>
                  <a:lnTo>
                    <a:pt x="0" y="33781"/>
                  </a:lnTo>
                  <a:lnTo>
                    <a:pt x="3555" y="54101"/>
                  </a:lnTo>
                  <a:lnTo>
                    <a:pt x="35559" y="97155"/>
                  </a:lnTo>
                  <a:lnTo>
                    <a:pt x="61722" y="112268"/>
                  </a:lnTo>
                  <a:lnTo>
                    <a:pt x="92328" y="122428"/>
                  </a:lnTo>
                  <a:lnTo>
                    <a:pt x="101473" y="94614"/>
                  </a:lnTo>
                  <a:lnTo>
                    <a:pt x="103631" y="76834"/>
                  </a:lnTo>
                  <a:lnTo>
                    <a:pt x="62102" y="76834"/>
                  </a:lnTo>
                  <a:lnTo>
                    <a:pt x="47117" y="62483"/>
                  </a:lnTo>
                  <a:lnTo>
                    <a:pt x="28067" y="39750"/>
                  </a:lnTo>
                  <a:lnTo>
                    <a:pt x="11683" y="15239"/>
                  </a:lnTo>
                  <a:lnTo>
                    <a:pt x="5588" y="5080"/>
                  </a:lnTo>
                  <a:lnTo>
                    <a:pt x="2921" y="0"/>
                  </a:lnTo>
                  <a:lnTo>
                    <a:pt x="507" y="14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object 102"/>
            <p:cNvSpPr/>
            <p:nvPr/>
          </p:nvSpPr>
          <p:spPr>
            <a:xfrm>
              <a:off x="6341467" y="5127890"/>
              <a:ext cx="53041" cy="69498"/>
            </a:xfrm>
            <a:custGeom>
              <a:avLst/>
              <a:gdLst/>
              <a:ahLst/>
              <a:cxnLst/>
              <a:rect l="l" t="t" r="r" b="b"/>
              <a:pathLst>
                <a:path w="62102" h="76834">
                  <a:moveTo>
                    <a:pt x="59308" y="0"/>
                  </a:moveTo>
                  <a:lnTo>
                    <a:pt x="30479" y="43052"/>
                  </a:lnTo>
                  <a:lnTo>
                    <a:pt x="4318" y="72643"/>
                  </a:lnTo>
                  <a:lnTo>
                    <a:pt x="0" y="76834"/>
                  </a:lnTo>
                  <a:lnTo>
                    <a:pt x="47371" y="76834"/>
                  </a:lnTo>
                  <a:lnTo>
                    <a:pt x="49022" y="74294"/>
                  </a:lnTo>
                  <a:lnTo>
                    <a:pt x="58547" y="54101"/>
                  </a:lnTo>
                  <a:lnTo>
                    <a:pt x="62102" y="33781"/>
                  </a:lnTo>
                  <a:lnTo>
                    <a:pt x="61595" y="14350"/>
                  </a:lnTo>
                  <a:lnTo>
                    <a:pt x="59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object 103"/>
            <p:cNvSpPr/>
            <p:nvPr/>
          </p:nvSpPr>
          <p:spPr>
            <a:xfrm>
              <a:off x="6587152" y="5121802"/>
              <a:ext cx="74626" cy="75586"/>
            </a:xfrm>
            <a:custGeom>
              <a:avLst/>
              <a:gdLst/>
              <a:ahLst/>
              <a:cxnLst/>
              <a:rect l="l" t="t" r="r" b="b"/>
              <a:pathLst>
                <a:path w="87375" h="83565">
                  <a:moveTo>
                    <a:pt x="15621" y="5841"/>
                  </a:moveTo>
                  <a:lnTo>
                    <a:pt x="0" y="0"/>
                  </a:lnTo>
                  <a:lnTo>
                    <a:pt x="3428" y="5079"/>
                  </a:lnTo>
                  <a:lnTo>
                    <a:pt x="6985" y="9270"/>
                  </a:lnTo>
                  <a:lnTo>
                    <a:pt x="14097" y="19430"/>
                  </a:lnTo>
                  <a:lnTo>
                    <a:pt x="28194" y="43052"/>
                  </a:lnTo>
                  <a:lnTo>
                    <a:pt x="38100" y="64134"/>
                  </a:lnTo>
                  <a:lnTo>
                    <a:pt x="43942" y="77723"/>
                  </a:lnTo>
                  <a:lnTo>
                    <a:pt x="45847" y="83565"/>
                  </a:lnTo>
                  <a:lnTo>
                    <a:pt x="87375" y="83565"/>
                  </a:lnTo>
                  <a:lnTo>
                    <a:pt x="68579" y="44703"/>
                  </a:lnTo>
                  <a:lnTo>
                    <a:pt x="34290" y="14350"/>
                  </a:lnTo>
                  <a:lnTo>
                    <a:pt x="15621" y="5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object 104"/>
            <p:cNvSpPr/>
            <p:nvPr/>
          </p:nvSpPr>
          <p:spPr>
            <a:xfrm>
              <a:off x="6266406" y="5030133"/>
              <a:ext cx="89053" cy="61112"/>
            </a:xfrm>
            <a:custGeom>
              <a:avLst/>
              <a:gdLst/>
              <a:ahLst/>
              <a:cxnLst/>
              <a:rect l="l" t="t" r="r" b="b"/>
              <a:pathLst>
                <a:path w="104266" h="67563">
                  <a:moveTo>
                    <a:pt x="24002" y="66675"/>
                  </a:moveTo>
                  <a:lnTo>
                    <a:pt x="39497" y="67563"/>
                  </a:lnTo>
                  <a:lnTo>
                    <a:pt x="53085" y="64134"/>
                  </a:lnTo>
                  <a:lnTo>
                    <a:pt x="71754" y="55752"/>
                  </a:lnTo>
                  <a:lnTo>
                    <a:pt x="86613" y="45592"/>
                  </a:lnTo>
                  <a:lnTo>
                    <a:pt x="91058" y="40512"/>
                  </a:lnTo>
                  <a:lnTo>
                    <a:pt x="39242" y="40512"/>
                  </a:lnTo>
                  <a:lnTo>
                    <a:pt x="51053" y="30352"/>
                  </a:lnTo>
                  <a:lnTo>
                    <a:pt x="59943" y="24510"/>
                  </a:lnTo>
                  <a:lnTo>
                    <a:pt x="70357" y="18541"/>
                  </a:lnTo>
                  <a:lnTo>
                    <a:pt x="86994" y="10032"/>
                  </a:lnTo>
                  <a:lnTo>
                    <a:pt x="91312" y="7619"/>
                  </a:lnTo>
                  <a:lnTo>
                    <a:pt x="95757" y="5841"/>
                  </a:lnTo>
                  <a:lnTo>
                    <a:pt x="100075" y="3301"/>
                  </a:lnTo>
                  <a:lnTo>
                    <a:pt x="104266" y="1650"/>
                  </a:lnTo>
                  <a:lnTo>
                    <a:pt x="91821" y="0"/>
                  </a:lnTo>
                  <a:lnTo>
                    <a:pt x="75946" y="0"/>
                  </a:lnTo>
                  <a:lnTo>
                    <a:pt x="58292" y="2539"/>
                  </a:lnTo>
                  <a:lnTo>
                    <a:pt x="21335" y="22732"/>
                  </a:lnTo>
                  <a:lnTo>
                    <a:pt x="2031" y="54863"/>
                  </a:lnTo>
                  <a:lnTo>
                    <a:pt x="0" y="60832"/>
                  </a:lnTo>
                  <a:lnTo>
                    <a:pt x="24002" y="666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object 105"/>
            <p:cNvSpPr/>
            <p:nvPr/>
          </p:nvSpPr>
          <p:spPr>
            <a:xfrm>
              <a:off x="6627611" y="5071372"/>
              <a:ext cx="73868" cy="19873"/>
            </a:xfrm>
            <a:custGeom>
              <a:avLst/>
              <a:gdLst/>
              <a:ahLst/>
              <a:cxnLst/>
              <a:rect l="l" t="t" r="r" b="b"/>
              <a:pathLst>
                <a:path w="86487" h="21971">
                  <a:moveTo>
                    <a:pt x="80518" y="0"/>
                  </a:moveTo>
                  <a:lnTo>
                    <a:pt x="0" y="0"/>
                  </a:lnTo>
                  <a:lnTo>
                    <a:pt x="4191" y="3302"/>
                  </a:lnTo>
                  <a:lnTo>
                    <a:pt x="9144" y="6731"/>
                  </a:lnTo>
                  <a:lnTo>
                    <a:pt x="14604" y="10160"/>
                  </a:lnTo>
                  <a:lnTo>
                    <a:pt x="33274" y="18542"/>
                  </a:lnTo>
                  <a:lnTo>
                    <a:pt x="46990" y="21971"/>
                  </a:lnTo>
                  <a:lnTo>
                    <a:pt x="62483" y="21082"/>
                  </a:lnTo>
                  <a:lnTo>
                    <a:pt x="86487" y="15240"/>
                  </a:lnTo>
                  <a:lnTo>
                    <a:pt x="85217" y="10922"/>
                  </a:lnTo>
                  <a:lnTo>
                    <a:pt x="81406" y="1651"/>
                  </a:lnTo>
                  <a:lnTo>
                    <a:pt x="80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object 106"/>
            <p:cNvSpPr/>
            <p:nvPr/>
          </p:nvSpPr>
          <p:spPr>
            <a:xfrm>
              <a:off x="6471522" y="4846677"/>
              <a:ext cx="234836" cy="220903"/>
            </a:xfrm>
            <a:custGeom>
              <a:avLst/>
              <a:gdLst/>
              <a:ahLst/>
              <a:cxnLst/>
              <a:rect l="l" t="t" r="r" b="b"/>
              <a:pathLst>
                <a:path w="274954" h="244221">
                  <a:moveTo>
                    <a:pt x="93218" y="217932"/>
                  </a:moveTo>
                  <a:lnTo>
                    <a:pt x="92201" y="195961"/>
                  </a:lnTo>
                  <a:lnTo>
                    <a:pt x="97790" y="141986"/>
                  </a:lnTo>
                  <a:lnTo>
                    <a:pt x="123190" y="70993"/>
                  </a:lnTo>
                  <a:lnTo>
                    <a:pt x="181228" y="0"/>
                  </a:lnTo>
                  <a:lnTo>
                    <a:pt x="152273" y="17780"/>
                  </a:lnTo>
                  <a:lnTo>
                    <a:pt x="125729" y="39751"/>
                  </a:lnTo>
                  <a:lnTo>
                    <a:pt x="101600" y="64262"/>
                  </a:lnTo>
                  <a:lnTo>
                    <a:pt x="79628" y="91313"/>
                  </a:lnTo>
                  <a:lnTo>
                    <a:pt x="59817" y="120015"/>
                  </a:lnTo>
                  <a:lnTo>
                    <a:pt x="42036" y="150368"/>
                  </a:lnTo>
                  <a:lnTo>
                    <a:pt x="26161" y="181610"/>
                  </a:lnTo>
                  <a:lnTo>
                    <a:pt x="12192" y="212852"/>
                  </a:lnTo>
                  <a:lnTo>
                    <a:pt x="0" y="244221"/>
                  </a:lnTo>
                  <a:lnTo>
                    <a:pt x="260730" y="244221"/>
                  </a:lnTo>
                  <a:lnTo>
                    <a:pt x="260223" y="243332"/>
                  </a:lnTo>
                  <a:lnTo>
                    <a:pt x="228473" y="243332"/>
                  </a:lnTo>
                  <a:lnTo>
                    <a:pt x="224281" y="241681"/>
                  </a:lnTo>
                  <a:lnTo>
                    <a:pt x="217931" y="239903"/>
                  </a:lnTo>
                  <a:lnTo>
                    <a:pt x="209803" y="237363"/>
                  </a:lnTo>
                  <a:lnTo>
                    <a:pt x="212344" y="235712"/>
                  </a:lnTo>
                  <a:lnTo>
                    <a:pt x="214883" y="234823"/>
                  </a:lnTo>
                  <a:lnTo>
                    <a:pt x="217677" y="234061"/>
                  </a:lnTo>
                  <a:lnTo>
                    <a:pt x="254000" y="234061"/>
                  </a:lnTo>
                  <a:lnTo>
                    <a:pt x="246760" y="224790"/>
                  </a:lnTo>
                  <a:lnTo>
                    <a:pt x="274954" y="217932"/>
                  </a:lnTo>
                  <a:lnTo>
                    <a:pt x="93218" y="217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object 107"/>
            <p:cNvSpPr/>
            <p:nvPr/>
          </p:nvSpPr>
          <p:spPr>
            <a:xfrm>
              <a:off x="6299923" y="5040012"/>
              <a:ext cx="60418" cy="26766"/>
            </a:xfrm>
            <a:custGeom>
              <a:avLst/>
              <a:gdLst/>
              <a:ahLst/>
              <a:cxnLst/>
              <a:rect l="l" t="t" r="r" b="b"/>
              <a:pathLst>
                <a:path w="70739" h="29591">
                  <a:moveTo>
                    <a:pt x="51816" y="29590"/>
                  </a:moveTo>
                  <a:lnTo>
                    <a:pt x="58420" y="21970"/>
                  </a:lnTo>
                  <a:lnTo>
                    <a:pt x="66040" y="10159"/>
                  </a:lnTo>
                  <a:lnTo>
                    <a:pt x="70739" y="0"/>
                  </a:lnTo>
                  <a:lnTo>
                    <a:pt x="66801" y="1650"/>
                  </a:lnTo>
                  <a:lnTo>
                    <a:pt x="62865" y="4190"/>
                  </a:lnTo>
                  <a:lnTo>
                    <a:pt x="58674" y="6730"/>
                  </a:lnTo>
                  <a:lnTo>
                    <a:pt x="54356" y="8508"/>
                  </a:lnTo>
                  <a:lnTo>
                    <a:pt x="33909" y="17779"/>
                  </a:lnTo>
                  <a:lnTo>
                    <a:pt x="16510" y="24510"/>
                  </a:lnTo>
                  <a:lnTo>
                    <a:pt x="4572" y="27939"/>
                  </a:lnTo>
                  <a:lnTo>
                    <a:pt x="0" y="29590"/>
                  </a:lnTo>
                  <a:lnTo>
                    <a:pt x="51816" y="29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object 108"/>
            <p:cNvSpPr/>
            <p:nvPr/>
          </p:nvSpPr>
          <p:spPr>
            <a:xfrm>
              <a:off x="6657440" y="5058391"/>
              <a:ext cx="36337" cy="8386"/>
            </a:xfrm>
            <a:custGeom>
              <a:avLst/>
              <a:gdLst/>
              <a:ahLst/>
              <a:cxnLst/>
              <a:rect l="l" t="t" r="r" b="b"/>
              <a:pathLst>
                <a:path w="42545" h="9271">
                  <a:moveTo>
                    <a:pt x="36322" y="0"/>
                  </a:moveTo>
                  <a:lnTo>
                    <a:pt x="0" y="0"/>
                  </a:lnTo>
                  <a:lnTo>
                    <a:pt x="7620" y="5842"/>
                  </a:lnTo>
                  <a:lnTo>
                    <a:pt x="12192" y="9271"/>
                  </a:lnTo>
                  <a:lnTo>
                    <a:pt x="42545" y="9271"/>
                  </a:lnTo>
                  <a:lnTo>
                    <a:pt x="39624" y="4191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object 109"/>
            <p:cNvSpPr/>
            <p:nvPr/>
          </p:nvSpPr>
          <p:spPr>
            <a:xfrm>
              <a:off x="6551139" y="5004859"/>
              <a:ext cx="250456" cy="38942"/>
            </a:xfrm>
            <a:custGeom>
              <a:avLst/>
              <a:gdLst/>
              <a:ahLst/>
              <a:cxnLst/>
              <a:rect l="l" t="t" r="r" b="b"/>
              <a:pathLst>
                <a:path w="293242" h="43052">
                  <a:moveTo>
                    <a:pt x="151891" y="0"/>
                  </a:moveTo>
                  <a:lnTo>
                    <a:pt x="90931" y="11811"/>
                  </a:lnTo>
                  <a:lnTo>
                    <a:pt x="0" y="43053"/>
                  </a:lnTo>
                  <a:lnTo>
                    <a:pt x="181736" y="43053"/>
                  </a:lnTo>
                  <a:lnTo>
                    <a:pt x="185165" y="42291"/>
                  </a:lnTo>
                  <a:lnTo>
                    <a:pt x="219075" y="36322"/>
                  </a:lnTo>
                  <a:lnTo>
                    <a:pt x="255142" y="33020"/>
                  </a:lnTo>
                  <a:lnTo>
                    <a:pt x="293242" y="32131"/>
                  </a:lnTo>
                  <a:lnTo>
                    <a:pt x="210184" y="7620"/>
                  </a:lnTo>
                  <a:lnTo>
                    <a:pt x="1518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object 110"/>
            <p:cNvSpPr/>
            <p:nvPr/>
          </p:nvSpPr>
          <p:spPr>
            <a:xfrm>
              <a:off x="6357738" y="4888033"/>
              <a:ext cx="96213" cy="127510"/>
            </a:xfrm>
            <a:custGeom>
              <a:avLst/>
              <a:gdLst/>
              <a:ahLst/>
              <a:cxnLst/>
              <a:rect l="l" t="t" r="r" b="b"/>
              <a:pathLst>
                <a:path w="112649" h="140970">
                  <a:moveTo>
                    <a:pt x="58674" y="140969"/>
                  </a:moveTo>
                  <a:lnTo>
                    <a:pt x="112649" y="140969"/>
                  </a:lnTo>
                  <a:lnTo>
                    <a:pt x="95503" y="104647"/>
                  </a:lnTo>
                  <a:lnTo>
                    <a:pt x="76962" y="73406"/>
                  </a:lnTo>
                  <a:lnTo>
                    <a:pt x="54991" y="44703"/>
                  </a:lnTo>
                  <a:lnTo>
                    <a:pt x="29337" y="19431"/>
                  </a:lnTo>
                  <a:lnTo>
                    <a:pt x="0" y="0"/>
                  </a:lnTo>
                  <a:lnTo>
                    <a:pt x="39497" y="34543"/>
                  </a:lnTo>
                  <a:lnTo>
                    <a:pt x="58674" y="59943"/>
                  </a:lnTo>
                  <a:lnTo>
                    <a:pt x="63246" y="91185"/>
                  </a:lnTo>
                  <a:lnTo>
                    <a:pt x="58674" y="140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object 111"/>
            <p:cNvSpPr/>
            <p:nvPr/>
          </p:nvSpPr>
          <p:spPr>
            <a:xfrm>
              <a:off x="6579776" y="4932259"/>
              <a:ext cx="98599" cy="78688"/>
            </a:xfrm>
            <a:custGeom>
              <a:avLst/>
              <a:gdLst/>
              <a:ahLst/>
              <a:cxnLst/>
              <a:rect l="l" t="t" r="r" b="b"/>
              <a:pathLst>
                <a:path w="115443" h="86995">
                  <a:moveTo>
                    <a:pt x="79755" y="0"/>
                  </a:moveTo>
                  <a:lnTo>
                    <a:pt x="58038" y="0"/>
                  </a:lnTo>
                  <a:lnTo>
                    <a:pt x="35432" y="5968"/>
                  </a:lnTo>
                  <a:lnTo>
                    <a:pt x="16509" y="18668"/>
                  </a:lnTo>
                  <a:lnTo>
                    <a:pt x="4318" y="34670"/>
                  </a:lnTo>
                  <a:lnTo>
                    <a:pt x="0" y="51561"/>
                  </a:lnTo>
                  <a:lnTo>
                    <a:pt x="4445" y="67563"/>
                  </a:lnTo>
                  <a:lnTo>
                    <a:pt x="17272" y="80263"/>
                  </a:lnTo>
                  <a:lnTo>
                    <a:pt x="35813" y="86994"/>
                  </a:lnTo>
                  <a:lnTo>
                    <a:pt x="57403" y="86994"/>
                  </a:lnTo>
                  <a:lnTo>
                    <a:pt x="79882" y="81152"/>
                  </a:lnTo>
                  <a:lnTo>
                    <a:pt x="98932" y="68452"/>
                  </a:lnTo>
                  <a:lnTo>
                    <a:pt x="110998" y="52450"/>
                  </a:lnTo>
                  <a:lnTo>
                    <a:pt x="115443" y="35559"/>
                  </a:lnTo>
                  <a:lnTo>
                    <a:pt x="110998" y="19430"/>
                  </a:lnTo>
                  <a:lnTo>
                    <a:pt x="98171" y="6857"/>
                  </a:lnTo>
                  <a:lnTo>
                    <a:pt x="79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object 112"/>
            <p:cNvSpPr/>
            <p:nvPr/>
          </p:nvSpPr>
          <p:spPr>
            <a:xfrm>
              <a:off x="6147306" y="4935361"/>
              <a:ext cx="140577" cy="65707"/>
            </a:xfrm>
            <a:custGeom>
              <a:avLst/>
              <a:gdLst/>
              <a:ahLst/>
              <a:cxnLst/>
              <a:rect l="l" t="t" r="r" b="b"/>
              <a:pathLst>
                <a:path w="164592" h="72644">
                  <a:moveTo>
                    <a:pt x="23240" y="57403"/>
                  </a:moveTo>
                  <a:lnTo>
                    <a:pt x="40131" y="68452"/>
                  </a:lnTo>
                  <a:lnTo>
                    <a:pt x="58547" y="71754"/>
                  </a:lnTo>
                  <a:lnTo>
                    <a:pt x="86995" y="72643"/>
                  </a:lnTo>
                  <a:lnTo>
                    <a:pt x="112013" y="69214"/>
                  </a:lnTo>
                  <a:lnTo>
                    <a:pt x="134238" y="61594"/>
                  </a:lnTo>
                  <a:lnTo>
                    <a:pt x="152526" y="52323"/>
                  </a:lnTo>
                  <a:lnTo>
                    <a:pt x="164592" y="43941"/>
                  </a:lnTo>
                  <a:lnTo>
                    <a:pt x="139573" y="43941"/>
                  </a:lnTo>
                  <a:lnTo>
                    <a:pt x="108838" y="43052"/>
                  </a:lnTo>
                  <a:lnTo>
                    <a:pt x="83820" y="40512"/>
                  </a:lnTo>
                  <a:lnTo>
                    <a:pt x="66928" y="37210"/>
                  </a:lnTo>
                  <a:lnTo>
                    <a:pt x="60705" y="36321"/>
                  </a:lnTo>
                  <a:lnTo>
                    <a:pt x="81787" y="32130"/>
                  </a:lnTo>
                  <a:lnTo>
                    <a:pt x="97027" y="29590"/>
                  </a:lnTo>
                  <a:lnTo>
                    <a:pt x="113792" y="28701"/>
                  </a:lnTo>
                  <a:lnTo>
                    <a:pt x="164592" y="28701"/>
                  </a:lnTo>
                  <a:lnTo>
                    <a:pt x="152526" y="20319"/>
                  </a:lnTo>
                  <a:lnTo>
                    <a:pt x="134238" y="10921"/>
                  </a:lnTo>
                  <a:lnTo>
                    <a:pt x="112013" y="3428"/>
                  </a:lnTo>
                  <a:lnTo>
                    <a:pt x="86995" y="0"/>
                  </a:lnTo>
                  <a:lnTo>
                    <a:pt x="53085" y="5968"/>
                  </a:lnTo>
                  <a:lnTo>
                    <a:pt x="25400" y="17779"/>
                  </a:lnTo>
                  <a:lnTo>
                    <a:pt x="6857" y="30352"/>
                  </a:lnTo>
                  <a:lnTo>
                    <a:pt x="0" y="36321"/>
                  </a:lnTo>
                  <a:lnTo>
                    <a:pt x="23240" y="574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object 113"/>
            <p:cNvSpPr/>
            <p:nvPr/>
          </p:nvSpPr>
          <p:spPr>
            <a:xfrm>
              <a:off x="6678917" y="4974303"/>
              <a:ext cx="133634" cy="26766"/>
            </a:xfrm>
            <a:custGeom>
              <a:avLst/>
              <a:gdLst/>
              <a:ahLst/>
              <a:cxnLst/>
              <a:rect l="l" t="t" r="r" b="b"/>
              <a:pathLst>
                <a:path w="156463" h="29591">
                  <a:moveTo>
                    <a:pt x="156463" y="888"/>
                  </a:moveTo>
                  <a:lnTo>
                    <a:pt x="12826" y="888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13207" y="9270"/>
                  </a:lnTo>
                  <a:lnTo>
                    <a:pt x="31496" y="18542"/>
                  </a:lnTo>
                  <a:lnTo>
                    <a:pt x="53721" y="26162"/>
                  </a:lnTo>
                  <a:lnTo>
                    <a:pt x="78867" y="29591"/>
                  </a:lnTo>
                  <a:lnTo>
                    <a:pt x="112649" y="23622"/>
                  </a:lnTo>
                  <a:lnTo>
                    <a:pt x="140334" y="11811"/>
                  </a:lnTo>
                  <a:lnTo>
                    <a:pt x="156463" y="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object 114"/>
            <p:cNvSpPr/>
            <p:nvPr/>
          </p:nvSpPr>
          <p:spPr>
            <a:xfrm>
              <a:off x="6325088" y="4943746"/>
              <a:ext cx="63672" cy="51234"/>
            </a:xfrm>
            <a:custGeom>
              <a:avLst/>
              <a:gdLst/>
              <a:ahLst/>
              <a:cxnLst/>
              <a:rect l="l" t="t" r="r" b="b"/>
              <a:pathLst>
                <a:path w="74549" h="56642">
                  <a:moveTo>
                    <a:pt x="36829" y="0"/>
                  </a:moveTo>
                  <a:lnTo>
                    <a:pt x="22859" y="0"/>
                  </a:lnTo>
                  <a:lnTo>
                    <a:pt x="10922" y="4190"/>
                  </a:lnTo>
                  <a:lnTo>
                    <a:pt x="2794" y="12699"/>
                  </a:lnTo>
                  <a:lnTo>
                    <a:pt x="0" y="23621"/>
                  </a:lnTo>
                  <a:lnTo>
                    <a:pt x="3048" y="34670"/>
                  </a:lnTo>
                  <a:lnTo>
                    <a:pt x="10922" y="43941"/>
                  </a:lnTo>
                  <a:lnTo>
                    <a:pt x="23368" y="52323"/>
                  </a:lnTo>
                  <a:lnTo>
                    <a:pt x="37846" y="56641"/>
                  </a:lnTo>
                  <a:lnTo>
                    <a:pt x="51816" y="55752"/>
                  </a:lnTo>
                  <a:lnTo>
                    <a:pt x="63753" y="51561"/>
                  </a:lnTo>
                  <a:lnTo>
                    <a:pt x="71881" y="43052"/>
                  </a:lnTo>
                  <a:lnTo>
                    <a:pt x="74549" y="33019"/>
                  </a:lnTo>
                  <a:lnTo>
                    <a:pt x="71627" y="21970"/>
                  </a:lnTo>
                  <a:lnTo>
                    <a:pt x="63626" y="11810"/>
                  </a:lnTo>
                  <a:lnTo>
                    <a:pt x="51307" y="3428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object 115"/>
            <p:cNvSpPr/>
            <p:nvPr/>
          </p:nvSpPr>
          <p:spPr>
            <a:xfrm>
              <a:off x="6278012" y="4974303"/>
              <a:ext cx="10847" cy="803"/>
            </a:xfrm>
            <a:custGeom>
              <a:avLst/>
              <a:gdLst/>
              <a:ahLst/>
              <a:cxnLst/>
              <a:rect l="l" t="t" r="r" b="b"/>
              <a:pathLst>
                <a:path w="12700" h="888">
                  <a:moveTo>
                    <a:pt x="12700" y="0"/>
                  </a:moveTo>
                  <a:lnTo>
                    <a:pt x="6476" y="0"/>
                  </a:lnTo>
                  <a:lnTo>
                    <a:pt x="0" y="888"/>
                  </a:lnTo>
                  <a:lnTo>
                    <a:pt x="11557" y="88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object 116"/>
            <p:cNvSpPr/>
            <p:nvPr/>
          </p:nvSpPr>
          <p:spPr>
            <a:xfrm>
              <a:off x="6701479" y="4961323"/>
              <a:ext cx="119099" cy="13784"/>
            </a:xfrm>
            <a:custGeom>
              <a:avLst/>
              <a:gdLst/>
              <a:ahLst/>
              <a:cxnLst/>
              <a:rect l="l" t="t" r="r" b="b"/>
              <a:pathLst>
                <a:path w="139445" h="15239">
                  <a:moveTo>
                    <a:pt x="131063" y="0"/>
                  </a:moveTo>
                  <a:lnTo>
                    <a:pt x="0" y="0"/>
                  </a:lnTo>
                  <a:lnTo>
                    <a:pt x="30606" y="888"/>
                  </a:lnTo>
                  <a:lnTo>
                    <a:pt x="55625" y="3428"/>
                  </a:lnTo>
                  <a:lnTo>
                    <a:pt x="72389" y="6731"/>
                  </a:lnTo>
                  <a:lnTo>
                    <a:pt x="78612" y="7619"/>
                  </a:lnTo>
                  <a:lnTo>
                    <a:pt x="57530" y="11811"/>
                  </a:lnTo>
                  <a:lnTo>
                    <a:pt x="42290" y="14350"/>
                  </a:lnTo>
                  <a:lnTo>
                    <a:pt x="25526" y="15239"/>
                  </a:lnTo>
                  <a:lnTo>
                    <a:pt x="130047" y="15239"/>
                  </a:lnTo>
                  <a:lnTo>
                    <a:pt x="132587" y="13588"/>
                  </a:lnTo>
                  <a:lnTo>
                    <a:pt x="139445" y="7619"/>
                  </a:lnTo>
                  <a:lnTo>
                    <a:pt x="131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object 117"/>
            <p:cNvSpPr/>
            <p:nvPr/>
          </p:nvSpPr>
          <p:spPr>
            <a:xfrm>
              <a:off x="6278012" y="4961322"/>
              <a:ext cx="10847" cy="803"/>
            </a:xfrm>
            <a:custGeom>
              <a:avLst/>
              <a:gdLst/>
              <a:ahLst/>
              <a:cxnLst/>
              <a:rect l="l" t="t" r="r" b="b"/>
              <a:pathLst>
                <a:path w="12700" h="888">
                  <a:moveTo>
                    <a:pt x="11557" y="0"/>
                  </a:moveTo>
                  <a:lnTo>
                    <a:pt x="0" y="0"/>
                  </a:lnTo>
                  <a:lnTo>
                    <a:pt x="6476" y="888"/>
                  </a:lnTo>
                  <a:lnTo>
                    <a:pt x="12700" y="888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object 118"/>
            <p:cNvSpPr/>
            <p:nvPr/>
          </p:nvSpPr>
          <p:spPr>
            <a:xfrm>
              <a:off x="6678917" y="4935361"/>
              <a:ext cx="134502" cy="26765"/>
            </a:xfrm>
            <a:custGeom>
              <a:avLst/>
              <a:gdLst/>
              <a:ahLst/>
              <a:cxnLst/>
              <a:rect l="l" t="t" r="r" b="b"/>
              <a:pathLst>
                <a:path w="157479" h="29590">
                  <a:moveTo>
                    <a:pt x="78867" y="0"/>
                  </a:moveTo>
                  <a:lnTo>
                    <a:pt x="53721" y="3428"/>
                  </a:lnTo>
                  <a:lnTo>
                    <a:pt x="31496" y="10921"/>
                  </a:lnTo>
                  <a:lnTo>
                    <a:pt x="13334" y="20319"/>
                  </a:lnTo>
                  <a:lnTo>
                    <a:pt x="0" y="29590"/>
                  </a:lnTo>
                  <a:lnTo>
                    <a:pt x="6350" y="29590"/>
                  </a:lnTo>
                  <a:lnTo>
                    <a:pt x="12826" y="28701"/>
                  </a:lnTo>
                  <a:lnTo>
                    <a:pt x="157479" y="28701"/>
                  </a:lnTo>
                  <a:lnTo>
                    <a:pt x="142494" y="15239"/>
                  </a:lnTo>
                  <a:lnTo>
                    <a:pt x="125729" y="4190"/>
                  </a:lnTo>
                  <a:lnTo>
                    <a:pt x="107187" y="888"/>
                  </a:lnTo>
                  <a:lnTo>
                    <a:pt x="788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object 119"/>
            <p:cNvSpPr/>
            <p:nvPr/>
          </p:nvSpPr>
          <p:spPr>
            <a:xfrm>
              <a:off x="6449937" y="4877349"/>
              <a:ext cx="68010" cy="81675"/>
            </a:xfrm>
            <a:custGeom>
              <a:avLst/>
              <a:gdLst/>
              <a:ahLst/>
              <a:cxnLst/>
              <a:rect l="l" t="t" r="r" b="b"/>
              <a:pathLst>
                <a:path w="79628" h="90296">
                  <a:moveTo>
                    <a:pt x="39750" y="0"/>
                  </a:moveTo>
                  <a:lnTo>
                    <a:pt x="24256" y="3301"/>
                  </a:lnTo>
                  <a:lnTo>
                    <a:pt x="11556" y="13462"/>
                  </a:lnTo>
                  <a:lnTo>
                    <a:pt x="3048" y="27812"/>
                  </a:lnTo>
                  <a:lnTo>
                    <a:pt x="0" y="45593"/>
                  </a:lnTo>
                  <a:lnTo>
                    <a:pt x="3048" y="62483"/>
                  </a:lnTo>
                  <a:lnTo>
                    <a:pt x="11556" y="76835"/>
                  </a:lnTo>
                  <a:lnTo>
                    <a:pt x="24256" y="86994"/>
                  </a:lnTo>
                  <a:lnTo>
                    <a:pt x="39750" y="90296"/>
                  </a:lnTo>
                  <a:lnTo>
                    <a:pt x="55245" y="86994"/>
                  </a:lnTo>
                  <a:lnTo>
                    <a:pt x="67945" y="76835"/>
                  </a:lnTo>
                  <a:lnTo>
                    <a:pt x="76453" y="62483"/>
                  </a:lnTo>
                  <a:lnTo>
                    <a:pt x="79628" y="45593"/>
                  </a:lnTo>
                  <a:lnTo>
                    <a:pt x="76453" y="27812"/>
                  </a:lnTo>
                  <a:lnTo>
                    <a:pt x="67945" y="13462"/>
                  </a:lnTo>
                  <a:lnTo>
                    <a:pt x="55245" y="3301"/>
                  </a:lnTo>
                  <a:lnTo>
                    <a:pt x="39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object 120"/>
            <p:cNvSpPr/>
            <p:nvPr/>
          </p:nvSpPr>
          <p:spPr>
            <a:xfrm>
              <a:off x="6266515" y="4848976"/>
              <a:ext cx="88944" cy="57322"/>
            </a:xfrm>
            <a:custGeom>
              <a:avLst/>
              <a:gdLst/>
              <a:ahLst/>
              <a:cxnLst/>
              <a:rect l="l" t="t" r="r" b="b"/>
              <a:pathLst>
                <a:path w="104139" h="63373">
                  <a:moveTo>
                    <a:pt x="22605" y="45719"/>
                  </a:moveTo>
                  <a:lnTo>
                    <a:pt x="58165" y="60832"/>
                  </a:lnTo>
                  <a:lnTo>
                    <a:pt x="75819" y="63372"/>
                  </a:lnTo>
                  <a:lnTo>
                    <a:pt x="91694" y="63372"/>
                  </a:lnTo>
                  <a:lnTo>
                    <a:pt x="104139" y="61721"/>
                  </a:lnTo>
                  <a:lnTo>
                    <a:pt x="99949" y="60070"/>
                  </a:lnTo>
                  <a:lnTo>
                    <a:pt x="95630" y="57530"/>
                  </a:lnTo>
                  <a:lnTo>
                    <a:pt x="91312" y="55752"/>
                  </a:lnTo>
                  <a:lnTo>
                    <a:pt x="86867" y="53212"/>
                  </a:lnTo>
                  <a:lnTo>
                    <a:pt x="67563" y="43179"/>
                  </a:lnTo>
                  <a:lnTo>
                    <a:pt x="52450" y="33019"/>
                  </a:lnTo>
                  <a:lnTo>
                    <a:pt x="42672" y="25399"/>
                  </a:lnTo>
                  <a:lnTo>
                    <a:pt x="39115" y="22859"/>
                  </a:lnTo>
                  <a:lnTo>
                    <a:pt x="90424" y="22859"/>
                  </a:lnTo>
                  <a:lnTo>
                    <a:pt x="86486" y="18668"/>
                  </a:lnTo>
                  <a:lnTo>
                    <a:pt x="71627" y="7619"/>
                  </a:lnTo>
                  <a:lnTo>
                    <a:pt x="47371" y="888"/>
                  </a:lnTo>
                  <a:lnTo>
                    <a:pt x="24256" y="0"/>
                  </a:lnTo>
                  <a:lnTo>
                    <a:pt x="6857" y="1777"/>
                  </a:lnTo>
                  <a:lnTo>
                    <a:pt x="0" y="3428"/>
                  </a:lnTo>
                  <a:lnTo>
                    <a:pt x="6096" y="24510"/>
                  </a:lnTo>
                  <a:lnTo>
                    <a:pt x="22605" y="45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object 121"/>
            <p:cNvSpPr/>
            <p:nvPr/>
          </p:nvSpPr>
          <p:spPr>
            <a:xfrm>
              <a:off x="6612425" y="4869652"/>
              <a:ext cx="81568" cy="36645"/>
            </a:xfrm>
            <a:custGeom>
              <a:avLst/>
              <a:gdLst/>
              <a:ahLst/>
              <a:cxnLst/>
              <a:rect l="l" t="t" r="r" b="b"/>
              <a:pathLst>
                <a:path w="95503" h="40513">
                  <a:moveTo>
                    <a:pt x="12826" y="32893"/>
                  </a:moveTo>
                  <a:lnTo>
                    <a:pt x="8508" y="34671"/>
                  </a:lnTo>
                  <a:lnTo>
                    <a:pt x="4191" y="37211"/>
                  </a:lnTo>
                  <a:lnTo>
                    <a:pt x="0" y="38862"/>
                  </a:lnTo>
                  <a:lnTo>
                    <a:pt x="12446" y="40513"/>
                  </a:lnTo>
                  <a:lnTo>
                    <a:pt x="28321" y="40513"/>
                  </a:lnTo>
                  <a:lnTo>
                    <a:pt x="45974" y="37973"/>
                  </a:lnTo>
                  <a:lnTo>
                    <a:pt x="63373" y="32131"/>
                  </a:lnTo>
                  <a:lnTo>
                    <a:pt x="82930" y="17780"/>
                  </a:lnTo>
                  <a:lnTo>
                    <a:pt x="95503" y="0"/>
                  </a:lnTo>
                  <a:lnTo>
                    <a:pt x="64897" y="0"/>
                  </a:lnTo>
                  <a:lnTo>
                    <a:pt x="53212" y="10160"/>
                  </a:lnTo>
                  <a:lnTo>
                    <a:pt x="44323" y="16002"/>
                  </a:lnTo>
                  <a:lnTo>
                    <a:pt x="33781" y="21971"/>
                  </a:lnTo>
                  <a:lnTo>
                    <a:pt x="17272" y="30353"/>
                  </a:lnTo>
                  <a:lnTo>
                    <a:pt x="12826" y="328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object 122"/>
            <p:cNvSpPr/>
            <p:nvPr/>
          </p:nvSpPr>
          <p:spPr>
            <a:xfrm>
              <a:off x="6299923" y="4869652"/>
              <a:ext cx="60418" cy="27455"/>
            </a:xfrm>
            <a:custGeom>
              <a:avLst/>
              <a:gdLst/>
              <a:ahLst/>
              <a:cxnLst/>
              <a:rect l="l" t="t" r="r" b="b"/>
              <a:pathLst>
                <a:path w="70739" h="30352">
                  <a:moveTo>
                    <a:pt x="51308" y="0"/>
                  </a:moveTo>
                  <a:lnTo>
                    <a:pt x="0" y="0"/>
                  </a:lnTo>
                  <a:lnTo>
                    <a:pt x="15621" y="4191"/>
                  </a:lnTo>
                  <a:lnTo>
                    <a:pt x="26416" y="7620"/>
                  </a:lnTo>
                  <a:lnTo>
                    <a:pt x="37719" y="12700"/>
                  </a:lnTo>
                  <a:lnTo>
                    <a:pt x="54356" y="21082"/>
                  </a:lnTo>
                  <a:lnTo>
                    <a:pt x="58674" y="22860"/>
                  </a:lnTo>
                  <a:lnTo>
                    <a:pt x="62865" y="25400"/>
                  </a:lnTo>
                  <a:lnTo>
                    <a:pt x="66801" y="27813"/>
                  </a:lnTo>
                  <a:lnTo>
                    <a:pt x="70739" y="30353"/>
                  </a:lnTo>
                  <a:lnTo>
                    <a:pt x="66040" y="20320"/>
                  </a:lnTo>
                  <a:lnTo>
                    <a:pt x="58420" y="7620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object 123"/>
            <p:cNvSpPr/>
            <p:nvPr/>
          </p:nvSpPr>
          <p:spPr>
            <a:xfrm>
              <a:off x="6607435" y="4845183"/>
              <a:ext cx="94043" cy="51923"/>
            </a:xfrm>
            <a:custGeom>
              <a:avLst/>
              <a:gdLst/>
              <a:ahLst/>
              <a:cxnLst/>
              <a:rect l="l" t="t" r="r" b="b"/>
              <a:pathLst>
                <a:path w="110109" h="57403">
                  <a:moveTo>
                    <a:pt x="70612" y="0"/>
                  </a:moveTo>
                  <a:lnTo>
                    <a:pt x="38353" y="11811"/>
                  </a:lnTo>
                  <a:lnTo>
                    <a:pt x="12319" y="34671"/>
                  </a:lnTo>
                  <a:lnTo>
                    <a:pt x="0" y="57404"/>
                  </a:lnTo>
                  <a:lnTo>
                    <a:pt x="3937" y="54864"/>
                  </a:lnTo>
                  <a:lnTo>
                    <a:pt x="8000" y="52450"/>
                  </a:lnTo>
                  <a:lnTo>
                    <a:pt x="12192" y="49911"/>
                  </a:lnTo>
                  <a:lnTo>
                    <a:pt x="16637" y="48133"/>
                  </a:lnTo>
                  <a:lnTo>
                    <a:pt x="36956" y="38862"/>
                  </a:lnTo>
                  <a:lnTo>
                    <a:pt x="54228" y="32131"/>
                  </a:lnTo>
                  <a:lnTo>
                    <a:pt x="66294" y="28702"/>
                  </a:lnTo>
                  <a:lnTo>
                    <a:pt x="70739" y="27050"/>
                  </a:lnTo>
                  <a:lnTo>
                    <a:pt x="101346" y="27050"/>
                  </a:lnTo>
                  <a:lnTo>
                    <a:pt x="108076" y="13589"/>
                  </a:lnTo>
                  <a:lnTo>
                    <a:pt x="110109" y="7620"/>
                  </a:lnTo>
                  <a:lnTo>
                    <a:pt x="86105" y="889"/>
                  </a:lnTo>
                  <a:lnTo>
                    <a:pt x="70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object 124"/>
            <p:cNvSpPr/>
            <p:nvPr/>
          </p:nvSpPr>
          <p:spPr>
            <a:xfrm>
              <a:off x="6407200" y="4847481"/>
              <a:ext cx="24079" cy="38942"/>
            </a:xfrm>
            <a:custGeom>
              <a:avLst/>
              <a:gdLst/>
              <a:ahLst/>
              <a:cxnLst/>
              <a:rect l="l" t="t" r="r" b="b"/>
              <a:pathLst>
                <a:path w="28193" h="43052">
                  <a:moveTo>
                    <a:pt x="380" y="18541"/>
                  </a:moveTo>
                  <a:lnTo>
                    <a:pt x="21843" y="41401"/>
                  </a:lnTo>
                  <a:lnTo>
                    <a:pt x="27177" y="43052"/>
                  </a:lnTo>
                  <a:lnTo>
                    <a:pt x="24002" y="38861"/>
                  </a:lnTo>
                  <a:lnTo>
                    <a:pt x="22478" y="36321"/>
                  </a:lnTo>
                  <a:lnTo>
                    <a:pt x="18160" y="29590"/>
                  </a:lnTo>
                  <a:lnTo>
                    <a:pt x="15620" y="25399"/>
                  </a:lnTo>
                  <a:lnTo>
                    <a:pt x="13842" y="21081"/>
                  </a:lnTo>
                  <a:lnTo>
                    <a:pt x="11683" y="15239"/>
                  </a:lnTo>
                  <a:lnTo>
                    <a:pt x="28193" y="15239"/>
                  </a:lnTo>
                  <a:lnTo>
                    <a:pt x="23240" y="8508"/>
                  </a:lnTo>
                  <a:lnTo>
                    <a:pt x="18922" y="4190"/>
                  </a:lnTo>
                  <a:lnTo>
                    <a:pt x="12445" y="1650"/>
                  </a:lnTo>
                  <a:lnTo>
                    <a:pt x="1650" y="0"/>
                  </a:lnTo>
                  <a:lnTo>
                    <a:pt x="888" y="2539"/>
                  </a:lnTo>
                  <a:lnTo>
                    <a:pt x="0" y="8508"/>
                  </a:lnTo>
                  <a:lnTo>
                    <a:pt x="0" y="11048"/>
                  </a:lnTo>
                  <a:lnTo>
                    <a:pt x="380" y="185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object 125"/>
            <p:cNvSpPr/>
            <p:nvPr/>
          </p:nvSpPr>
          <p:spPr>
            <a:xfrm>
              <a:off x="6537472" y="4861266"/>
              <a:ext cx="23103" cy="25157"/>
            </a:xfrm>
            <a:custGeom>
              <a:avLst/>
              <a:gdLst/>
              <a:ahLst/>
              <a:cxnLst/>
              <a:rect l="l" t="t" r="r" b="b"/>
              <a:pathLst>
                <a:path w="27050" h="27812">
                  <a:moveTo>
                    <a:pt x="27050" y="0"/>
                  </a:moveTo>
                  <a:lnTo>
                    <a:pt x="15493" y="0"/>
                  </a:lnTo>
                  <a:lnTo>
                    <a:pt x="13334" y="5842"/>
                  </a:lnTo>
                  <a:lnTo>
                    <a:pt x="11556" y="10160"/>
                  </a:lnTo>
                  <a:lnTo>
                    <a:pt x="9016" y="14351"/>
                  </a:lnTo>
                  <a:lnTo>
                    <a:pt x="4699" y="21082"/>
                  </a:lnTo>
                  <a:lnTo>
                    <a:pt x="3175" y="23622"/>
                  </a:lnTo>
                  <a:lnTo>
                    <a:pt x="0" y="27813"/>
                  </a:lnTo>
                  <a:lnTo>
                    <a:pt x="5206" y="26162"/>
                  </a:lnTo>
                  <a:lnTo>
                    <a:pt x="11556" y="22733"/>
                  </a:lnTo>
                  <a:lnTo>
                    <a:pt x="17779" y="18542"/>
                  </a:lnTo>
                  <a:lnTo>
                    <a:pt x="22986" y="12700"/>
                  </a:lnTo>
                  <a:lnTo>
                    <a:pt x="26796" y="3302"/>
                  </a:lnTo>
                  <a:lnTo>
                    <a:pt x="27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object 126"/>
            <p:cNvSpPr/>
            <p:nvPr/>
          </p:nvSpPr>
          <p:spPr>
            <a:xfrm>
              <a:off x="6417179" y="4861266"/>
              <a:ext cx="17897" cy="22860"/>
            </a:xfrm>
            <a:custGeom>
              <a:avLst/>
              <a:gdLst/>
              <a:ahLst/>
              <a:cxnLst/>
              <a:rect l="l" t="t" r="r" b="b"/>
              <a:pathLst>
                <a:path w="20954" h="25273">
                  <a:moveTo>
                    <a:pt x="16509" y="0"/>
                  </a:moveTo>
                  <a:lnTo>
                    <a:pt x="0" y="0"/>
                  </a:lnTo>
                  <a:lnTo>
                    <a:pt x="1397" y="889"/>
                  </a:lnTo>
                  <a:lnTo>
                    <a:pt x="5206" y="5080"/>
                  </a:lnTo>
                  <a:lnTo>
                    <a:pt x="10286" y="10922"/>
                  </a:lnTo>
                  <a:lnTo>
                    <a:pt x="15875" y="18542"/>
                  </a:lnTo>
                  <a:lnTo>
                    <a:pt x="17399" y="21082"/>
                  </a:lnTo>
                  <a:lnTo>
                    <a:pt x="18669" y="23622"/>
                  </a:lnTo>
                  <a:lnTo>
                    <a:pt x="19938" y="25273"/>
                  </a:lnTo>
                  <a:lnTo>
                    <a:pt x="20700" y="20193"/>
                  </a:lnTo>
                  <a:lnTo>
                    <a:pt x="20954" y="14351"/>
                  </a:lnTo>
                  <a:lnTo>
                    <a:pt x="19684" y="762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object 127"/>
            <p:cNvSpPr/>
            <p:nvPr/>
          </p:nvSpPr>
          <p:spPr>
            <a:xfrm>
              <a:off x="6532916" y="4846677"/>
              <a:ext cx="27877" cy="37449"/>
            </a:xfrm>
            <a:custGeom>
              <a:avLst/>
              <a:gdLst/>
              <a:ahLst/>
              <a:cxnLst/>
              <a:rect l="l" t="t" r="r" b="b"/>
              <a:pathLst>
                <a:path w="32639" h="41401">
                  <a:moveTo>
                    <a:pt x="2032" y="38862"/>
                  </a:moveTo>
                  <a:lnTo>
                    <a:pt x="3428" y="37211"/>
                  </a:lnTo>
                  <a:lnTo>
                    <a:pt x="20827" y="16129"/>
                  </a:lnTo>
                  <a:lnTo>
                    <a:pt x="32385" y="16129"/>
                  </a:lnTo>
                  <a:lnTo>
                    <a:pt x="32639" y="10160"/>
                  </a:lnTo>
                  <a:lnTo>
                    <a:pt x="31750" y="3429"/>
                  </a:lnTo>
                  <a:lnTo>
                    <a:pt x="30988" y="0"/>
                  </a:lnTo>
                  <a:lnTo>
                    <a:pt x="4191" y="16129"/>
                  </a:lnTo>
                  <a:lnTo>
                    <a:pt x="0" y="33020"/>
                  </a:lnTo>
                  <a:lnTo>
                    <a:pt x="126" y="36322"/>
                  </a:lnTo>
                  <a:lnTo>
                    <a:pt x="889" y="41402"/>
                  </a:lnTo>
                  <a:lnTo>
                    <a:pt x="2032" y="388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object 128"/>
            <p:cNvSpPr/>
            <p:nvPr/>
          </p:nvSpPr>
          <p:spPr>
            <a:xfrm>
              <a:off x="6587151" y="4739155"/>
              <a:ext cx="68770" cy="75013"/>
            </a:xfrm>
            <a:custGeom>
              <a:avLst/>
              <a:gdLst/>
              <a:ahLst/>
              <a:cxnLst/>
              <a:rect l="l" t="t" r="r" b="b"/>
              <a:pathLst>
                <a:path w="80518" h="82930">
                  <a:moveTo>
                    <a:pt x="80518" y="0"/>
                  </a:moveTo>
                  <a:lnTo>
                    <a:pt x="45847" y="0"/>
                  </a:lnTo>
                  <a:lnTo>
                    <a:pt x="39750" y="18161"/>
                  </a:lnTo>
                  <a:lnTo>
                    <a:pt x="34290" y="30861"/>
                  </a:lnTo>
                  <a:lnTo>
                    <a:pt x="13843" y="63627"/>
                  </a:lnTo>
                  <a:lnTo>
                    <a:pt x="0" y="82931"/>
                  </a:lnTo>
                  <a:lnTo>
                    <a:pt x="15494" y="77470"/>
                  </a:lnTo>
                  <a:lnTo>
                    <a:pt x="34163" y="68453"/>
                  </a:lnTo>
                  <a:lnTo>
                    <a:pt x="52959" y="55499"/>
                  </a:lnTo>
                  <a:lnTo>
                    <a:pt x="68579" y="38100"/>
                  </a:lnTo>
                  <a:lnTo>
                    <a:pt x="80010" y="9525"/>
                  </a:lnTo>
                  <a:lnTo>
                    <a:pt x="805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object 129"/>
            <p:cNvSpPr/>
            <p:nvPr/>
          </p:nvSpPr>
          <p:spPr>
            <a:xfrm>
              <a:off x="6573484" y="4697340"/>
              <a:ext cx="83196" cy="110739"/>
            </a:xfrm>
            <a:custGeom>
              <a:avLst/>
              <a:gdLst/>
              <a:ahLst/>
              <a:cxnLst/>
              <a:rect l="l" t="t" r="r" b="b"/>
              <a:pathLst>
                <a:path w="97409" h="122427">
                  <a:moveTo>
                    <a:pt x="3428" y="68453"/>
                  </a:moveTo>
                  <a:lnTo>
                    <a:pt x="0" y="89154"/>
                  </a:lnTo>
                  <a:lnTo>
                    <a:pt x="380" y="107823"/>
                  </a:lnTo>
                  <a:lnTo>
                    <a:pt x="2794" y="122428"/>
                  </a:lnTo>
                  <a:lnTo>
                    <a:pt x="5461" y="117475"/>
                  </a:lnTo>
                  <a:lnTo>
                    <a:pt x="8381" y="112522"/>
                  </a:lnTo>
                  <a:lnTo>
                    <a:pt x="31369" y="79502"/>
                  </a:lnTo>
                  <a:lnTo>
                    <a:pt x="57530" y="50292"/>
                  </a:lnTo>
                  <a:lnTo>
                    <a:pt x="61849" y="46228"/>
                  </a:lnTo>
                  <a:lnTo>
                    <a:pt x="96520" y="46228"/>
                  </a:lnTo>
                  <a:lnTo>
                    <a:pt x="97409" y="28575"/>
                  </a:lnTo>
                  <a:lnTo>
                    <a:pt x="94361" y="8128"/>
                  </a:lnTo>
                  <a:lnTo>
                    <a:pt x="92201" y="0"/>
                  </a:lnTo>
                  <a:lnTo>
                    <a:pt x="59817" y="7239"/>
                  </a:lnTo>
                  <a:lnTo>
                    <a:pt x="27559" y="26670"/>
                  </a:lnTo>
                  <a:lnTo>
                    <a:pt x="3428" y="684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object 130"/>
            <p:cNvSpPr/>
            <p:nvPr/>
          </p:nvSpPr>
          <p:spPr>
            <a:xfrm>
              <a:off x="6305889" y="4697341"/>
              <a:ext cx="76145" cy="116827"/>
            </a:xfrm>
            <a:custGeom>
              <a:avLst/>
              <a:gdLst/>
              <a:ahLst/>
              <a:cxnLst/>
              <a:rect l="l" t="t" r="r" b="b"/>
              <a:pathLst>
                <a:path w="89153" h="129159">
                  <a:moveTo>
                    <a:pt x="80518" y="119888"/>
                  </a:moveTo>
                  <a:lnTo>
                    <a:pt x="59435" y="85852"/>
                  </a:lnTo>
                  <a:lnTo>
                    <a:pt x="43687" y="51435"/>
                  </a:lnTo>
                  <a:lnTo>
                    <a:pt x="41782" y="46228"/>
                  </a:lnTo>
                  <a:lnTo>
                    <a:pt x="89153" y="46228"/>
                  </a:lnTo>
                  <a:lnTo>
                    <a:pt x="68325" y="25019"/>
                  </a:lnTo>
                  <a:lnTo>
                    <a:pt x="42163" y="10287"/>
                  </a:lnTo>
                  <a:lnTo>
                    <a:pt x="20574" y="2413"/>
                  </a:lnTo>
                  <a:lnTo>
                    <a:pt x="11556" y="0"/>
                  </a:lnTo>
                  <a:lnTo>
                    <a:pt x="2285" y="28321"/>
                  </a:lnTo>
                  <a:lnTo>
                    <a:pt x="0" y="46482"/>
                  </a:lnTo>
                  <a:lnTo>
                    <a:pt x="5333" y="62484"/>
                  </a:lnTo>
                  <a:lnTo>
                    <a:pt x="34671" y="101854"/>
                  </a:lnTo>
                  <a:lnTo>
                    <a:pt x="72008" y="123698"/>
                  </a:lnTo>
                  <a:lnTo>
                    <a:pt x="87629" y="129159"/>
                  </a:lnTo>
                  <a:lnTo>
                    <a:pt x="84074" y="124587"/>
                  </a:lnTo>
                  <a:lnTo>
                    <a:pt x="80518" y="119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object 131"/>
            <p:cNvSpPr/>
            <p:nvPr/>
          </p:nvSpPr>
          <p:spPr>
            <a:xfrm>
              <a:off x="6341576" y="4739154"/>
              <a:ext cx="52932" cy="68925"/>
            </a:xfrm>
            <a:custGeom>
              <a:avLst/>
              <a:gdLst/>
              <a:ahLst/>
              <a:cxnLst/>
              <a:rect l="l" t="t" r="r" b="b"/>
              <a:pathLst>
                <a:path w="61975" h="76200">
                  <a:moveTo>
                    <a:pt x="47371" y="0"/>
                  </a:moveTo>
                  <a:lnTo>
                    <a:pt x="0" y="0"/>
                  </a:lnTo>
                  <a:lnTo>
                    <a:pt x="14986" y="13716"/>
                  </a:lnTo>
                  <a:lnTo>
                    <a:pt x="24765" y="24130"/>
                  </a:lnTo>
                  <a:lnTo>
                    <a:pt x="46863" y="56007"/>
                  </a:lnTo>
                  <a:lnTo>
                    <a:pt x="59181" y="76200"/>
                  </a:lnTo>
                  <a:lnTo>
                    <a:pt x="61468" y="61722"/>
                  </a:lnTo>
                  <a:lnTo>
                    <a:pt x="61975" y="43053"/>
                  </a:lnTo>
                  <a:lnTo>
                    <a:pt x="58547" y="22352"/>
                  </a:lnTo>
                  <a:lnTo>
                    <a:pt x="49149" y="1651"/>
                  </a:lnTo>
                  <a:lnTo>
                    <a:pt x="47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object 132"/>
            <p:cNvSpPr/>
            <p:nvPr/>
          </p:nvSpPr>
          <p:spPr>
            <a:xfrm>
              <a:off x="6457421" y="4735019"/>
              <a:ext cx="49787" cy="97758"/>
            </a:xfrm>
            <a:custGeom>
              <a:avLst/>
              <a:gdLst/>
              <a:ahLst/>
              <a:cxnLst/>
              <a:rect l="l" t="t" r="r" b="b"/>
              <a:pathLst>
                <a:path w="58292" h="108076">
                  <a:moveTo>
                    <a:pt x="17525" y="99568"/>
                  </a:moveTo>
                  <a:lnTo>
                    <a:pt x="25272" y="108077"/>
                  </a:lnTo>
                  <a:lnTo>
                    <a:pt x="24891" y="104013"/>
                  </a:lnTo>
                  <a:lnTo>
                    <a:pt x="24637" y="95504"/>
                  </a:lnTo>
                  <a:lnTo>
                    <a:pt x="24510" y="91059"/>
                  </a:lnTo>
                  <a:lnTo>
                    <a:pt x="25526" y="70993"/>
                  </a:lnTo>
                  <a:lnTo>
                    <a:pt x="27812" y="54610"/>
                  </a:lnTo>
                  <a:lnTo>
                    <a:pt x="29971" y="43561"/>
                  </a:lnTo>
                  <a:lnTo>
                    <a:pt x="30987" y="39497"/>
                  </a:lnTo>
                  <a:lnTo>
                    <a:pt x="58292" y="39497"/>
                  </a:lnTo>
                  <a:lnTo>
                    <a:pt x="57150" y="34671"/>
                  </a:lnTo>
                  <a:lnTo>
                    <a:pt x="46481" y="16510"/>
                  </a:lnTo>
                  <a:lnTo>
                    <a:pt x="35813" y="4445"/>
                  </a:lnTo>
                  <a:lnTo>
                    <a:pt x="30987" y="0"/>
                  </a:lnTo>
                  <a:lnTo>
                    <a:pt x="13080" y="15113"/>
                  </a:lnTo>
                  <a:lnTo>
                    <a:pt x="3936" y="26035"/>
                  </a:lnTo>
                  <a:lnTo>
                    <a:pt x="507" y="38227"/>
                  </a:lnTo>
                  <a:lnTo>
                    <a:pt x="0" y="56769"/>
                  </a:lnTo>
                  <a:lnTo>
                    <a:pt x="2666" y="73152"/>
                  </a:lnTo>
                  <a:lnTo>
                    <a:pt x="9270" y="87630"/>
                  </a:lnTo>
                  <a:lnTo>
                    <a:pt x="17525" y="995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object 133"/>
            <p:cNvSpPr/>
            <p:nvPr/>
          </p:nvSpPr>
          <p:spPr>
            <a:xfrm>
              <a:off x="6483888" y="4770745"/>
              <a:ext cx="26467" cy="62032"/>
            </a:xfrm>
            <a:custGeom>
              <a:avLst/>
              <a:gdLst/>
              <a:ahLst/>
              <a:cxnLst/>
              <a:rect l="l" t="t" r="r" b="b"/>
              <a:pathLst>
                <a:path w="30988" h="68579">
                  <a:moveTo>
                    <a:pt x="27304" y="0"/>
                  </a:moveTo>
                  <a:lnTo>
                    <a:pt x="0" y="0"/>
                  </a:lnTo>
                  <a:lnTo>
                    <a:pt x="3809" y="13843"/>
                  </a:lnTo>
                  <a:lnTo>
                    <a:pt x="5842" y="23749"/>
                  </a:lnTo>
                  <a:lnTo>
                    <a:pt x="6476" y="34798"/>
                  </a:lnTo>
                  <a:lnTo>
                    <a:pt x="6603" y="56007"/>
                  </a:lnTo>
                  <a:lnTo>
                    <a:pt x="6350" y="60325"/>
                  </a:lnTo>
                  <a:lnTo>
                    <a:pt x="6096" y="64516"/>
                  </a:lnTo>
                  <a:lnTo>
                    <a:pt x="5842" y="68580"/>
                  </a:lnTo>
                  <a:lnTo>
                    <a:pt x="13462" y="60071"/>
                  </a:lnTo>
                  <a:lnTo>
                    <a:pt x="21717" y="48133"/>
                  </a:lnTo>
                  <a:lnTo>
                    <a:pt x="28321" y="33655"/>
                  </a:lnTo>
                  <a:lnTo>
                    <a:pt x="30988" y="17272"/>
                  </a:lnTo>
                  <a:lnTo>
                    <a:pt x="27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80" name="Группа 379"/>
          <p:cNvGrpSpPr>
            <a:grpSpLocks noChangeAspect="1"/>
          </p:cNvGrpSpPr>
          <p:nvPr/>
        </p:nvGrpSpPr>
        <p:grpSpPr>
          <a:xfrm>
            <a:off x="8089236" y="1619525"/>
            <a:ext cx="1824326" cy="1409357"/>
            <a:chOff x="6862391" y="4716411"/>
            <a:chExt cx="2086959" cy="1669710"/>
          </a:xfrm>
        </p:grpSpPr>
        <p:sp>
          <p:nvSpPr>
            <p:cNvPr id="268" name="object 134"/>
            <p:cNvSpPr/>
            <p:nvPr/>
          </p:nvSpPr>
          <p:spPr>
            <a:xfrm>
              <a:off x="7995684" y="5024274"/>
              <a:ext cx="103046" cy="186326"/>
            </a:xfrm>
            <a:custGeom>
              <a:avLst/>
              <a:gdLst/>
              <a:ahLst/>
              <a:cxnLst/>
              <a:rect l="l" t="t" r="r" b="b"/>
              <a:pathLst>
                <a:path w="120650" h="205994">
                  <a:moveTo>
                    <a:pt x="60325" y="0"/>
                  </a:moveTo>
                  <a:lnTo>
                    <a:pt x="58999" y="2330"/>
                  </a:lnTo>
                  <a:lnTo>
                    <a:pt x="55630" y="8343"/>
                  </a:lnTo>
                  <a:lnTo>
                    <a:pt x="50625" y="17455"/>
                  </a:lnTo>
                  <a:lnTo>
                    <a:pt x="44398" y="29070"/>
                  </a:lnTo>
                  <a:lnTo>
                    <a:pt x="37358" y="42595"/>
                  </a:lnTo>
                  <a:lnTo>
                    <a:pt x="29920" y="57436"/>
                  </a:lnTo>
                  <a:lnTo>
                    <a:pt x="22496" y="72998"/>
                  </a:lnTo>
                  <a:lnTo>
                    <a:pt x="15496" y="88688"/>
                  </a:lnTo>
                  <a:lnTo>
                    <a:pt x="9335" y="103912"/>
                  </a:lnTo>
                  <a:lnTo>
                    <a:pt x="4423" y="118075"/>
                  </a:lnTo>
                  <a:lnTo>
                    <a:pt x="1174" y="130583"/>
                  </a:lnTo>
                  <a:lnTo>
                    <a:pt x="0" y="140842"/>
                  </a:lnTo>
                  <a:lnTo>
                    <a:pt x="1565" y="155662"/>
                  </a:lnTo>
                  <a:lnTo>
                    <a:pt x="6080" y="169396"/>
                  </a:lnTo>
                  <a:lnTo>
                    <a:pt x="13185" y="181519"/>
                  </a:lnTo>
                  <a:lnTo>
                    <a:pt x="22521" y="191635"/>
                  </a:lnTo>
                  <a:lnTo>
                    <a:pt x="33729" y="199349"/>
                  </a:lnTo>
                  <a:lnTo>
                    <a:pt x="46449" y="204266"/>
                  </a:lnTo>
                  <a:lnTo>
                    <a:pt x="60325" y="205994"/>
                  </a:lnTo>
                  <a:lnTo>
                    <a:pt x="74045" y="204296"/>
                  </a:lnTo>
                  <a:lnTo>
                    <a:pt x="86761" y="199404"/>
                  </a:lnTo>
                  <a:lnTo>
                    <a:pt x="97986" y="191712"/>
                  </a:lnTo>
                  <a:lnTo>
                    <a:pt x="107353" y="181615"/>
                  </a:lnTo>
                  <a:lnTo>
                    <a:pt x="114496" y="169508"/>
                  </a:lnTo>
                  <a:lnTo>
                    <a:pt x="119050" y="155786"/>
                  </a:lnTo>
                  <a:lnTo>
                    <a:pt x="120650" y="140842"/>
                  </a:lnTo>
                  <a:lnTo>
                    <a:pt x="120644" y="140261"/>
                  </a:lnTo>
                  <a:lnTo>
                    <a:pt x="119324" y="129838"/>
                  </a:lnTo>
                  <a:lnTo>
                    <a:pt x="115955" y="117205"/>
                  </a:lnTo>
                  <a:lnTo>
                    <a:pt x="110950" y="102956"/>
                  </a:lnTo>
                  <a:lnTo>
                    <a:pt x="104723" y="87685"/>
                  </a:lnTo>
                  <a:lnTo>
                    <a:pt x="97683" y="71985"/>
                  </a:lnTo>
                  <a:lnTo>
                    <a:pt x="90245" y="56451"/>
                  </a:lnTo>
                  <a:lnTo>
                    <a:pt x="82821" y="41677"/>
                  </a:lnTo>
                  <a:lnTo>
                    <a:pt x="75821" y="28258"/>
                  </a:lnTo>
                  <a:lnTo>
                    <a:pt x="69660" y="16786"/>
                  </a:lnTo>
                  <a:lnTo>
                    <a:pt x="64748" y="7856"/>
                  </a:lnTo>
                  <a:lnTo>
                    <a:pt x="61499" y="2063"/>
                  </a:lnTo>
                  <a:lnTo>
                    <a:pt x="60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object 135"/>
            <p:cNvSpPr/>
            <p:nvPr/>
          </p:nvSpPr>
          <p:spPr>
            <a:xfrm>
              <a:off x="8140599" y="5191760"/>
              <a:ext cx="43496" cy="117401"/>
            </a:xfrm>
            <a:custGeom>
              <a:avLst/>
              <a:gdLst/>
              <a:ahLst/>
              <a:cxnLst/>
              <a:rect l="l" t="t" r="r" b="b"/>
              <a:pathLst>
                <a:path w="50926" h="129793">
                  <a:moveTo>
                    <a:pt x="50926" y="0"/>
                  </a:moveTo>
                  <a:lnTo>
                    <a:pt x="0" y="129793"/>
                  </a:lnTo>
                  <a:lnTo>
                    <a:pt x="17018" y="129793"/>
                  </a:lnTo>
                  <a:lnTo>
                    <a:pt x="509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object 136"/>
            <p:cNvSpPr/>
            <p:nvPr/>
          </p:nvSpPr>
          <p:spPr>
            <a:xfrm>
              <a:off x="8159582" y="5178091"/>
              <a:ext cx="32216" cy="131071"/>
            </a:xfrm>
            <a:custGeom>
              <a:avLst/>
              <a:gdLst/>
              <a:ahLst/>
              <a:cxnLst/>
              <a:rect l="l" t="t" r="r" b="b"/>
              <a:pathLst>
                <a:path w="37719" h="144906">
                  <a:moveTo>
                    <a:pt x="37719" y="0"/>
                  </a:moveTo>
                  <a:lnTo>
                    <a:pt x="0" y="144906"/>
                  </a:lnTo>
                  <a:lnTo>
                    <a:pt x="37719" y="144906"/>
                  </a:lnTo>
                  <a:lnTo>
                    <a:pt x="377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object 137"/>
            <p:cNvSpPr/>
            <p:nvPr/>
          </p:nvSpPr>
          <p:spPr>
            <a:xfrm>
              <a:off x="7985380" y="5374296"/>
              <a:ext cx="266292" cy="26745"/>
            </a:xfrm>
            <a:custGeom>
              <a:avLst/>
              <a:gdLst/>
              <a:ahLst/>
              <a:cxnLst/>
              <a:rect l="l" t="t" r="r" b="b"/>
              <a:pathLst>
                <a:path w="311784" h="29568">
                  <a:moveTo>
                    <a:pt x="126" y="13842"/>
                  </a:moveTo>
                  <a:lnTo>
                    <a:pt x="126" y="18287"/>
                  </a:lnTo>
                  <a:lnTo>
                    <a:pt x="1650" y="18795"/>
                  </a:lnTo>
                  <a:lnTo>
                    <a:pt x="4825" y="20065"/>
                  </a:lnTo>
                  <a:lnTo>
                    <a:pt x="7874" y="21716"/>
                  </a:lnTo>
                  <a:lnTo>
                    <a:pt x="12445" y="23875"/>
                  </a:lnTo>
                  <a:lnTo>
                    <a:pt x="20433" y="26738"/>
                  </a:lnTo>
                  <a:lnTo>
                    <a:pt x="32731" y="29216"/>
                  </a:lnTo>
                  <a:lnTo>
                    <a:pt x="45249" y="29566"/>
                  </a:lnTo>
                  <a:lnTo>
                    <a:pt x="57682" y="27785"/>
                  </a:lnTo>
                  <a:lnTo>
                    <a:pt x="69723" y="23875"/>
                  </a:lnTo>
                  <a:lnTo>
                    <a:pt x="74167" y="21716"/>
                  </a:lnTo>
                  <a:lnTo>
                    <a:pt x="77342" y="20065"/>
                  </a:lnTo>
                  <a:lnTo>
                    <a:pt x="87304" y="16462"/>
                  </a:lnTo>
                  <a:lnTo>
                    <a:pt x="99580" y="13739"/>
                  </a:lnTo>
                  <a:lnTo>
                    <a:pt x="112070" y="12737"/>
                  </a:lnTo>
                  <a:lnTo>
                    <a:pt x="124578" y="13458"/>
                  </a:lnTo>
                  <a:lnTo>
                    <a:pt x="136902" y="15900"/>
                  </a:lnTo>
                  <a:lnTo>
                    <a:pt x="148843" y="20065"/>
                  </a:lnTo>
                  <a:lnTo>
                    <a:pt x="151891" y="21716"/>
                  </a:lnTo>
                  <a:lnTo>
                    <a:pt x="156463" y="23875"/>
                  </a:lnTo>
                  <a:lnTo>
                    <a:pt x="164351" y="26708"/>
                  </a:lnTo>
                  <a:lnTo>
                    <a:pt x="176665" y="29208"/>
                  </a:lnTo>
                  <a:lnTo>
                    <a:pt x="189191" y="29568"/>
                  </a:lnTo>
                  <a:lnTo>
                    <a:pt x="201613" y="27791"/>
                  </a:lnTo>
                  <a:lnTo>
                    <a:pt x="213613" y="23875"/>
                  </a:lnTo>
                  <a:lnTo>
                    <a:pt x="218185" y="21716"/>
                  </a:lnTo>
                  <a:lnTo>
                    <a:pt x="221233" y="20065"/>
                  </a:lnTo>
                  <a:lnTo>
                    <a:pt x="231195" y="16462"/>
                  </a:lnTo>
                  <a:lnTo>
                    <a:pt x="243471" y="13739"/>
                  </a:lnTo>
                  <a:lnTo>
                    <a:pt x="255961" y="12737"/>
                  </a:lnTo>
                  <a:lnTo>
                    <a:pt x="268469" y="13458"/>
                  </a:lnTo>
                  <a:lnTo>
                    <a:pt x="280793" y="15900"/>
                  </a:lnTo>
                  <a:lnTo>
                    <a:pt x="292734" y="20065"/>
                  </a:lnTo>
                  <a:lnTo>
                    <a:pt x="294512" y="20954"/>
                  </a:lnTo>
                  <a:lnTo>
                    <a:pt x="300227" y="18922"/>
                  </a:lnTo>
                  <a:lnTo>
                    <a:pt x="305942" y="17017"/>
                  </a:lnTo>
                  <a:lnTo>
                    <a:pt x="311784" y="15239"/>
                  </a:lnTo>
                  <a:lnTo>
                    <a:pt x="305434" y="14096"/>
                  </a:lnTo>
                  <a:lnTo>
                    <a:pt x="299084" y="12191"/>
                  </a:lnTo>
                  <a:lnTo>
                    <a:pt x="293115" y="9651"/>
                  </a:lnTo>
                  <a:lnTo>
                    <a:pt x="290449" y="8508"/>
                  </a:lnTo>
                  <a:lnTo>
                    <a:pt x="287781" y="7111"/>
                  </a:lnTo>
                  <a:lnTo>
                    <a:pt x="285114" y="5714"/>
                  </a:lnTo>
                  <a:lnTo>
                    <a:pt x="278103" y="3155"/>
                  </a:lnTo>
                  <a:lnTo>
                    <a:pt x="265835" y="539"/>
                  </a:lnTo>
                  <a:lnTo>
                    <a:pt x="253343" y="94"/>
                  </a:lnTo>
                  <a:lnTo>
                    <a:pt x="240918" y="1819"/>
                  </a:lnTo>
                  <a:lnTo>
                    <a:pt x="228853" y="5714"/>
                  </a:lnTo>
                  <a:lnTo>
                    <a:pt x="226186" y="7111"/>
                  </a:lnTo>
                  <a:lnTo>
                    <a:pt x="223519" y="8508"/>
                  </a:lnTo>
                  <a:lnTo>
                    <a:pt x="220725" y="9651"/>
                  </a:lnTo>
                  <a:lnTo>
                    <a:pt x="210804" y="13255"/>
                  </a:lnTo>
                  <a:lnTo>
                    <a:pt x="198545" y="15978"/>
                  </a:lnTo>
                  <a:lnTo>
                    <a:pt x="186046" y="16980"/>
                  </a:lnTo>
                  <a:lnTo>
                    <a:pt x="173520" y="16259"/>
                  </a:lnTo>
                  <a:lnTo>
                    <a:pt x="161176" y="13817"/>
                  </a:lnTo>
                  <a:lnTo>
                    <a:pt x="149225" y="9651"/>
                  </a:lnTo>
                  <a:lnTo>
                    <a:pt x="146430" y="8508"/>
                  </a:lnTo>
                  <a:lnTo>
                    <a:pt x="143763" y="7111"/>
                  </a:lnTo>
                  <a:lnTo>
                    <a:pt x="141224" y="5714"/>
                  </a:lnTo>
                  <a:lnTo>
                    <a:pt x="138037" y="4455"/>
                  </a:lnTo>
                  <a:lnTo>
                    <a:pt x="125706" y="1113"/>
                  </a:lnTo>
                  <a:lnTo>
                    <a:pt x="113029" y="0"/>
                  </a:lnTo>
                  <a:lnTo>
                    <a:pt x="109791" y="73"/>
                  </a:lnTo>
                  <a:lnTo>
                    <a:pt x="97160" y="1770"/>
                  </a:lnTo>
                  <a:lnTo>
                    <a:pt x="84962" y="5714"/>
                  </a:lnTo>
                  <a:lnTo>
                    <a:pt x="82295" y="7111"/>
                  </a:lnTo>
                  <a:lnTo>
                    <a:pt x="79628" y="8508"/>
                  </a:lnTo>
                  <a:lnTo>
                    <a:pt x="76834" y="9651"/>
                  </a:lnTo>
                  <a:lnTo>
                    <a:pt x="66866" y="13255"/>
                  </a:lnTo>
                  <a:lnTo>
                    <a:pt x="54572" y="15978"/>
                  </a:lnTo>
                  <a:lnTo>
                    <a:pt x="42060" y="16980"/>
                  </a:lnTo>
                  <a:lnTo>
                    <a:pt x="29543" y="16259"/>
                  </a:lnTo>
                  <a:lnTo>
                    <a:pt x="17230" y="13817"/>
                  </a:lnTo>
                  <a:lnTo>
                    <a:pt x="5333" y="9651"/>
                  </a:lnTo>
                  <a:lnTo>
                    <a:pt x="3555" y="8889"/>
                  </a:lnTo>
                  <a:lnTo>
                    <a:pt x="0" y="6476"/>
                  </a:lnTo>
                  <a:lnTo>
                    <a:pt x="126" y="13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object 138"/>
            <p:cNvSpPr/>
            <p:nvPr/>
          </p:nvSpPr>
          <p:spPr>
            <a:xfrm>
              <a:off x="7985055" y="5014166"/>
              <a:ext cx="262822" cy="359306"/>
            </a:xfrm>
            <a:custGeom>
              <a:avLst/>
              <a:gdLst/>
              <a:ahLst/>
              <a:cxnLst/>
              <a:rect l="l" t="t" r="r" b="b"/>
              <a:pathLst>
                <a:path w="307721" h="397233">
                  <a:moveTo>
                    <a:pt x="307721" y="128904"/>
                  </a:moveTo>
                  <a:lnTo>
                    <a:pt x="307721" y="0"/>
                  </a:lnTo>
                  <a:lnTo>
                    <a:pt x="230250" y="31876"/>
                  </a:lnTo>
                  <a:lnTo>
                    <a:pt x="229252" y="32227"/>
                  </a:lnTo>
                  <a:lnTo>
                    <a:pt x="217287" y="36320"/>
                  </a:lnTo>
                  <a:lnTo>
                    <a:pt x="205252" y="40239"/>
                  </a:lnTo>
                  <a:lnTo>
                    <a:pt x="193147" y="43987"/>
                  </a:lnTo>
                  <a:lnTo>
                    <a:pt x="180972" y="47564"/>
                  </a:lnTo>
                  <a:lnTo>
                    <a:pt x="168727" y="50973"/>
                  </a:lnTo>
                  <a:lnTo>
                    <a:pt x="156412" y="54213"/>
                  </a:lnTo>
                  <a:lnTo>
                    <a:pt x="144027" y="57288"/>
                  </a:lnTo>
                  <a:lnTo>
                    <a:pt x="131572" y="60197"/>
                  </a:lnTo>
                  <a:lnTo>
                    <a:pt x="136706" y="71166"/>
                  </a:lnTo>
                  <a:lnTo>
                    <a:pt x="142634" y="84488"/>
                  </a:lnTo>
                  <a:lnTo>
                    <a:pt x="148138" y="97747"/>
                  </a:lnTo>
                  <a:lnTo>
                    <a:pt x="153039" y="110699"/>
                  </a:lnTo>
                  <a:lnTo>
                    <a:pt x="157160" y="123101"/>
                  </a:lnTo>
                  <a:lnTo>
                    <a:pt x="160324" y="134707"/>
                  </a:lnTo>
                  <a:lnTo>
                    <a:pt x="162352" y="145275"/>
                  </a:lnTo>
                  <a:lnTo>
                    <a:pt x="163068" y="154558"/>
                  </a:lnTo>
                  <a:lnTo>
                    <a:pt x="162952" y="159408"/>
                  </a:lnTo>
                  <a:lnTo>
                    <a:pt x="161144" y="174131"/>
                  </a:lnTo>
                  <a:lnTo>
                    <a:pt x="157280" y="188060"/>
                  </a:lnTo>
                  <a:lnTo>
                    <a:pt x="151529" y="201018"/>
                  </a:lnTo>
                  <a:lnTo>
                    <a:pt x="144062" y="212826"/>
                  </a:lnTo>
                  <a:lnTo>
                    <a:pt x="135049" y="223306"/>
                  </a:lnTo>
                  <a:lnTo>
                    <a:pt x="124661" y="232280"/>
                  </a:lnTo>
                  <a:lnTo>
                    <a:pt x="113069" y="239570"/>
                  </a:lnTo>
                  <a:lnTo>
                    <a:pt x="100443" y="244998"/>
                  </a:lnTo>
                  <a:lnTo>
                    <a:pt x="86953" y="248386"/>
                  </a:lnTo>
                  <a:lnTo>
                    <a:pt x="72771" y="249554"/>
                  </a:lnTo>
                  <a:lnTo>
                    <a:pt x="62593" y="248957"/>
                  </a:lnTo>
                  <a:lnTo>
                    <a:pt x="49630" y="246396"/>
                  </a:lnTo>
                  <a:lnTo>
                    <a:pt x="37405" y="241954"/>
                  </a:lnTo>
                  <a:lnTo>
                    <a:pt x="26049" y="235778"/>
                  </a:lnTo>
                  <a:lnTo>
                    <a:pt x="15696" y="228018"/>
                  </a:lnTo>
                  <a:lnTo>
                    <a:pt x="6476" y="218820"/>
                  </a:lnTo>
                  <a:lnTo>
                    <a:pt x="5651" y="225292"/>
                  </a:lnTo>
                  <a:lnTo>
                    <a:pt x="4229" y="237895"/>
                  </a:lnTo>
                  <a:lnTo>
                    <a:pt x="3048" y="250570"/>
                  </a:lnTo>
                  <a:lnTo>
                    <a:pt x="2220" y="262131"/>
                  </a:lnTo>
                  <a:lnTo>
                    <a:pt x="1206" y="278399"/>
                  </a:lnTo>
                  <a:lnTo>
                    <a:pt x="356" y="293262"/>
                  </a:lnTo>
                  <a:lnTo>
                    <a:pt x="0" y="300862"/>
                  </a:lnTo>
                  <a:lnTo>
                    <a:pt x="127" y="328297"/>
                  </a:lnTo>
                  <a:lnTo>
                    <a:pt x="269" y="360639"/>
                  </a:lnTo>
                  <a:lnTo>
                    <a:pt x="381" y="385952"/>
                  </a:lnTo>
                  <a:lnTo>
                    <a:pt x="2032" y="386460"/>
                  </a:lnTo>
                  <a:lnTo>
                    <a:pt x="10541" y="390524"/>
                  </a:lnTo>
                  <a:lnTo>
                    <a:pt x="12826" y="391540"/>
                  </a:lnTo>
                  <a:lnTo>
                    <a:pt x="20714" y="394373"/>
                  </a:lnTo>
                  <a:lnTo>
                    <a:pt x="33028" y="396873"/>
                  </a:lnTo>
                  <a:lnTo>
                    <a:pt x="45554" y="397233"/>
                  </a:lnTo>
                  <a:lnTo>
                    <a:pt x="57976" y="395456"/>
                  </a:lnTo>
                  <a:lnTo>
                    <a:pt x="69976" y="391540"/>
                  </a:lnTo>
                  <a:lnTo>
                    <a:pt x="74549" y="389381"/>
                  </a:lnTo>
                  <a:lnTo>
                    <a:pt x="77724" y="387730"/>
                  </a:lnTo>
                  <a:lnTo>
                    <a:pt x="87679" y="384127"/>
                  </a:lnTo>
                  <a:lnTo>
                    <a:pt x="99935" y="381404"/>
                  </a:lnTo>
                  <a:lnTo>
                    <a:pt x="112405" y="380402"/>
                  </a:lnTo>
                  <a:lnTo>
                    <a:pt x="124902" y="381123"/>
                  </a:lnTo>
                  <a:lnTo>
                    <a:pt x="137238" y="383565"/>
                  </a:lnTo>
                  <a:lnTo>
                    <a:pt x="149225" y="387730"/>
                  </a:lnTo>
                  <a:lnTo>
                    <a:pt x="152273" y="389381"/>
                  </a:lnTo>
                  <a:lnTo>
                    <a:pt x="156845" y="391540"/>
                  </a:lnTo>
                  <a:lnTo>
                    <a:pt x="164732" y="394373"/>
                  </a:lnTo>
                  <a:lnTo>
                    <a:pt x="177046" y="396873"/>
                  </a:lnTo>
                  <a:lnTo>
                    <a:pt x="189572" y="397233"/>
                  </a:lnTo>
                  <a:lnTo>
                    <a:pt x="201994" y="395456"/>
                  </a:lnTo>
                  <a:lnTo>
                    <a:pt x="213995" y="391540"/>
                  </a:lnTo>
                  <a:lnTo>
                    <a:pt x="218567" y="389381"/>
                  </a:lnTo>
                  <a:lnTo>
                    <a:pt x="221615" y="387730"/>
                  </a:lnTo>
                  <a:lnTo>
                    <a:pt x="231616" y="384127"/>
                  </a:lnTo>
                  <a:lnTo>
                    <a:pt x="243908" y="381404"/>
                  </a:lnTo>
                  <a:lnTo>
                    <a:pt x="256391" y="380402"/>
                  </a:lnTo>
                  <a:lnTo>
                    <a:pt x="268879" y="381123"/>
                  </a:lnTo>
                  <a:lnTo>
                    <a:pt x="281183" y="383565"/>
                  </a:lnTo>
                  <a:lnTo>
                    <a:pt x="293116" y="387730"/>
                  </a:lnTo>
                  <a:lnTo>
                    <a:pt x="296164" y="389381"/>
                  </a:lnTo>
                  <a:lnTo>
                    <a:pt x="300736" y="391540"/>
                  </a:lnTo>
                  <a:lnTo>
                    <a:pt x="307721" y="392937"/>
                  </a:lnTo>
                  <a:lnTo>
                    <a:pt x="307721" y="378205"/>
                  </a:lnTo>
                  <a:lnTo>
                    <a:pt x="303911" y="377316"/>
                  </a:lnTo>
                  <a:lnTo>
                    <a:pt x="301233" y="376417"/>
                  </a:lnTo>
                  <a:lnTo>
                    <a:pt x="289829" y="372669"/>
                  </a:lnTo>
                  <a:lnTo>
                    <a:pt x="278058" y="369602"/>
                  </a:lnTo>
                  <a:lnTo>
                    <a:pt x="265590" y="368009"/>
                  </a:lnTo>
                  <a:lnTo>
                    <a:pt x="252095" y="368680"/>
                  </a:lnTo>
                  <a:lnTo>
                    <a:pt x="243920" y="370140"/>
                  </a:lnTo>
                  <a:lnTo>
                    <a:pt x="232941" y="373073"/>
                  </a:lnTo>
                  <a:lnTo>
                    <a:pt x="223442" y="376360"/>
                  </a:lnTo>
                  <a:lnTo>
                    <a:pt x="214609" y="379502"/>
                  </a:lnTo>
                  <a:lnTo>
                    <a:pt x="205627" y="381999"/>
                  </a:lnTo>
                  <a:lnTo>
                    <a:pt x="195679" y="383351"/>
                  </a:lnTo>
                  <a:lnTo>
                    <a:pt x="183951" y="383058"/>
                  </a:lnTo>
                  <a:lnTo>
                    <a:pt x="169627" y="380620"/>
                  </a:lnTo>
                  <a:lnTo>
                    <a:pt x="151892" y="375538"/>
                  </a:lnTo>
                  <a:lnTo>
                    <a:pt x="143546" y="372882"/>
                  </a:lnTo>
                  <a:lnTo>
                    <a:pt x="130945" y="369611"/>
                  </a:lnTo>
                  <a:lnTo>
                    <a:pt x="120142" y="368045"/>
                  </a:lnTo>
                  <a:lnTo>
                    <a:pt x="105791" y="334263"/>
                  </a:lnTo>
                  <a:lnTo>
                    <a:pt x="104648" y="334263"/>
                  </a:lnTo>
                  <a:lnTo>
                    <a:pt x="104648" y="368680"/>
                  </a:lnTo>
                  <a:lnTo>
                    <a:pt x="98551" y="369696"/>
                  </a:lnTo>
                  <a:lnTo>
                    <a:pt x="92075" y="371474"/>
                  </a:lnTo>
                  <a:lnTo>
                    <a:pt x="84328" y="373887"/>
                  </a:lnTo>
                  <a:lnTo>
                    <a:pt x="84328" y="364489"/>
                  </a:lnTo>
                  <a:lnTo>
                    <a:pt x="95631" y="354964"/>
                  </a:lnTo>
                  <a:lnTo>
                    <a:pt x="95631" y="332231"/>
                  </a:lnTo>
                  <a:lnTo>
                    <a:pt x="102870" y="326262"/>
                  </a:lnTo>
                  <a:lnTo>
                    <a:pt x="154178" y="326135"/>
                  </a:lnTo>
                  <a:lnTo>
                    <a:pt x="242189" y="158368"/>
                  </a:lnTo>
                  <a:lnTo>
                    <a:pt x="242189" y="122554"/>
                  </a:lnTo>
                  <a:lnTo>
                    <a:pt x="296545" y="122554"/>
                  </a:lnTo>
                  <a:lnTo>
                    <a:pt x="296545" y="141858"/>
                  </a:lnTo>
                  <a:lnTo>
                    <a:pt x="250698" y="141858"/>
                  </a:lnTo>
                  <a:lnTo>
                    <a:pt x="250698" y="158368"/>
                  </a:lnTo>
                  <a:lnTo>
                    <a:pt x="307721" y="267080"/>
                  </a:lnTo>
                  <a:lnTo>
                    <a:pt x="307721" y="149478"/>
                  </a:lnTo>
                  <a:lnTo>
                    <a:pt x="282575" y="149478"/>
                  </a:lnTo>
                  <a:lnTo>
                    <a:pt x="282575" y="145541"/>
                  </a:lnTo>
                  <a:lnTo>
                    <a:pt x="300355" y="145541"/>
                  </a:lnTo>
                  <a:lnTo>
                    <a:pt x="300355" y="128904"/>
                  </a:lnTo>
                  <a:lnTo>
                    <a:pt x="307721" y="128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object 139"/>
            <p:cNvSpPr/>
            <p:nvPr/>
          </p:nvSpPr>
          <p:spPr>
            <a:xfrm>
              <a:off x="8247876" y="4893662"/>
              <a:ext cx="437242" cy="479945"/>
            </a:xfrm>
            <a:custGeom>
              <a:avLst/>
              <a:gdLst/>
              <a:ahLst/>
              <a:cxnLst/>
              <a:rect l="l" t="t" r="r" b="b"/>
              <a:pathLst>
                <a:path w="511937" h="530605">
                  <a:moveTo>
                    <a:pt x="25019" y="262127"/>
                  </a:moveTo>
                  <a:lnTo>
                    <a:pt x="2540" y="271525"/>
                  </a:lnTo>
                  <a:lnTo>
                    <a:pt x="25019" y="282701"/>
                  </a:lnTo>
                  <a:lnTo>
                    <a:pt x="0" y="282701"/>
                  </a:lnTo>
                  <a:lnTo>
                    <a:pt x="0" y="400431"/>
                  </a:lnTo>
                  <a:lnTo>
                    <a:pt x="30861" y="459358"/>
                  </a:lnTo>
                  <a:lnTo>
                    <a:pt x="72898" y="459358"/>
                  </a:lnTo>
                  <a:lnTo>
                    <a:pt x="72898" y="410209"/>
                  </a:lnTo>
                  <a:lnTo>
                    <a:pt x="123190" y="410209"/>
                  </a:lnTo>
                  <a:lnTo>
                    <a:pt x="109474" y="419734"/>
                  </a:lnTo>
                  <a:lnTo>
                    <a:pt x="123190" y="430910"/>
                  </a:lnTo>
                  <a:lnTo>
                    <a:pt x="81407" y="430910"/>
                  </a:lnTo>
                  <a:lnTo>
                    <a:pt x="81407" y="459358"/>
                  </a:lnTo>
                  <a:lnTo>
                    <a:pt x="90297" y="459358"/>
                  </a:lnTo>
                  <a:lnTo>
                    <a:pt x="76580" y="503300"/>
                  </a:lnTo>
                  <a:lnTo>
                    <a:pt x="73071" y="504362"/>
                  </a:lnTo>
                  <a:lnTo>
                    <a:pt x="61711" y="508625"/>
                  </a:lnTo>
                  <a:lnTo>
                    <a:pt x="49149" y="513333"/>
                  </a:lnTo>
                  <a:lnTo>
                    <a:pt x="45696" y="514344"/>
                  </a:lnTo>
                  <a:lnTo>
                    <a:pt x="32825" y="516564"/>
                  </a:lnTo>
                  <a:lnTo>
                    <a:pt x="20954" y="516381"/>
                  </a:lnTo>
                  <a:lnTo>
                    <a:pt x="0" y="511428"/>
                  </a:lnTo>
                  <a:lnTo>
                    <a:pt x="0" y="526160"/>
                  </a:lnTo>
                  <a:lnTo>
                    <a:pt x="21590" y="530606"/>
                  </a:lnTo>
                  <a:lnTo>
                    <a:pt x="25376" y="530510"/>
                  </a:lnTo>
                  <a:lnTo>
                    <a:pt x="38015" y="528761"/>
                  </a:lnTo>
                  <a:lnTo>
                    <a:pt x="50165" y="524763"/>
                  </a:lnTo>
                  <a:lnTo>
                    <a:pt x="54737" y="522604"/>
                  </a:lnTo>
                  <a:lnTo>
                    <a:pt x="57785" y="520953"/>
                  </a:lnTo>
                  <a:lnTo>
                    <a:pt x="61298" y="519540"/>
                  </a:lnTo>
                  <a:lnTo>
                    <a:pt x="73544" y="515891"/>
                  </a:lnTo>
                  <a:lnTo>
                    <a:pt x="86061" y="514041"/>
                  </a:lnTo>
                  <a:lnTo>
                    <a:pt x="98678" y="513969"/>
                  </a:lnTo>
                  <a:lnTo>
                    <a:pt x="116907" y="502176"/>
                  </a:lnTo>
                  <a:lnTo>
                    <a:pt x="135432" y="490805"/>
                  </a:lnTo>
                  <a:lnTo>
                    <a:pt x="154247" y="479865"/>
                  </a:lnTo>
                  <a:lnTo>
                    <a:pt x="173344" y="469360"/>
                  </a:lnTo>
                  <a:lnTo>
                    <a:pt x="192718" y="459299"/>
                  </a:lnTo>
                  <a:lnTo>
                    <a:pt x="212361" y="449688"/>
                  </a:lnTo>
                  <a:lnTo>
                    <a:pt x="232267" y="440536"/>
                  </a:lnTo>
                  <a:lnTo>
                    <a:pt x="252430" y="431847"/>
                  </a:lnTo>
                  <a:lnTo>
                    <a:pt x="272842" y="423631"/>
                  </a:lnTo>
                  <a:lnTo>
                    <a:pt x="293496" y="415893"/>
                  </a:lnTo>
                  <a:lnTo>
                    <a:pt x="314388" y="408641"/>
                  </a:lnTo>
                  <a:lnTo>
                    <a:pt x="335508" y="401881"/>
                  </a:lnTo>
                  <a:lnTo>
                    <a:pt x="356852" y="395622"/>
                  </a:lnTo>
                  <a:lnTo>
                    <a:pt x="378411" y="389869"/>
                  </a:lnTo>
                  <a:lnTo>
                    <a:pt x="400180" y="384631"/>
                  </a:lnTo>
                  <a:lnTo>
                    <a:pt x="422153" y="379913"/>
                  </a:lnTo>
                  <a:lnTo>
                    <a:pt x="444321" y="375724"/>
                  </a:lnTo>
                  <a:lnTo>
                    <a:pt x="466679" y="372070"/>
                  </a:lnTo>
                  <a:lnTo>
                    <a:pt x="489220" y="368957"/>
                  </a:lnTo>
                  <a:lnTo>
                    <a:pt x="511937" y="366394"/>
                  </a:lnTo>
                  <a:lnTo>
                    <a:pt x="501388" y="344767"/>
                  </a:lnTo>
                  <a:lnTo>
                    <a:pt x="490321" y="323440"/>
                  </a:lnTo>
                  <a:lnTo>
                    <a:pt x="478745" y="302420"/>
                  </a:lnTo>
                  <a:lnTo>
                    <a:pt x="466667" y="281716"/>
                  </a:lnTo>
                  <a:lnTo>
                    <a:pt x="454094" y="261336"/>
                  </a:lnTo>
                  <a:lnTo>
                    <a:pt x="441035" y="241287"/>
                  </a:lnTo>
                  <a:lnTo>
                    <a:pt x="427498" y="221579"/>
                  </a:lnTo>
                  <a:lnTo>
                    <a:pt x="413490" y="202219"/>
                  </a:lnTo>
                  <a:lnTo>
                    <a:pt x="399020" y="183215"/>
                  </a:lnTo>
                  <a:lnTo>
                    <a:pt x="384095" y="164576"/>
                  </a:lnTo>
                  <a:lnTo>
                    <a:pt x="368724" y="146309"/>
                  </a:lnTo>
                  <a:lnTo>
                    <a:pt x="352913" y="128422"/>
                  </a:lnTo>
                  <a:lnTo>
                    <a:pt x="336672" y="110924"/>
                  </a:lnTo>
                  <a:lnTo>
                    <a:pt x="320008" y="93823"/>
                  </a:lnTo>
                  <a:lnTo>
                    <a:pt x="302928" y="77126"/>
                  </a:lnTo>
                  <a:lnTo>
                    <a:pt x="285442" y="60843"/>
                  </a:lnTo>
                  <a:lnTo>
                    <a:pt x="267556" y="44980"/>
                  </a:lnTo>
                  <a:lnTo>
                    <a:pt x="249279" y="29547"/>
                  </a:lnTo>
                  <a:lnTo>
                    <a:pt x="230618" y="14550"/>
                  </a:lnTo>
                  <a:lnTo>
                    <a:pt x="211582" y="0"/>
                  </a:lnTo>
                  <a:lnTo>
                    <a:pt x="206033" y="4670"/>
                  </a:lnTo>
                  <a:lnTo>
                    <a:pt x="196233" y="12728"/>
                  </a:lnTo>
                  <a:lnTo>
                    <a:pt x="186308" y="20650"/>
                  </a:lnTo>
                  <a:lnTo>
                    <a:pt x="176264" y="28435"/>
                  </a:lnTo>
                  <a:lnTo>
                    <a:pt x="166106" y="36081"/>
                  </a:lnTo>
                  <a:lnTo>
                    <a:pt x="155840" y="43586"/>
                  </a:lnTo>
                  <a:lnTo>
                    <a:pt x="145469" y="50948"/>
                  </a:lnTo>
                  <a:lnTo>
                    <a:pt x="135000" y="58165"/>
                  </a:lnTo>
                  <a:lnTo>
                    <a:pt x="143088" y="59511"/>
                  </a:lnTo>
                  <a:lnTo>
                    <a:pt x="156677" y="63177"/>
                  </a:lnTo>
                  <a:lnTo>
                    <a:pt x="169528" y="68427"/>
                  </a:lnTo>
                  <a:lnTo>
                    <a:pt x="181526" y="75145"/>
                  </a:lnTo>
                  <a:lnTo>
                    <a:pt x="192552" y="83218"/>
                  </a:lnTo>
                  <a:lnTo>
                    <a:pt x="202489" y="92530"/>
                  </a:lnTo>
                  <a:lnTo>
                    <a:pt x="211220" y="102967"/>
                  </a:lnTo>
                  <a:lnTo>
                    <a:pt x="218626" y="114414"/>
                  </a:lnTo>
                  <a:lnTo>
                    <a:pt x="224591" y="126758"/>
                  </a:lnTo>
                  <a:lnTo>
                    <a:pt x="228998" y="139883"/>
                  </a:lnTo>
                  <a:lnTo>
                    <a:pt x="231727" y="153676"/>
                  </a:lnTo>
                  <a:lnTo>
                    <a:pt x="232664" y="168020"/>
                  </a:lnTo>
                  <a:lnTo>
                    <a:pt x="232495" y="174136"/>
                  </a:lnTo>
                  <a:lnTo>
                    <a:pt x="230756" y="188432"/>
                  </a:lnTo>
                  <a:lnTo>
                    <a:pt x="227231" y="202112"/>
                  </a:lnTo>
                  <a:lnTo>
                    <a:pt x="222042" y="215059"/>
                  </a:lnTo>
                  <a:lnTo>
                    <a:pt x="215309" y="227151"/>
                  </a:lnTo>
                  <a:lnTo>
                    <a:pt x="207154" y="238270"/>
                  </a:lnTo>
                  <a:lnTo>
                    <a:pt x="197697" y="248295"/>
                  </a:lnTo>
                  <a:lnTo>
                    <a:pt x="187059" y="257106"/>
                  </a:lnTo>
                  <a:lnTo>
                    <a:pt x="175362" y="264583"/>
                  </a:lnTo>
                  <a:lnTo>
                    <a:pt x="162726" y="270608"/>
                  </a:lnTo>
                  <a:lnTo>
                    <a:pt x="149272" y="275059"/>
                  </a:lnTo>
                  <a:lnTo>
                    <a:pt x="135122" y="277818"/>
                  </a:lnTo>
                  <a:lnTo>
                    <a:pt x="120396" y="278764"/>
                  </a:lnTo>
                  <a:lnTo>
                    <a:pt x="114203" y="278598"/>
                  </a:lnTo>
                  <a:lnTo>
                    <a:pt x="99725" y="276881"/>
                  </a:lnTo>
                  <a:lnTo>
                    <a:pt x="85864" y="273402"/>
                  </a:lnTo>
                  <a:lnTo>
                    <a:pt x="72744" y="268279"/>
                  </a:lnTo>
                  <a:lnTo>
                    <a:pt x="60486" y="261634"/>
                  </a:lnTo>
                  <a:lnTo>
                    <a:pt x="49212" y="253586"/>
                  </a:lnTo>
                  <a:lnTo>
                    <a:pt x="39045" y="244254"/>
                  </a:lnTo>
                  <a:lnTo>
                    <a:pt x="30107" y="233759"/>
                  </a:lnTo>
                  <a:lnTo>
                    <a:pt x="22520" y="222219"/>
                  </a:lnTo>
                  <a:lnTo>
                    <a:pt x="16407" y="209756"/>
                  </a:lnTo>
                  <a:lnTo>
                    <a:pt x="11889" y="196489"/>
                  </a:lnTo>
                  <a:lnTo>
                    <a:pt x="9088" y="182537"/>
                  </a:lnTo>
                  <a:lnTo>
                    <a:pt x="8127" y="168020"/>
                  </a:lnTo>
                  <a:lnTo>
                    <a:pt x="8223" y="163501"/>
                  </a:lnTo>
                  <a:lnTo>
                    <a:pt x="9547" y="150645"/>
                  </a:lnTo>
                  <a:lnTo>
                    <a:pt x="12314" y="138252"/>
                  </a:lnTo>
                  <a:lnTo>
                    <a:pt x="16383" y="126364"/>
                  </a:lnTo>
                  <a:lnTo>
                    <a:pt x="0" y="133222"/>
                  </a:lnTo>
                  <a:lnTo>
                    <a:pt x="0" y="262127"/>
                  </a:lnTo>
                  <a:lnTo>
                    <a:pt x="25019" y="262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object 140"/>
            <p:cNvSpPr/>
            <p:nvPr/>
          </p:nvSpPr>
          <p:spPr>
            <a:xfrm>
              <a:off x="7984186" y="5429550"/>
              <a:ext cx="164114" cy="837296"/>
            </a:xfrm>
            <a:custGeom>
              <a:avLst/>
              <a:gdLst/>
              <a:ahLst/>
              <a:cxnLst/>
              <a:rect l="l" t="t" r="r" b="b"/>
              <a:pathLst>
                <a:path w="192150" h="925677">
                  <a:moveTo>
                    <a:pt x="55856" y="15864"/>
                  </a:moveTo>
                  <a:lnTo>
                    <a:pt x="43334" y="16854"/>
                  </a:lnTo>
                  <a:lnTo>
                    <a:pt x="30806" y="16127"/>
                  </a:lnTo>
                  <a:lnTo>
                    <a:pt x="18490" y="13684"/>
                  </a:lnTo>
                  <a:lnTo>
                    <a:pt x="6603" y="9525"/>
                  </a:lnTo>
                  <a:lnTo>
                    <a:pt x="4952" y="8763"/>
                  </a:lnTo>
                  <a:lnTo>
                    <a:pt x="1524" y="6985"/>
                  </a:lnTo>
                  <a:lnTo>
                    <a:pt x="1393" y="221325"/>
                  </a:lnTo>
                  <a:lnTo>
                    <a:pt x="1207" y="329370"/>
                  </a:lnTo>
                  <a:lnTo>
                    <a:pt x="979" y="440757"/>
                  </a:lnTo>
                  <a:lnTo>
                    <a:pt x="732" y="549214"/>
                  </a:lnTo>
                  <a:lnTo>
                    <a:pt x="490" y="648470"/>
                  </a:lnTo>
                  <a:lnTo>
                    <a:pt x="273" y="732254"/>
                  </a:lnTo>
                  <a:lnTo>
                    <a:pt x="107" y="794294"/>
                  </a:lnTo>
                  <a:lnTo>
                    <a:pt x="0" y="832866"/>
                  </a:lnTo>
                  <a:lnTo>
                    <a:pt x="185" y="838738"/>
                  </a:lnTo>
                  <a:lnTo>
                    <a:pt x="2207" y="852960"/>
                  </a:lnTo>
                  <a:lnTo>
                    <a:pt x="6322" y="866408"/>
                  </a:lnTo>
                  <a:lnTo>
                    <a:pt x="12357" y="878910"/>
                  </a:lnTo>
                  <a:lnTo>
                    <a:pt x="20141" y="890297"/>
                  </a:lnTo>
                  <a:lnTo>
                    <a:pt x="29503" y="900399"/>
                  </a:lnTo>
                  <a:lnTo>
                    <a:pt x="40271" y="909046"/>
                  </a:lnTo>
                  <a:lnTo>
                    <a:pt x="52274" y="916067"/>
                  </a:lnTo>
                  <a:lnTo>
                    <a:pt x="65341" y="921292"/>
                  </a:lnTo>
                  <a:lnTo>
                    <a:pt x="79300" y="924553"/>
                  </a:lnTo>
                  <a:lnTo>
                    <a:pt x="93979" y="925677"/>
                  </a:lnTo>
                  <a:lnTo>
                    <a:pt x="146938" y="925677"/>
                  </a:lnTo>
                  <a:lnTo>
                    <a:pt x="141477" y="923378"/>
                  </a:lnTo>
                  <a:lnTo>
                    <a:pt x="136144" y="920877"/>
                  </a:lnTo>
                  <a:lnTo>
                    <a:pt x="107399" y="905889"/>
                  </a:lnTo>
                  <a:lnTo>
                    <a:pt x="86272" y="891687"/>
                  </a:lnTo>
                  <a:lnTo>
                    <a:pt x="71173" y="876936"/>
                  </a:lnTo>
                  <a:lnTo>
                    <a:pt x="58355" y="855089"/>
                  </a:lnTo>
                  <a:lnTo>
                    <a:pt x="51162" y="829947"/>
                  </a:lnTo>
                  <a:lnTo>
                    <a:pt x="49335" y="801379"/>
                  </a:lnTo>
                  <a:lnTo>
                    <a:pt x="49275" y="775335"/>
                  </a:lnTo>
                  <a:lnTo>
                    <a:pt x="50291" y="309245"/>
                  </a:lnTo>
                  <a:lnTo>
                    <a:pt x="50926" y="311150"/>
                  </a:lnTo>
                  <a:lnTo>
                    <a:pt x="50291" y="306578"/>
                  </a:lnTo>
                  <a:lnTo>
                    <a:pt x="50291" y="302895"/>
                  </a:lnTo>
                  <a:lnTo>
                    <a:pt x="50706" y="285580"/>
                  </a:lnTo>
                  <a:lnTo>
                    <a:pt x="51939" y="268473"/>
                  </a:lnTo>
                  <a:lnTo>
                    <a:pt x="53969" y="251590"/>
                  </a:lnTo>
                  <a:lnTo>
                    <a:pt x="56779" y="234951"/>
                  </a:lnTo>
                  <a:lnTo>
                    <a:pt x="60348" y="218572"/>
                  </a:lnTo>
                  <a:lnTo>
                    <a:pt x="64659" y="202474"/>
                  </a:lnTo>
                  <a:lnTo>
                    <a:pt x="69692" y="186673"/>
                  </a:lnTo>
                  <a:lnTo>
                    <a:pt x="75427" y="171188"/>
                  </a:lnTo>
                  <a:lnTo>
                    <a:pt x="81847" y="156038"/>
                  </a:lnTo>
                  <a:lnTo>
                    <a:pt x="88931" y="141239"/>
                  </a:lnTo>
                  <a:lnTo>
                    <a:pt x="96661" y="126812"/>
                  </a:lnTo>
                  <a:lnTo>
                    <a:pt x="105018" y="112772"/>
                  </a:lnTo>
                  <a:lnTo>
                    <a:pt x="113983" y="99140"/>
                  </a:lnTo>
                  <a:lnTo>
                    <a:pt x="123536" y="85933"/>
                  </a:lnTo>
                  <a:lnTo>
                    <a:pt x="133659" y="73169"/>
                  </a:lnTo>
                  <a:lnTo>
                    <a:pt x="144332" y="60867"/>
                  </a:lnTo>
                  <a:lnTo>
                    <a:pt x="155537" y="49044"/>
                  </a:lnTo>
                  <a:lnTo>
                    <a:pt x="167255" y="37720"/>
                  </a:lnTo>
                  <a:lnTo>
                    <a:pt x="179465" y="26911"/>
                  </a:lnTo>
                  <a:lnTo>
                    <a:pt x="192150" y="16637"/>
                  </a:lnTo>
                  <a:lnTo>
                    <a:pt x="187796" y="16810"/>
                  </a:lnTo>
                  <a:lnTo>
                    <a:pt x="175165" y="16153"/>
                  </a:lnTo>
                  <a:lnTo>
                    <a:pt x="162712" y="13738"/>
                  </a:lnTo>
                  <a:lnTo>
                    <a:pt x="150622" y="9525"/>
                  </a:lnTo>
                  <a:lnTo>
                    <a:pt x="147827" y="8382"/>
                  </a:lnTo>
                  <a:lnTo>
                    <a:pt x="145160" y="7112"/>
                  </a:lnTo>
                  <a:lnTo>
                    <a:pt x="142621" y="5588"/>
                  </a:lnTo>
                  <a:lnTo>
                    <a:pt x="139455" y="4375"/>
                  </a:lnTo>
                  <a:lnTo>
                    <a:pt x="127114" y="1104"/>
                  </a:lnTo>
                  <a:lnTo>
                    <a:pt x="114426" y="0"/>
                  </a:lnTo>
                  <a:lnTo>
                    <a:pt x="111065" y="72"/>
                  </a:lnTo>
                  <a:lnTo>
                    <a:pt x="98450" y="1705"/>
                  </a:lnTo>
                  <a:lnTo>
                    <a:pt x="86232" y="5588"/>
                  </a:lnTo>
                  <a:lnTo>
                    <a:pt x="83565" y="7112"/>
                  </a:lnTo>
                  <a:lnTo>
                    <a:pt x="80899" y="8382"/>
                  </a:lnTo>
                  <a:lnTo>
                    <a:pt x="78231" y="9525"/>
                  </a:lnTo>
                  <a:lnTo>
                    <a:pt x="68156" y="13157"/>
                  </a:lnTo>
                  <a:lnTo>
                    <a:pt x="55856" y="15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object 141"/>
            <p:cNvSpPr/>
            <p:nvPr/>
          </p:nvSpPr>
          <p:spPr>
            <a:xfrm>
              <a:off x="7985380" y="5401981"/>
              <a:ext cx="229303" cy="26677"/>
            </a:xfrm>
            <a:custGeom>
              <a:avLst/>
              <a:gdLst/>
              <a:ahLst/>
              <a:cxnLst/>
              <a:rect l="l" t="t" r="r" b="b"/>
              <a:pathLst>
                <a:path w="268476" h="29493">
                  <a:moveTo>
                    <a:pt x="3427" y="8762"/>
                  </a:moveTo>
                  <a:lnTo>
                    <a:pt x="0" y="6752"/>
                  </a:lnTo>
                  <a:lnTo>
                    <a:pt x="125" y="18160"/>
                  </a:lnTo>
                  <a:lnTo>
                    <a:pt x="1649" y="18795"/>
                  </a:lnTo>
                  <a:lnTo>
                    <a:pt x="4824" y="19938"/>
                  </a:lnTo>
                  <a:lnTo>
                    <a:pt x="7872" y="21589"/>
                  </a:lnTo>
                  <a:lnTo>
                    <a:pt x="12444" y="23749"/>
                  </a:lnTo>
                  <a:lnTo>
                    <a:pt x="20346" y="26604"/>
                  </a:lnTo>
                  <a:lnTo>
                    <a:pt x="32632" y="29117"/>
                  </a:lnTo>
                  <a:lnTo>
                    <a:pt x="45160" y="29493"/>
                  </a:lnTo>
                  <a:lnTo>
                    <a:pt x="57594" y="27711"/>
                  </a:lnTo>
                  <a:lnTo>
                    <a:pt x="69594" y="23749"/>
                  </a:lnTo>
                  <a:lnTo>
                    <a:pt x="74166" y="21589"/>
                  </a:lnTo>
                  <a:lnTo>
                    <a:pt x="77214" y="19938"/>
                  </a:lnTo>
                  <a:lnTo>
                    <a:pt x="87183" y="16342"/>
                  </a:lnTo>
                  <a:lnTo>
                    <a:pt x="99477" y="13637"/>
                  </a:lnTo>
                  <a:lnTo>
                    <a:pt x="111989" y="12656"/>
                  </a:lnTo>
                  <a:lnTo>
                    <a:pt x="124506" y="13387"/>
                  </a:lnTo>
                  <a:lnTo>
                    <a:pt x="136818" y="15818"/>
                  </a:lnTo>
                  <a:lnTo>
                    <a:pt x="148715" y="19938"/>
                  </a:lnTo>
                  <a:lnTo>
                    <a:pt x="151890" y="21589"/>
                  </a:lnTo>
                  <a:lnTo>
                    <a:pt x="156335" y="23749"/>
                  </a:lnTo>
                  <a:lnTo>
                    <a:pt x="164330" y="26611"/>
                  </a:lnTo>
                  <a:lnTo>
                    <a:pt x="176652" y="29089"/>
                  </a:lnTo>
                  <a:lnTo>
                    <a:pt x="189192" y="29439"/>
                  </a:lnTo>
                  <a:lnTo>
                    <a:pt x="201622" y="27658"/>
                  </a:lnTo>
                  <a:lnTo>
                    <a:pt x="213612" y="23749"/>
                  </a:lnTo>
                  <a:lnTo>
                    <a:pt x="218184" y="21589"/>
                  </a:lnTo>
                  <a:lnTo>
                    <a:pt x="221232" y="19938"/>
                  </a:lnTo>
                  <a:lnTo>
                    <a:pt x="227709" y="17144"/>
                  </a:lnTo>
                  <a:lnTo>
                    <a:pt x="234567" y="15239"/>
                  </a:lnTo>
                  <a:lnTo>
                    <a:pt x="241552" y="14096"/>
                  </a:lnTo>
                  <a:lnTo>
                    <a:pt x="245635" y="11885"/>
                  </a:lnTo>
                  <a:lnTo>
                    <a:pt x="256959" y="6119"/>
                  </a:lnTo>
                  <a:lnTo>
                    <a:pt x="268476" y="762"/>
                  </a:lnTo>
                  <a:lnTo>
                    <a:pt x="266024" y="584"/>
                  </a:lnTo>
                  <a:lnTo>
                    <a:pt x="253433" y="100"/>
                  </a:lnTo>
                  <a:lnTo>
                    <a:pt x="240931" y="1760"/>
                  </a:lnTo>
                  <a:lnTo>
                    <a:pt x="228852" y="5587"/>
                  </a:lnTo>
                  <a:lnTo>
                    <a:pt x="226185" y="6984"/>
                  </a:lnTo>
                  <a:lnTo>
                    <a:pt x="223518" y="8381"/>
                  </a:lnTo>
                  <a:lnTo>
                    <a:pt x="220724" y="9525"/>
                  </a:lnTo>
                  <a:lnTo>
                    <a:pt x="210763" y="13128"/>
                  </a:lnTo>
                  <a:lnTo>
                    <a:pt x="198487" y="15851"/>
                  </a:lnTo>
                  <a:lnTo>
                    <a:pt x="185996" y="16853"/>
                  </a:lnTo>
                  <a:lnTo>
                    <a:pt x="173489" y="16132"/>
                  </a:lnTo>
                  <a:lnTo>
                    <a:pt x="161165" y="13690"/>
                  </a:lnTo>
                  <a:lnTo>
                    <a:pt x="149223" y="9525"/>
                  </a:lnTo>
                  <a:lnTo>
                    <a:pt x="146429" y="8381"/>
                  </a:lnTo>
                  <a:lnTo>
                    <a:pt x="143762" y="6984"/>
                  </a:lnTo>
                  <a:lnTo>
                    <a:pt x="141222" y="5587"/>
                  </a:lnTo>
                  <a:lnTo>
                    <a:pt x="138057" y="4340"/>
                  </a:lnTo>
                  <a:lnTo>
                    <a:pt x="125715" y="1063"/>
                  </a:lnTo>
                  <a:lnTo>
                    <a:pt x="113028" y="0"/>
                  </a:lnTo>
                  <a:lnTo>
                    <a:pt x="109622" y="39"/>
                  </a:lnTo>
                  <a:lnTo>
                    <a:pt x="97030" y="1669"/>
                  </a:lnTo>
                  <a:lnTo>
                    <a:pt x="84834" y="5587"/>
                  </a:lnTo>
                  <a:lnTo>
                    <a:pt x="82294" y="6984"/>
                  </a:lnTo>
                  <a:lnTo>
                    <a:pt x="79500" y="8381"/>
                  </a:lnTo>
                  <a:lnTo>
                    <a:pt x="76833" y="9525"/>
                  </a:lnTo>
                  <a:lnTo>
                    <a:pt x="66724" y="13157"/>
                  </a:lnTo>
                  <a:lnTo>
                    <a:pt x="54428" y="15864"/>
                  </a:lnTo>
                  <a:lnTo>
                    <a:pt x="41933" y="16854"/>
                  </a:lnTo>
                  <a:lnTo>
                    <a:pt x="29435" y="16127"/>
                  </a:lnTo>
                  <a:lnTo>
                    <a:pt x="17128" y="13684"/>
                  </a:lnTo>
                  <a:lnTo>
                    <a:pt x="5205" y="9525"/>
                  </a:lnTo>
                  <a:lnTo>
                    <a:pt x="3427" y="8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object 142"/>
            <p:cNvSpPr/>
            <p:nvPr/>
          </p:nvSpPr>
          <p:spPr>
            <a:xfrm>
              <a:off x="8121617" y="5193140"/>
              <a:ext cx="57380" cy="116022"/>
            </a:xfrm>
            <a:custGeom>
              <a:avLst/>
              <a:gdLst/>
              <a:ahLst/>
              <a:cxnLst/>
              <a:rect l="l" t="t" r="r" b="b"/>
              <a:pathLst>
                <a:path w="67182" h="128269">
                  <a:moveTo>
                    <a:pt x="67182" y="0"/>
                  </a:moveTo>
                  <a:lnTo>
                    <a:pt x="0" y="128269"/>
                  </a:lnTo>
                  <a:lnTo>
                    <a:pt x="16891" y="128269"/>
                  </a:lnTo>
                  <a:lnTo>
                    <a:pt x="671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object 143"/>
            <p:cNvSpPr/>
            <p:nvPr/>
          </p:nvSpPr>
          <p:spPr>
            <a:xfrm>
              <a:off x="8199173" y="5178205"/>
              <a:ext cx="32324" cy="130957"/>
            </a:xfrm>
            <a:custGeom>
              <a:avLst/>
              <a:gdLst/>
              <a:ahLst/>
              <a:cxnLst/>
              <a:rect l="l" t="t" r="r" b="b"/>
              <a:pathLst>
                <a:path w="37846" h="144779">
                  <a:moveTo>
                    <a:pt x="0" y="0"/>
                  </a:moveTo>
                  <a:lnTo>
                    <a:pt x="0" y="144780"/>
                  </a:lnTo>
                  <a:lnTo>
                    <a:pt x="37846" y="144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object 144"/>
            <p:cNvSpPr/>
            <p:nvPr/>
          </p:nvSpPr>
          <p:spPr>
            <a:xfrm>
              <a:off x="8206874" y="5191760"/>
              <a:ext cx="43496" cy="117401"/>
            </a:xfrm>
            <a:custGeom>
              <a:avLst/>
              <a:gdLst/>
              <a:ahLst/>
              <a:cxnLst/>
              <a:rect l="l" t="t" r="r" b="b"/>
              <a:pathLst>
                <a:path w="50926" h="129793">
                  <a:moveTo>
                    <a:pt x="0" y="0"/>
                  </a:moveTo>
                  <a:lnTo>
                    <a:pt x="34035" y="129793"/>
                  </a:lnTo>
                  <a:lnTo>
                    <a:pt x="50926" y="129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object 145"/>
            <p:cNvSpPr/>
            <p:nvPr/>
          </p:nvSpPr>
          <p:spPr>
            <a:xfrm>
              <a:off x="8212082" y="5193140"/>
              <a:ext cx="57271" cy="116022"/>
            </a:xfrm>
            <a:custGeom>
              <a:avLst/>
              <a:gdLst/>
              <a:ahLst/>
              <a:cxnLst/>
              <a:rect l="l" t="t" r="r" b="b"/>
              <a:pathLst>
                <a:path w="67055" h="128269">
                  <a:moveTo>
                    <a:pt x="0" y="0"/>
                  </a:moveTo>
                  <a:lnTo>
                    <a:pt x="50164" y="128269"/>
                  </a:lnTo>
                  <a:lnTo>
                    <a:pt x="67055" y="128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object 146"/>
            <p:cNvSpPr/>
            <p:nvPr/>
          </p:nvSpPr>
          <p:spPr>
            <a:xfrm>
              <a:off x="7194826" y="5120927"/>
              <a:ext cx="266101" cy="162606"/>
            </a:xfrm>
            <a:custGeom>
              <a:avLst/>
              <a:gdLst/>
              <a:ahLst/>
              <a:cxnLst/>
              <a:rect l="l" t="t" r="r" b="b"/>
              <a:pathLst>
                <a:path w="311560" h="179770">
                  <a:moveTo>
                    <a:pt x="311560" y="124030"/>
                  </a:moveTo>
                  <a:lnTo>
                    <a:pt x="299765" y="101128"/>
                  </a:lnTo>
                  <a:lnTo>
                    <a:pt x="290868" y="86638"/>
                  </a:lnTo>
                  <a:lnTo>
                    <a:pt x="281553" y="73493"/>
                  </a:lnTo>
                  <a:lnTo>
                    <a:pt x="271858" y="61637"/>
                  </a:lnTo>
                  <a:lnTo>
                    <a:pt x="261825" y="51017"/>
                  </a:lnTo>
                  <a:lnTo>
                    <a:pt x="251493" y="41576"/>
                  </a:lnTo>
                  <a:lnTo>
                    <a:pt x="240901" y="33262"/>
                  </a:lnTo>
                  <a:lnTo>
                    <a:pt x="230089" y="26018"/>
                  </a:lnTo>
                  <a:lnTo>
                    <a:pt x="219098" y="19791"/>
                  </a:lnTo>
                  <a:lnTo>
                    <a:pt x="207967" y="14525"/>
                  </a:lnTo>
                  <a:lnTo>
                    <a:pt x="196735" y="10166"/>
                  </a:lnTo>
                  <a:lnTo>
                    <a:pt x="185443" y="6660"/>
                  </a:lnTo>
                  <a:lnTo>
                    <a:pt x="174130" y="3951"/>
                  </a:lnTo>
                  <a:lnTo>
                    <a:pt x="162836" y="1985"/>
                  </a:lnTo>
                  <a:lnTo>
                    <a:pt x="151601" y="708"/>
                  </a:lnTo>
                  <a:lnTo>
                    <a:pt x="140465" y="64"/>
                  </a:lnTo>
                  <a:lnTo>
                    <a:pt x="129467" y="0"/>
                  </a:lnTo>
                  <a:lnTo>
                    <a:pt x="118647" y="459"/>
                  </a:lnTo>
                  <a:lnTo>
                    <a:pt x="102910" y="1971"/>
                  </a:lnTo>
                  <a:lnTo>
                    <a:pt x="83978" y="5082"/>
                  </a:lnTo>
                  <a:lnTo>
                    <a:pt x="66284" y="9196"/>
                  </a:lnTo>
                  <a:lnTo>
                    <a:pt x="50090" y="13949"/>
                  </a:lnTo>
                  <a:lnTo>
                    <a:pt x="35663" y="18975"/>
                  </a:lnTo>
                  <a:lnTo>
                    <a:pt x="23266" y="23907"/>
                  </a:lnTo>
                  <a:lnTo>
                    <a:pt x="13163" y="28379"/>
                  </a:lnTo>
                  <a:lnTo>
                    <a:pt x="900" y="34484"/>
                  </a:lnTo>
                  <a:lnTo>
                    <a:pt x="0" y="37000"/>
                  </a:lnTo>
                  <a:lnTo>
                    <a:pt x="2201" y="41567"/>
                  </a:lnTo>
                  <a:lnTo>
                    <a:pt x="11050" y="57871"/>
                  </a:lnTo>
                  <a:lnTo>
                    <a:pt x="17714" y="68767"/>
                  </a:lnTo>
                  <a:lnTo>
                    <a:pt x="25883" y="80931"/>
                  </a:lnTo>
                  <a:lnTo>
                    <a:pt x="35566" y="93943"/>
                  </a:lnTo>
                  <a:lnTo>
                    <a:pt x="46772" y="107382"/>
                  </a:lnTo>
                  <a:lnTo>
                    <a:pt x="59508" y="120827"/>
                  </a:lnTo>
                  <a:lnTo>
                    <a:pt x="73785" y="133857"/>
                  </a:lnTo>
                  <a:lnTo>
                    <a:pt x="89610" y="146051"/>
                  </a:lnTo>
                  <a:lnTo>
                    <a:pt x="106993" y="156990"/>
                  </a:lnTo>
                  <a:lnTo>
                    <a:pt x="125942" y="166252"/>
                  </a:lnTo>
                  <a:lnTo>
                    <a:pt x="146466" y="173416"/>
                  </a:lnTo>
                  <a:lnTo>
                    <a:pt x="168574" y="178063"/>
                  </a:lnTo>
                  <a:lnTo>
                    <a:pt x="192275" y="179770"/>
                  </a:lnTo>
                  <a:lnTo>
                    <a:pt x="217577" y="178117"/>
                  </a:lnTo>
                  <a:lnTo>
                    <a:pt x="244489" y="172685"/>
                  </a:lnTo>
                  <a:lnTo>
                    <a:pt x="273020" y="163051"/>
                  </a:lnTo>
                  <a:lnTo>
                    <a:pt x="303178" y="148795"/>
                  </a:lnTo>
                  <a:lnTo>
                    <a:pt x="160176" y="88089"/>
                  </a:lnTo>
                  <a:lnTo>
                    <a:pt x="311560" y="124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object 147"/>
            <p:cNvSpPr/>
            <p:nvPr/>
          </p:nvSpPr>
          <p:spPr>
            <a:xfrm>
              <a:off x="7080416" y="5267232"/>
              <a:ext cx="384417" cy="328541"/>
            </a:xfrm>
            <a:custGeom>
              <a:avLst/>
              <a:gdLst/>
              <a:ahLst/>
              <a:cxnLst/>
              <a:rect l="l" t="t" r="r" b="b"/>
              <a:pathLst>
                <a:path w="450088" h="363220">
                  <a:moveTo>
                    <a:pt x="71247" y="0"/>
                  </a:moveTo>
                  <a:lnTo>
                    <a:pt x="64523" y="16916"/>
                  </a:lnTo>
                  <a:lnTo>
                    <a:pt x="58111" y="33984"/>
                  </a:lnTo>
                  <a:lnTo>
                    <a:pt x="52012" y="51199"/>
                  </a:lnTo>
                  <a:lnTo>
                    <a:pt x="46232" y="68559"/>
                  </a:lnTo>
                  <a:lnTo>
                    <a:pt x="40772" y="86060"/>
                  </a:lnTo>
                  <a:lnTo>
                    <a:pt x="35639" y="103698"/>
                  </a:lnTo>
                  <a:lnTo>
                    <a:pt x="30834" y="121471"/>
                  </a:lnTo>
                  <a:lnTo>
                    <a:pt x="26362" y="139374"/>
                  </a:lnTo>
                  <a:lnTo>
                    <a:pt x="22226" y="157406"/>
                  </a:lnTo>
                  <a:lnTo>
                    <a:pt x="18430" y="175561"/>
                  </a:lnTo>
                  <a:lnTo>
                    <a:pt x="14979" y="193838"/>
                  </a:lnTo>
                  <a:lnTo>
                    <a:pt x="11875" y="212232"/>
                  </a:lnTo>
                  <a:lnTo>
                    <a:pt x="9122" y="230740"/>
                  </a:lnTo>
                  <a:lnTo>
                    <a:pt x="6724" y="249360"/>
                  </a:lnTo>
                  <a:lnTo>
                    <a:pt x="4685" y="268087"/>
                  </a:lnTo>
                  <a:lnTo>
                    <a:pt x="3008" y="286918"/>
                  </a:lnTo>
                  <a:lnTo>
                    <a:pt x="1697" y="305850"/>
                  </a:lnTo>
                  <a:lnTo>
                    <a:pt x="757" y="324880"/>
                  </a:lnTo>
                  <a:lnTo>
                    <a:pt x="189" y="344004"/>
                  </a:lnTo>
                  <a:lnTo>
                    <a:pt x="0" y="363220"/>
                  </a:lnTo>
                  <a:lnTo>
                    <a:pt x="16084" y="342989"/>
                  </a:lnTo>
                  <a:lnTo>
                    <a:pt x="33001" y="323462"/>
                  </a:lnTo>
                  <a:lnTo>
                    <a:pt x="50725" y="304665"/>
                  </a:lnTo>
                  <a:lnTo>
                    <a:pt x="69230" y="286623"/>
                  </a:lnTo>
                  <a:lnTo>
                    <a:pt x="88489" y="269363"/>
                  </a:lnTo>
                  <a:lnTo>
                    <a:pt x="108476" y="252909"/>
                  </a:lnTo>
                  <a:lnTo>
                    <a:pt x="129165" y="237287"/>
                  </a:lnTo>
                  <a:lnTo>
                    <a:pt x="150530" y="222524"/>
                  </a:lnTo>
                  <a:lnTo>
                    <a:pt x="172545" y="208644"/>
                  </a:lnTo>
                  <a:lnTo>
                    <a:pt x="195183" y="195675"/>
                  </a:lnTo>
                  <a:lnTo>
                    <a:pt x="218418" y="183640"/>
                  </a:lnTo>
                  <a:lnTo>
                    <a:pt x="242224" y="172567"/>
                  </a:lnTo>
                  <a:lnTo>
                    <a:pt x="266575" y="162481"/>
                  </a:lnTo>
                  <a:lnTo>
                    <a:pt x="291445" y="153407"/>
                  </a:lnTo>
                  <a:lnTo>
                    <a:pt x="316807" y="145371"/>
                  </a:lnTo>
                  <a:lnTo>
                    <a:pt x="342635" y="138399"/>
                  </a:lnTo>
                  <a:lnTo>
                    <a:pt x="368904" y="132517"/>
                  </a:lnTo>
                  <a:lnTo>
                    <a:pt x="395586" y="127750"/>
                  </a:lnTo>
                  <a:lnTo>
                    <a:pt x="422656" y="124124"/>
                  </a:lnTo>
                  <a:lnTo>
                    <a:pt x="450088" y="121666"/>
                  </a:lnTo>
                  <a:lnTo>
                    <a:pt x="433160" y="111716"/>
                  </a:lnTo>
                  <a:lnTo>
                    <a:pt x="415984" y="102139"/>
                  </a:lnTo>
                  <a:lnTo>
                    <a:pt x="398568" y="92941"/>
                  </a:lnTo>
                  <a:lnTo>
                    <a:pt x="380915" y="84128"/>
                  </a:lnTo>
                  <a:lnTo>
                    <a:pt x="363033" y="75705"/>
                  </a:lnTo>
                  <a:lnTo>
                    <a:pt x="344927" y="67678"/>
                  </a:lnTo>
                  <a:lnTo>
                    <a:pt x="326603" y="60052"/>
                  </a:lnTo>
                  <a:lnTo>
                    <a:pt x="308067" y="52834"/>
                  </a:lnTo>
                  <a:lnTo>
                    <a:pt x="289325" y="46027"/>
                  </a:lnTo>
                  <a:lnTo>
                    <a:pt x="270382" y="39639"/>
                  </a:lnTo>
                  <a:lnTo>
                    <a:pt x="251246" y="33675"/>
                  </a:lnTo>
                  <a:lnTo>
                    <a:pt x="231921" y="28141"/>
                  </a:lnTo>
                  <a:lnTo>
                    <a:pt x="212413" y="23041"/>
                  </a:lnTo>
                  <a:lnTo>
                    <a:pt x="192729" y="18382"/>
                  </a:lnTo>
                  <a:lnTo>
                    <a:pt x="172874" y="14170"/>
                  </a:lnTo>
                  <a:lnTo>
                    <a:pt x="152855" y="10409"/>
                  </a:lnTo>
                  <a:lnTo>
                    <a:pt x="132676" y="7107"/>
                  </a:lnTo>
                  <a:lnTo>
                    <a:pt x="112345" y="4267"/>
                  </a:lnTo>
                  <a:lnTo>
                    <a:pt x="91866" y="1896"/>
                  </a:lnTo>
                  <a:lnTo>
                    <a:pt x="71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object 148"/>
            <p:cNvSpPr/>
            <p:nvPr/>
          </p:nvSpPr>
          <p:spPr>
            <a:xfrm>
              <a:off x="8381511" y="5267462"/>
              <a:ext cx="381921" cy="328311"/>
            </a:xfrm>
            <a:custGeom>
              <a:avLst/>
              <a:gdLst/>
              <a:ahLst/>
              <a:cxnLst/>
              <a:rect l="l" t="t" r="r" b="b"/>
              <a:pathLst>
                <a:path w="447166" h="362966">
                  <a:moveTo>
                    <a:pt x="376174" y="0"/>
                  </a:moveTo>
                  <a:lnTo>
                    <a:pt x="355688" y="1949"/>
                  </a:lnTo>
                  <a:lnTo>
                    <a:pt x="335345" y="4366"/>
                  </a:lnTo>
                  <a:lnTo>
                    <a:pt x="315151" y="7245"/>
                  </a:lnTo>
                  <a:lnTo>
                    <a:pt x="295111" y="10580"/>
                  </a:lnTo>
                  <a:lnTo>
                    <a:pt x="275230" y="14366"/>
                  </a:lnTo>
                  <a:lnTo>
                    <a:pt x="255515" y="18598"/>
                  </a:lnTo>
                  <a:lnTo>
                    <a:pt x="235971" y="23271"/>
                  </a:lnTo>
                  <a:lnTo>
                    <a:pt x="216603" y="28378"/>
                  </a:lnTo>
                  <a:lnTo>
                    <a:pt x="197417" y="33916"/>
                  </a:lnTo>
                  <a:lnTo>
                    <a:pt x="178419" y="39878"/>
                  </a:lnTo>
                  <a:lnTo>
                    <a:pt x="159614" y="46258"/>
                  </a:lnTo>
                  <a:lnTo>
                    <a:pt x="141008" y="53053"/>
                  </a:lnTo>
                  <a:lnTo>
                    <a:pt x="122607" y="60256"/>
                  </a:lnTo>
                  <a:lnTo>
                    <a:pt x="104416" y="67862"/>
                  </a:lnTo>
                  <a:lnTo>
                    <a:pt x="86441" y="75866"/>
                  </a:lnTo>
                  <a:lnTo>
                    <a:pt x="68687" y="84262"/>
                  </a:lnTo>
                  <a:lnTo>
                    <a:pt x="51161" y="93046"/>
                  </a:lnTo>
                  <a:lnTo>
                    <a:pt x="33867" y="102211"/>
                  </a:lnTo>
                  <a:lnTo>
                    <a:pt x="16811" y="111753"/>
                  </a:lnTo>
                  <a:lnTo>
                    <a:pt x="0" y="121666"/>
                  </a:lnTo>
                  <a:lnTo>
                    <a:pt x="27242" y="124214"/>
                  </a:lnTo>
                  <a:lnTo>
                    <a:pt x="54128" y="127918"/>
                  </a:lnTo>
                  <a:lnTo>
                    <a:pt x="80629" y="132752"/>
                  </a:lnTo>
                  <a:lnTo>
                    <a:pt x="106721" y="138690"/>
                  </a:lnTo>
                  <a:lnTo>
                    <a:pt x="132377" y="145706"/>
                  </a:lnTo>
                  <a:lnTo>
                    <a:pt x="157571" y="153776"/>
                  </a:lnTo>
                  <a:lnTo>
                    <a:pt x="182277" y="162873"/>
                  </a:lnTo>
                  <a:lnTo>
                    <a:pt x="206469" y="172971"/>
                  </a:lnTo>
                  <a:lnTo>
                    <a:pt x="230121" y="184046"/>
                  </a:lnTo>
                  <a:lnTo>
                    <a:pt x="253206" y="196072"/>
                  </a:lnTo>
                  <a:lnTo>
                    <a:pt x="275698" y="209022"/>
                  </a:lnTo>
                  <a:lnTo>
                    <a:pt x="297573" y="222871"/>
                  </a:lnTo>
                  <a:lnTo>
                    <a:pt x="318802" y="237594"/>
                  </a:lnTo>
                  <a:lnTo>
                    <a:pt x="339361" y="253165"/>
                  </a:lnTo>
                  <a:lnTo>
                    <a:pt x="359223" y="269559"/>
                  </a:lnTo>
                  <a:lnTo>
                    <a:pt x="378362" y="286749"/>
                  </a:lnTo>
                  <a:lnTo>
                    <a:pt x="396752" y="304711"/>
                  </a:lnTo>
                  <a:lnTo>
                    <a:pt x="414367" y="323418"/>
                  </a:lnTo>
                  <a:lnTo>
                    <a:pt x="431180" y="342844"/>
                  </a:lnTo>
                  <a:lnTo>
                    <a:pt x="447166" y="362966"/>
                  </a:lnTo>
                  <a:lnTo>
                    <a:pt x="446978" y="343751"/>
                  </a:lnTo>
                  <a:lnTo>
                    <a:pt x="446413" y="324630"/>
                  </a:lnTo>
                  <a:lnTo>
                    <a:pt x="445477" y="305604"/>
                  </a:lnTo>
                  <a:lnTo>
                    <a:pt x="444172" y="286678"/>
                  </a:lnTo>
                  <a:lnTo>
                    <a:pt x="442503" y="267854"/>
                  </a:lnTo>
                  <a:lnTo>
                    <a:pt x="440473" y="249136"/>
                  </a:lnTo>
                  <a:lnTo>
                    <a:pt x="438086" y="230527"/>
                  </a:lnTo>
                  <a:lnTo>
                    <a:pt x="435344" y="212031"/>
                  </a:lnTo>
                  <a:lnTo>
                    <a:pt x="432253" y="193649"/>
                  </a:lnTo>
                  <a:lnTo>
                    <a:pt x="428815" y="175387"/>
                  </a:lnTo>
                  <a:lnTo>
                    <a:pt x="425034" y="157246"/>
                  </a:lnTo>
                  <a:lnTo>
                    <a:pt x="420914" y="139230"/>
                  </a:lnTo>
                  <a:lnTo>
                    <a:pt x="416458" y="121343"/>
                  </a:lnTo>
                  <a:lnTo>
                    <a:pt x="411671" y="103587"/>
                  </a:lnTo>
                  <a:lnTo>
                    <a:pt x="406554" y="85967"/>
                  </a:lnTo>
                  <a:lnTo>
                    <a:pt x="401113" y="68484"/>
                  </a:lnTo>
                  <a:lnTo>
                    <a:pt x="395351" y="51143"/>
                  </a:lnTo>
                  <a:lnTo>
                    <a:pt x="389271" y="33946"/>
                  </a:lnTo>
                  <a:lnTo>
                    <a:pt x="382878" y="16897"/>
                  </a:lnTo>
                  <a:lnTo>
                    <a:pt x="3761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object 149"/>
            <p:cNvSpPr/>
            <p:nvPr/>
          </p:nvSpPr>
          <p:spPr>
            <a:xfrm>
              <a:off x="7701298" y="5591753"/>
              <a:ext cx="157497" cy="543471"/>
            </a:xfrm>
            <a:custGeom>
              <a:avLst/>
              <a:gdLst/>
              <a:ahLst/>
              <a:cxnLst/>
              <a:rect l="l" t="t" r="r" b="b"/>
              <a:pathLst>
                <a:path w="184403" h="600837">
                  <a:moveTo>
                    <a:pt x="171118" y="156309"/>
                  </a:moveTo>
                  <a:lnTo>
                    <a:pt x="166588" y="144325"/>
                  </a:lnTo>
                  <a:lnTo>
                    <a:pt x="161445" y="132648"/>
                  </a:lnTo>
                  <a:lnTo>
                    <a:pt x="155708" y="121299"/>
                  </a:lnTo>
                  <a:lnTo>
                    <a:pt x="149397" y="110297"/>
                  </a:lnTo>
                  <a:lnTo>
                    <a:pt x="142531" y="99660"/>
                  </a:lnTo>
                  <a:lnTo>
                    <a:pt x="135127" y="89408"/>
                  </a:lnTo>
                  <a:lnTo>
                    <a:pt x="129091" y="81807"/>
                  </a:lnTo>
                  <a:lnTo>
                    <a:pt x="120683" y="72158"/>
                  </a:lnTo>
                  <a:lnTo>
                    <a:pt x="111784" y="62958"/>
                  </a:lnTo>
                  <a:lnTo>
                    <a:pt x="102413" y="54224"/>
                  </a:lnTo>
                  <a:lnTo>
                    <a:pt x="92590" y="45979"/>
                  </a:lnTo>
                  <a:lnTo>
                    <a:pt x="82333" y="38242"/>
                  </a:lnTo>
                  <a:lnTo>
                    <a:pt x="71662" y="31033"/>
                  </a:lnTo>
                  <a:lnTo>
                    <a:pt x="60595" y="24372"/>
                  </a:lnTo>
                  <a:lnTo>
                    <a:pt x="49152" y="18280"/>
                  </a:lnTo>
                  <a:lnTo>
                    <a:pt x="37352" y="12776"/>
                  </a:lnTo>
                  <a:lnTo>
                    <a:pt x="25214" y="7881"/>
                  </a:lnTo>
                  <a:lnTo>
                    <a:pt x="12757" y="3616"/>
                  </a:lnTo>
                  <a:lnTo>
                    <a:pt x="0" y="0"/>
                  </a:lnTo>
                  <a:lnTo>
                    <a:pt x="11887" y="8368"/>
                  </a:lnTo>
                  <a:lnTo>
                    <a:pt x="23346" y="17269"/>
                  </a:lnTo>
                  <a:lnTo>
                    <a:pt x="34355" y="26683"/>
                  </a:lnTo>
                  <a:lnTo>
                    <a:pt x="44899" y="36594"/>
                  </a:lnTo>
                  <a:lnTo>
                    <a:pt x="54957" y="46982"/>
                  </a:lnTo>
                  <a:lnTo>
                    <a:pt x="64512" y="57828"/>
                  </a:lnTo>
                  <a:lnTo>
                    <a:pt x="73545" y="69116"/>
                  </a:lnTo>
                  <a:lnTo>
                    <a:pt x="82037" y="80826"/>
                  </a:lnTo>
                  <a:lnTo>
                    <a:pt x="89972" y="92941"/>
                  </a:lnTo>
                  <a:lnTo>
                    <a:pt x="97329" y="105441"/>
                  </a:lnTo>
                  <a:lnTo>
                    <a:pt x="104091" y="118309"/>
                  </a:lnTo>
                  <a:lnTo>
                    <a:pt x="110240" y="131527"/>
                  </a:lnTo>
                  <a:lnTo>
                    <a:pt x="115756" y="145075"/>
                  </a:lnTo>
                  <a:lnTo>
                    <a:pt x="120622" y="158937"/>
                  </a:lnTo>
                  <a:lnTo>
                    <a:pt x="124819" y="173093"/>
                  </a:lnTo>
                  <a:lnTo>
                    <a:pt x="128328" y="187525"/>
                  </a:lnTo>
                  <a:lnTo>
                    <a:pt x="131133" y="202215"/>
                  </a:lnTo>
                  <a:lnTo>
                    <a:pt x="133213" y="217144"/>
                  </a:lnTo>
                  <a:lnTo>
                    <a:pt x="134550" y="232295"/>
                  </a:lnTo>
                  <a:lnTo>
                    <a:pt x="135127" y="247650"/>
                  </a:lnTo>
                  <a:lnTo>
                    <a:pt x="135127" y="255650"/>
                  </a:lnTo>
                  <a:lnTo>
                    <a:pt x="134112" y="386969"/>
                  </a:lnTo>
                  <a:lnTo>
                    <a:pt x="134112" y="514985"/>
                  </a:lnTo>
                  <a:lnTo>
                    <a:pt x="133765" y="521211"/>
                  </a:lnTo>
                  <a:lnTo>
                    <a:pt x="131928" y="534484"/>
                  </a:lnTo>
                  <a:lnTo>
                    <a:pt x="128677" y="547250"/>
                  </a:lnTo>
                  <a:lnTo>
                    <a:pt x="124094" y="559433"/>
                  </a:lnTo>
                  <a:lnTo>
                    <a:pt x="118264" y="570959"/>
                  </a:lnTo>
                  <a:lnTo>
                    <a:pt x="111267" y="581752"/>
                  </a:lnTo>
                  <a:lnTo>
                    <a:pt x="103187" y="591736"/>
                  </a:lnTo>
                  <a:lnTo>
                    <a:pt x="94106" y="600837"/>
                  </a:lnTo>
                  <a:lnTo>
                    <a:pt x="100454" y="598848"/>
                  </a:lnTo>
                  <a:lnTo>
                    <a:pt x="123626" y="588133"/>
                  </a:lnTo>
                  <a:lnTo>
                    <a:pt x="140019" y="576487"/>
                  </a:lnTo>
                  <a:lnTo>
                    <a:pt x="158008" y="557833"/>
                  </a:lnTo>
                  <a:lnTo>
                    <a:pt x="171670" y="535775"/>
                  </a:lnTo>
                  <a:lnTo>
                    <a:pt x="180349" y="510950"/>
                  </a:lnTo>
                  <a:lnTo>
                    <a:pt x="183388" y="483997"/>
                  </a:lnTo>
                  <a:lnTo>
                    <a:pt x="184403" y="235331"/>
                  </a:lnTo>
                  <a:lnTo>
                    <a:pt x="184397" y="233606"/>
                  </a:lnTo>
                  <a:lnTo>
                    <a:pt x="182745" y="206942"/>
                  </a:lnTo>
                  <a:lnTo>
                    <a:pt x="178269" y="181125"/>
                  </a:lnTo>
                  <a:lnTo>
                    <a:pt x="175019" y="168582"/>
                  </a:lnTo>
                  <a:lnTo>
                    <a:pt x="171118" y="1563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object 150"/>
            <p:cNvSpPr/>
            <p:nvPr/>
          </p:nvSpPr>
          <p:spPr>
            <a:xfrm>
              <a:off x="7691427" y="4716411"/>
              <a:ext cx="230498" cy="1669710"/>
            </a:xfrm>
            <a:custGeom>
              <a:avLst/>
              <a:gdLst/>
              <a:ahLst/>
              <a:cxnLst/>
              <a:rect l="l" t="t" r="r" b="b"/>
              <a:pathLst>
                <a:path w="269875" h="1845957">
                  <a:moveTo>
                    <a:pt x="199389" y="1845957"/>
                  </a:moveTo>
                  <a:lnTo>
                    <a:pt x="245645" y="1834003"/>
                  </a:lnTo>
                  <a:lnTo>
                    <a:pt x="269875" y="1812988"/>
                  </a:lnTo>
                  <a:lnTo>
                    <a:pt x="269875" y="182118"/>
                  </a:lnTo>
                  <a:lnTo>
                    <a:pt x="259969" y="303021"/>
                  </a:lnTo>
                  <a:lnTo>
                    <a:pt x="244695" y="286577"/>
                  </a:lnTo>
                  <a:lnTo>
                    <a:pt x="232266" y="270168"/>
                  </a:lnTo>
                  <a:lnTo>
                    <a:pt x="222481" y="253859"/>
                  </a:lnTo>
                  <a:lnTo>
                    <a:pt x="215135" y="237716"/>
                  </a:lnTo>
                  <a:lnTo>
                    <a:pt x="210028" y="221805"/>
                  </a:lnTo>
                  <a:lnTo>
                    <a:pt x="206955" y="206191"/>
                  </a:lnTo>
                  <a:lnTo>
                    <a:pt x="205715" y="190940"/>
                  </a:lnTo>
                  <a:lnTo>
                    <a:pt x="206104" y="176117"/>
                  </a:lnTo>
                  <a:lnTo>
                    <a:pt x="207921" y="161788"/>
                  </a:lnTo>
                  <a:lnTo>
                    <a:pt x="210962" y="148018"/>
                  </a:lnTo>
                  <a:lnTo>
                    <a:pt x="215026" y="134873"/>
                  </a:lnTo>
                  <a:lnTo>
                    <a:pt x="219909" y="122418"/>
                  </a:lnTo>
                  <a:lnTo>
                    <a:pt x="225408" y="110720"/>
                  </a:lnTo>
                  <a:lnTo>
                    <a:pt x="231322" y="99842"/>
                  </a:lnTo>
                  <a:lnTo>
                    <a:pt x="237448" y="89852"/>
                  </a:lnTo>
                  <a:lnTo>
                    <a:pt x="243582" y="80814"/>
                  </a:lnTo>
                  <a:lnTo>
                    <a:pt x="249524" y="72794"/>
                  </a:lnTo>
                  <a:lnTo>
                    <a:pt x="255068" y="65858"/>
                  </a:lnTo>
                  <a:lnTo>
                    <a:pt x="264159" y="55499"/>
                  </a:lnTo>
                  <a:lnTo>
                    <a:pt x="269875" y="49783"/>
                  </a:lnTo>
                  <a:lnTo>
                    <a:pt x="269875" y="0"/>
                  </a:lnTo>
                  <a:lnTo>
                    <a:pt x="200278" y="2412"/>
                  </a:lnTo>
                  <a:lnTo>
                    <a:pt x="187336" y="3379"/>
                  </a:lnTo>
                  <a:lnTo>
                    <a:pt x="174477" y="4509"/>
                  </a:lnTo>
                  <a:lnTo>
                    <a:pt x="161665" y="5803"/>
                  </a:lnTo>
                  <a:lnTo>
                    <a:pt x="148902" y="7260"/>
                  </a:lnTo>
                  <a:lnTo>
                    <a:pt x="136188" y="8878"/>
                  </a:lnTo>
                  <a:lnTo>
                    <a:pt x="123525" y="10656"/>
                  </a:lnTo>
                  <a:lnTo>
                    <a:pt x="110915" y="12593"/>
                  </a:lnTo>
                  <a:lnTo>
                    <a:pt x="98359" y="14687"/>
                  </a:lnTo>
                  <a:lnTo>
                    <a:pt x="85858" y="16938"/>
                  </a:lnTo>
                  <a:lnTo>
                    <a:pt x="73413" y="19343"/>
                  </a:lnTo>
                  <a:lnTo>
                    <a:pt x="61026" y="21902"/>
                  </a:lnTo>
                  <a:lnTo>
                    <a:pt x="48697" y="24614"/>
                  </a:lnTo>
                  <a:lnTo>
                    <a:pt x="36429" y="27476"/>
                  </a:lnTo>
                  <a:lnTo>
                    <a:pt x="24223" y="30488"/>
                  </a:lnTo>
                  <a:lnTo>
                    <a:pt x="12079" y="33649"/>
                  </a:lnTo>
                  <a:lnTo>
                    <a:pt x="0" y="36956"/>
                  </a:lnTo>
                  <a:lnTo>
                    <a:pt x="22355" y="61445"/>
                  </a:lnTo>
                  <a:lnTo>
                    <a:pt x="43800" y="86735"/>
                  </a:lnTo>
                  <a:lnTo>
                    <a:pt x="83855" y="139618"/>
                  </a:lnTo>
                  <a:lnTo>
                    <a:pt x="119963" y="195405"/>
                  </a:lnTo>
                  <a:lnTo>
                    <a:pt x="151922" y="253893"/>
                  </a:lnTo>
                  <a:lnTo>
                    <a:pt x="179530" y="314880"/>
                  </a:lnTo>
                  <a:lnTo>
                    <a:pt x="202585" y="378165"/>
                  </a:lnTo>
                  <a:lnTo>
                    <a:pt x="220885" y="443545"/>
                  </a:lnTo>
                  <a:lnTo>
                    <a:pt x="234228" y="510819"/>
                  </a:lnTo>
                  <a:lnTo>
                    <a:pt x="242413" y="579784"/>
                  </a:lnTo>
                  <a:lnTo>
                    <a:pt x="245236" y="650239"/>
                  </a:lnTo>
                  <a:lnTo>
                    <a:pt x="245236" y="651510"/>
                  </a:lnTo>
                  <a:lnTo>
                    <a:pt x="244221" y="1716379"/>
                  </a:lnTo>
                  <a:lnTo>
                    <a:pt x="238244" y="1762432"/>
                  </a:lnTo>
                  <a:lnTo>
                    <a:pt x="216534" y="1803552"/>
                  </a:lnTo>
                  <a:lnTo>
                    <a:pt x="184797" y="1826236"/>
                  </a:lnTo>
                  <a:lnTo>
                    <a:pt x="146557" y="1845957"/>
                  </a:lnTo>
                  <a:lnTo>
                    <a:pt x="199389" y="18459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object 151"/>
            <p:cNvSpPr/>
            <p:nvPr/>
          </p:nvSpPr>
          <p:spPr>
            <a:xfrm>
              <a:off x="7921925" y="4716411"/>
              <a:ext cx="230498" cy="1639935"/>
            </a:xfrm>
            <a:custGeom>
              <a:avLst/>
              <a:gdLst/>
              <a:ahLst/>
              <a:cxnLst/>
              <a:rect l="l" t="t" r="r" b="b"/>
              <a:pathLst>
                <a:path w="269875" h="1813039">
                  <a:moveTo>
                    <a:pt x="982" y="50727"/>
                  </a:moveTo>
                  <a:lnTo>
                    <a:pt x="7931" y="57983"/>
                  </a:lnTo>
                  <a:lnTo>
                    <a:pt x="19512" y="71743"/>
                  </a:lnTo>
                  <a:lnTo>
                    <a:pt x="26283" y="80816"/>
                  </a:lnTo>
                  <a:lnTo>
                    <a:pt x="33304" y="91221"/>
                  </a:lnTo>
                  <a:lnTo>
                    <a:pt x="40274" y="102859"/>
                  </a:lnTo>
                  <a:lnTo>
                    <a:pt x="46889" y="115633"/>
                  </a:lnTo>
                  <a:lnTo>
                    <a:pt x="52847" y="129444"/>
                  </a:lnTo>
                  <a:lnTo>
                    <a:pt x="57847" y="144195"/>
                  </a:lnTo>
                  <a:lnTo>
                    <a:pt x="61584" y="159786"/>
                  </a:lnTo>
                  <a:lnTo>
                    <a:pt x="63758" y="176120"/>
                  </a:lnTo>
                  <a:lnTo>
                    <a:pt x="64065" y="193099"/>
                  </a:lnTo>
                  <a:lnTo>
                    <a:pt x="62204" y="210625"/>
                  </a:lnTo>
                  <a:lnTo>
                    <a:pt x="57871" y="228599"/>
                  </a:lnTo>
                  <a:lnTo>
                    <a:pt x="50764" y="246924"/>
                  </a:lnTo>
                  <a:lnTo>
                    <a:pt x="40582" y="265502"/>
                  </a:lnTo>
                  <a:lnTo>
                    <a:pt x="27021" y="284234"/>
                  </a:lnTo>
                  <a:lnTo>
                    <a:pt x="9778" y="303021"/>
                  </a:lnTo>
                  <a:lnTo>
                    <a:pt x="0" y="182118"/>
                  </a:lnTo>
                  <a:lnTo>
                    <a:pt x="0" y="1813039"/>
                  </a:lnTo>
                  <a:lnTo>
                    <a:pt x="16128" y="1789328"/>
                  </a:lnTo>
                  <a:lnTo>
                    <a:pt x="19996" y="1778634"/>
                  </a:lnTo>
                  <a:lnTo>
                    <a:pt x="22694" y="1766191"/>
                  </a:lnTo>
                  <a:lnTo>
                    <a:pt x="23622" y="1753196"/>
                  </a:lnTo>
                  <a:lnTo>
                    <a:pt x="23622" y="1700872"/>
                  </a:lnTo>
                  <a:lnTo>
                    <a:pt x="24637" y="651510"/>
                  </a:lnTo>
                  <a:lnTo>
                    <a:pt x="24637" y="650239"/>
                  </a:lnTo>
                  <a:lnTo>
                    <a:pt x="25350" y="614838"/>
                  </a:lnTo>
                  <a:lnTo>
                    <a:pt x="27434" y="579784"/>
                  </a:lnTo>
                  <a:lnTo>
                    <a:pt x="30862" y="545103"/>
                  </a:lnTo>
                  <a:lnTo>
                    <a:pt x="35609" y="510819"/>
                  </a:lnTo>
                  <a:lnTo>
                    <a:pt x="41650" y="476958"/>
                  </a:lnTo>
                  <a:lnTo>
                    <a:pt x="48957" y="443545"/>
                  </a:lnTo>
                  <a:lnTo>
                    <a:pt x="57506" y="410606"/>
                  </a:lnTo>
                  <a:lnTo>
                    <a:pt x="67271" y="378165"/>
                  </a:lnTo>
                  <a:lnTo>
                    <a:pt x="78225" y="346248"/>
                  </a:lnTo>
                  <a:lnTo>
                    <a:pt x="90344" y="314880"/>
                  </a:lnTo>
                  <a:lnTo>
                    <a:pt x="103601" y="284087"/>
                  </a:lnTo>
                  <a:lnTo>
                    <a:pt x="117970" y="253893"/>
                  </a:lnTo>
                  <a:lnTo>
                    <a:pt x="133426" y="224324"/>
                  </a:lnTo>
                  <a:lnTo>
                    <a:pt x="149943" y="195405"/>
                  </a:lnTo>
                  <a:lnTo>
                    <a:pt x="167495" y="167161"/>
                  </a:lnTo>
                  <a:lnTo>
                    <a:pt x="186056" y="139618"/>
                  </a:lnTo>
                  <a:lnTo>
                    <a:pt x="205600" y="112801"/>
                  </a:lnTo>
                  <a:lnTo>
                    <a:pt x="226102" y="86735"/>
                  </a:lnTo>
                  <a:lnTo>
                    <a:pt x="247535" y="61445"/>
                  </a:lnTo>
                  <a:lnTo>
                    <a:pt x="269875" y="36956"/>
                  </a:lnTo>
                  <a:lnTo>
                    <a:pt x="256980" y="33422"/>
                  </a:lnTo>
                  <a:lnTo>
                    <a:pt x="244014" y="30058"/>
                  </a:lnTo>
                  <a:lnTo>
                    <a:pt x="230978" y="26866"/>
                  </a:lnTo>
                  <a:lnTo>
                    <a:pt x="217875" y="23847"/>
                  </a:lnTo>
                  <a:lnTo>
                    <a:pt x="204704" y="21002"/>
                  </a:lnTo>
                  <a:lnTo>
                    <a:pt x="191467" y="18332"/>
                  </a:lnTo>
                  <a:lnTo>
                    <a:pt x="178166" y="15839"/>
                  </a:lnTo>
                  <a:lnTo>
                    <a:pt x="164802" y="13523"/>
                  </a:lnTo>
                  <a:lnTo>
                    <a:pt x="151376" y="11386"/>
                  </a:lnTo>
                  <a:lnTo>
                    <a:pt x="137890" y="9429"/>
                  </a:lnTo>
                  <a:lnTo>
                    <a:pt x="124344" y="7653"/>
                  </a:lnTo>
                  <a:lnTo>
                    <a:pt x="110741" y="6059"/>
                  </a:lnTo>
                  <a:lnTo>
                    <a:pt x="97082" y="4648"/>
                  </a:lnTo>
                  <a:lnTo>
                    <a:pt x="83368" y="3422"/>
                  </a:lnTo>
                  <a:lnTo>
                    <a:pt x="69599" y="2381"/>
                  </a:lnTo>
                  <a:lnTo>
                    <a:pt x="55779" y="1527"/>
                  </a:lnTo>
                  <a:lnTo>
                    <a:pt x="41907" y="860"/>
                  </a:lnTo>
                  <a:lnTo>
                    <a:pt x="27986" y="383"/>
                  </a:lnTo>
                  <a:lnTo>
                    <a:pt x="14016" y="96"/>
                  </a:lnTo>
                  <a:lnTo>
                    <a:pt x="0" y="0"/>
                  </a:lnTo>
                  <a:lnTo>
                    <a:pt x="0" y="49783"/>
                  </a:lnTo>
                  <a:lnTo>
                    <a:pt x="982" y="507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object 152"/>
            <p:cNvSpPr/>
            <p:nvPr/>
          </p:nvSpPr>
          <p:spPr>
            <a:xfrm>
              <a:off x="8079748" y="4815333"/>
              <a:ext cx="195246" cy="191650"/>
            </a:xfrm>
            <a:custGeom>
              <a:avLst/>
              <a:gdLst/>
              <a:ahLst/>
              <a:cxnLst/>
              <a:rect l="l" t="t" r="r" b="b"/>
              <a:pathLst>
                <a:path w="228600" h="211880">
                  <a:moveTo>
                    <a:pt x="218694" y="109"/>
                  </a:moveTo>
                  <a:lnTo>
                    <a:pt x="211196" y="0"/>
                  </a:lnTo>
                  <a:lnTo>
                    <a:pt x="201964" y="138"/>
                  </a:lnTo>
                  <a:lnTo>
                    <a:pt x="191226" y="656"/>
                  </a:lnTo>
                  <a:lnTo>
                    <a:pt x="179210" y="1682"/>
                  </a:lnTo>
                  <a:lnTo>
                    <a:pt x="166145" y="3348"/>
                  </a:lnTo>
                  <a:lnTo>
                    <a:pt x="152261" y="5783"/>
                  </a:lnTo>
                  <a:lnTo>
                    <a:pt x="137786" y="9118"/>
                  </a:lnTo>
                  <a:lnTo>
                    <a:pt x="122950" y="13484"/>
                  </a:lnTo>
                  <a:lnTo>
                    <a:pt x="107980" y="19010"/>
                  </a:lnTo>
                  <a:lnTo>
                    <a:pt x="93106" y="25827"/>
                  </a:lnTo>
                  <a:lnTo>
                    <a:pt x="78557" y="34065"/>
                  </a:lnTo>
                  <a:lnTo>
                    <a:pt x="64562" y="43854"/>
                  </a:lnTo>
                  <a:lnTo>
                    <a:pt x="51350" y="55325"/>
                  </a:lnTo>
                  <a:lnTo>
                    <a:pt x="39148" y="68608"/>
                  </a:lnTo>
                  <a:lnTo>
                    <a:pt x="28188" y="83834"/>
                  </a:lnTo>
                  <a:lnTo>
                    <a:pt x="18696" y="101132"/>
                  </a:lnTo>
                  <a:lnTo>
                    <a:pt x="10902" y="120633"/>
                  </a:lnTo>
                  <a:lnTo>
                    <a:pt x="5036" y="142468"/>
                  </a:lnTo>
                  <a:lnTo>
                    <a:pt x="1325" y="166765"/>
                  </a:lnTo>
                  <a:lnTo>
                    <a:pt x="0" y="193657"/>
                  </a:lnTo>
                  <a:lnTo>
                    <a:pt x="113538" y="106027"/>
                  </a:lnTo>
                  <a:lnTo>
                    <a:pt x="16637" y="211310"/>
                  </a:lnTo>
                  <a:lnTo>
                    <a:pt x="47607" y="211880"/>
                  </a:lnTo>
                  <a:lnTo>
                    <a:pt x="75405" y="209176"/>
                  </a:lnTo>
                  <a:lnTo>
                    <a:pt x="100203" y="203548"/>
                  </a:lnTo>
                  <a:lnTo>
                    <a:pt x="122171" y="195348"/>
                  </a:lnTo>
                  <a:lnTo>
                    <a:pt x="141481" y="184926"/>
                  </a:lnTo>
                  <a:lnTo>
                    <a:pt x="158304" y="172633"/>
                  </a:lnTo>
                  <a:lnTo>
                    <a:pt x="172812" y="158821"/>
                  </a:lnTo>
                  <a:lnTo>
                    <a:pt x="185175" y="143840"/>
                  </a:lnTo>
                  <a:lnTo>
                    <a:pt x="195564" y="128040"/>
                  </a:lnTo>
                  <a:lnTo>
                    <a:pt x="204152" y="111774"/>
                  </a:lnTo>
                  <a:lnTo>
                    <a:pt x="211109" y="95391"/>
                  </a:lnTo>
                  <a:lnTo>
                    <a:pt x="216607" y="79243"/>
                  </a:lnTo>
                  <a:lnTo>
                    <a:pt x="220816" y="63681"/>
                  </a:lnTo>
                  <a:lnTo>
                    <a:pt x="223909" y="49055"/>
                  </a:lnTo>
                  <a:lnTo>
                    <a:pt x="226056" y="35717"/>
                  </a:lnTo>
                  <a:lnTo>
                    <a:pt x="227428" y="24017"/>
                  </a:lnTo>
                  <a:lnTo>
                    <a:pt x="228197" y="14306"/>
                  </a:lnTo>
                  <a:lnTo>
                    <a:pt x="228535" y="6935"/>
                  </a:lnTo>
                  <a:lnTo>
                    <a:pt x="228600" y="617"/>
                  </a:lnTo>
                  <a:lnTo>
                    <a:pt x="224917" y="236"/>
                  </a:lnTo>
                  <a:lnTo>
                    <a:pt x="218694" y="1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object 153"/>
            <p:cNvSpPr/>
            <p:nvPr/>
          </p:nvSpPr>
          <p:spPr>
            <a:xfrm>
              <a:off x="7698044" y="6119026"/>
              <a:ext cx="164439" cy="166533"/>
            </a:xfrm>
            <a:custGeom>
              <a:avLst/>
              <a:gdLst/>
              <a:ahLst/>
              <a:cxnLst/>
              <a:rect l="l" t="t" r="r" b="b"/>
              <a:pathLst>
                <a:path w="192531" h="184111">
                  <a:moveTo>
                    <a:pt x="69341" y="184111"/>
                  </a:moveTo>
                  <a:lnTo>
                    <a:pt x="78710" y="183765"/>
                  </a:lnTo>
                  <a:lnTo>
                    <a:pt x="93150" y="181844"/>
                  </a:lnTo>
                  <a:lnTo>
                    <a:pt x="107009" y="178326"/>
                  </a:lnTo>
                  <a:lnTo>
                    <a:pt x="120187" y="173309"/>
                  </a:lnTo>
                  <a:lnTo>
                    <a:pt x="132584" y="166893"/>
                  </a:lnTo>
                  <a:lnTo>
                    <a:pt x="144100" y="159177"/>
                  </a:lnTo>
                  <a:lnTo>
                    <a:pt x="154636" y="150259"/>
                  </a:lnTo>
                  <a:lnTo>
                    <a:pt x="164090" y="140238"/>
                  </a:lnTo>
                  <a:lnTo>
                    <a:pt x="172365" y="129213"/>
                  </a:lnTo>
                  <a:lnTo>
                    <a:pt x="179358" y="117283"/>
                  </a:lnTo>
                  <a:lnTo>
                    <a:pt x="184972" y="104546"/>
                  </a:lnTo>
                  <a:lnTo>
                    <a:pt x="189105" y="91101"/>
                  </a:lnTo>
                  <a:lnTo>
                    <a:pt x="191658" y="77047"/>
                  </a:lnTo>
                  <a:lnTo>
                    <a:pt x="192531" y="62484"/>
                  </a:lnTo>
                  <a:lnTo>
                    <a:pt x="192531" y="0"/>
                  </a:lnTo>
                  <a:lnTo>
                    <a:pt x="189737" y="5842"/>
                  </a:lnTo>
                  <a:lnTo>
                    <a:pt x="186816" y="11684"/>
                  </a:lnTo>
                  <a:lnTo>
                    <a:pt x="183768" y="17526"/>
                  </a:lnTo>
                  <a:lnTo>
                    <a:pt x="178776" y="26507"/>
                  </a:lnTo>
                  <a:lnTo>
                    <a:pt x="172153" y="37581"/>
                  </a:lnTo>
                  <a:lnTo>
                    <a:pt x="165153" y="48402"/>
                  </a:lnTo>
                  <a:lnTo>
                    <a:pt x="157786" y="58961"/>
                  </a:lnTo>
                  <a:lnTo>
                    <a:pt x="150061" y="69248"/>
                  </a:lnTo>
                  <a:lnTo>
                    <a:pt x="141986" y="79257"/>
                  </a:lnTo>
                  <a:lnTo>
                    <a:pt x="133571" y="88977"/>
                  </a:lnTo>
                  <a:lnTo>
                    <a:pt x="124824" y="98400"/>
                  </a:lnTo>
                  <a:lnTo>
                    <a:pt x="115754" y="107517"/>
                  </a:lnTo>
                  <a:lnTo>
                    <a:pt x="106371" y="116321"/>
                  </a:lnTo>
                  <a:lnTo>
                    <a:pt x="96683" y="124801"/>
                  </a:lnTo>
                  <a:lnTo>
                    <a:pt x="86699" y="132950"/>
                  </a:lnTo>
                  <a:lnTo>
                    <a:pt x="76428" y="140759"/>
                  </a:lnTo>
                  <a:lnTo>
                    <a:pt x="65879" y="148219"/>
                  </a:lnTo>
                  <a:lnTo>
                    <a:pt x="55061" y="155321"/>
                  </a:lnTo>
                  <a:lnTo>
                    <a:pt x="43983" y="162057"/>
                  </a:lnTo>
                  <a:lnTo>
                    <a:pt x="32653" y="168418"/>
                  </a:lnTo>
                  <a:lnTo>
                    <a:pt x="21081" y="174396"/>
                  </a:lnTo>
                  <a:lnTo>
                    <a:pt x="14224" y="177838"/>
                  </a:lnTo>
                  <a:lnTo>
                    <a:pt x="7238" y="181127"/>
                  </a:lnTo>
                  <a:lnTo>
                    <a:pt x="0" y="184111"/>
                  </a:lnTo>
                  <a:lnTo>
                    <a:pt x="69341" y="1841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object 154"/>
            <p:cNvSpPr/>
            <p:nvPr/>
          </p:nvSpPr>
          <p:spPr>
            <a:xfrm>
              <a:off x="8061091" y="6045278"/>
              <a:ext cx="141228" cy="143019"/>
            </a:xfrm>
            <a:custGeom>
              <a:avLst/>
              <a:gdLst/>
              <a:ahLst/>
              <a:cxnLst/>
              <a:rect l="l" t="t" r="r" b="b"/>
              <a:pathLst>
                <a:path w="165354" h="158114">
                  <a:moveTo>
                    <a:pt x="63707" y="149504"/>
                  </a:moveTo>
                  <a:lnTo>
                    <a:pt x="77033" y="154198"/>
                  </a:lnTo>
                  <a:lnTo>
                    <a:pt x="91107" y="157113"/>
                  </a:lnTo>
                  <a:lnTo>
                    <a:pt x="105791" y="158114"/>
                  </a:lnTo>
                  <a:lnTo>
                    <a:pt x="165354" y="158114"/>
                  </a:lnTo>
                  <a:lnTo>
                    <a:pt x="159258" y="155574"/>
                  </a:lnTo>
                  <a:lnTo>
                    <a:pt x="153289" y="152780"/>
                  </a:lnTo>
                  <a:lnTo>
                    <a:pt x="147320" y="149859"/>
                  </a:lnTo>
                  <a:lnTo>
                    <a:pt x="132545" y="142067"/>
                  </a:lnTo>
                  <a:lnTo>
                    <a:pt x="121356" y="135488"/>
                  </a:lnTo>
                  <a:lnTo>
                    <a:pt x="110466" y="128479"/>
                  </a:lnTo>
                  <a:lnTo>
                    <a:pt x="99888" y="121052"/>
                  </a:lnTo>
                  <a:lnTo>
                    <a:pt x="89633" y="113219"/>
                  </a:lnTo>
                  <a:lnTo>
                    <a:pt x="79715" y="104991"/>
                  </a:lnTo>
                  <a:lnTo>
                    <a:pt x="70145" y="96379"/>
                  </a:lnTo>
                  <a:lnTo>
                    <a:pt x="60936" y="87397"/>
                  </a:lnTo>
                  <a:lnTo>
                    <a:pt x="52100" y="78055"/>
                  </a:lnTo>
                  <a:lnTo>
                    <a:pt x="43650" y="68366"/>
                  </a:lnTo>
                  <a:lnTo>
                    <a:pt x="35598" y="58340"/>
                  </a:lnTo>
                  <a:lnTo>
                    <a:pt x="27957" y="47990"/>
                  </a:lnTo>
                  <a:lnTo>
                    <a:pt x="20738" y="37328"/>
                  </a:lnTo>
                  <a:lnTo>
                    <a:pt x="13955" y="26365"/>
                  </a:lnTo>
                  <a:lnTo>
                    <a:pt x="7620" y="15112"/>
                  </a:lnTo>
                  <a:lnTo>
                    <a:pt x="4953" y="10159"/>
                  </a:lnTo>
                  <a:lnTo>
                    <a:pt x="2413" y="5206"/>
                  </a:lnTo>
                  <a:lnTo>
                    <a:pt x="0" y="0"/>
                  </a:lnTo>
                  <a:lnTo>
                    <a:pt x="0" y="53720"/>
                  </a:lnTo>
                  <a:lnTo>
                    <a:pt x="506" y="63983"/>
                  </a:lnTo>
                  <a:lnTo>
                    <a:pt x="2903" y="78086"/>
                  </a:lnTo>
                  <a:lnTo>
                    <a:pt x="7148" y="91481"/>
                  </a:lnTo>
                  <a:lnTo>
                    <a:pt x="13102" y="104036"/>
                  </a:lnTo>
                  <a:lnTo>
                    <a:pt x="20629" y="115616"/>
                  </a:lnTo>
                  <a:lnTo>
                    <a:pt x="29590" y="126086"/>
                  </a:lnTo>
                  <a:lnTo>
                    <a:pt x="39848" y="135314"/>
                  </a:lnTo>
                  <a:lnTo>
                    <a:pt x="51266" y="143165"/>
                  </a:lnTo>
                  <a:lnTo>
                    <a:pt x="63707" y="1495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object 155"/>
            <p:cNvSpPr/>
            <p:nvPr/>
          </p:nvSpPr>
          <p:spPr>
            <a:xfrm>
              <a:off x="7518851" y="5236792"/>
              <a:ext cx="63237" cy="65937"/>
            </a:xfrm>
            <a:custGeom>
              <a:avLst/>
              <a:gdLst/>
              <a:ahLst/>
              <a:cxnLst/>
              <a:rect l="l" t="t" r="r" b="b"/>
              <a:pathLst>
                <a:path w="74040" h="72898">
                  <a:moveTo>
                    <a:pt x="37083" y="0"/>
                  </a:moveTo>
                  <a:lnTo>
                    <a:pt x="21750" y="3268"/>
                  </a:lnTo>
                  <a:lnTo>
                    <a:pt x="10414" y="11160"/>
                  </a:lnTo>
                  <a:lnTo>
                    <a:pt x="2790" y="22590"/>
                  </a:lnTo>
                  <a:lnTo>
                    <a:pt x="0" y="36448"/>
                  </a:lnTo>
                  <a:lnTo>
                    <a:pt x="26" y="37837"/>
                  </a:lnTo>
                  <a:lnTo>
                    <a:pt x="3320" y="51561"/>
                  </a:lnTo>
                  <a:lnTo>
                    <a:pt x="11342" y="62697"/>
                  </a:lnTo>
                  <a:lnTo>
                    <a:pt x="22970" y="70168"/>
                  </a:lnTo>
                  <a:lnTo>
                    <a:pt x="37083" y="72897"/>
                  </a:lnTo>
                  <a:lnTo>
                    <a:pt x="38379" y="72875"/>
                  </a:lnTo>
                  <a:lnTo>
                    <a:pt x="52273" y="69679"/>
                  </a:lnTo>
                  <a:lnTo>
                    <a:pt x="63607" y="61820"/>
                  </a:lnTo>
                  <a:lnTo>
                    <a:pt x="71242" y="50383"/>
                  </a:lnTo>
                  <a:lnTo>
                    <a:pt x="74040" y="36448"/>
                  </a:lnTo>
                  <a:lnTo>
                    <a:pt x="74018" y="35170"/>
                  </a:lnTo>
                  <a:lnTo>
                    <a:pt x="70753" y="21457"/>
                  </a:lnTo>
                  <a:lnTo>
                    <a:pt x="62750" y="10280"/>
                  </a:lnTo>
                  <a:lnTo>
                    <a:pt x="51147" y="2756"/>
                  </a:lnTo>
                  <a:lnTo>
                    <a:pt x="37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object 156"/>
            <p:cNvSpPr/>
            <p:nvPr/>
          </p:nvSpPr>
          <p:spPr>
            <a:xfrm>
              <a:off x="7611034" y="5123066"/>
              <a:ext cx="233094" cy="218375"/>
            </a:xfrm>
            <a:custGeom>
              <a:avLst/>
              <a:gdLst/>
              <a:ahLst/>
              <a:cxnLst/>
              <a:rect l="l" t="t" r="r" b="b"/>
              <a:pathLst>
                <a:path w="272914" h="241426">
                  <a:moveTo>
                    <a:pt x="1288" y="82422"/>
                  </a:moveTo>
                  <a:lnTo>
                    <a:pt x="5273" y="94121"/>
                  </a:lnTo>
                  <a:lnTo>
                    <a:pt x="14173" y="109885"/>
                  </a:lnTo>
                  <a:lnTo>
                    <a:pt x="21067" y="119961"/>
                  </a:lnTo>
                  <a:lnTo>
                    <a:pt x="29872" y="131660"/>
                  </a:lnTo>
                  <a:lnTo>
                    <a:pt x="40799" y="145099"/>
                  </a:lnTo>
                  <a:lnTo>
                    <a:pt x="54061" y="160397"/>
                  </a:lnTo>
                  <a:lnTo>
                    <a:pt x="69868" y="177672"/>
                  </a:lnTo>
                  <a:lnTo>
                    <a:pt x="82352" y="190777"/>
                  </a:lnTo>
                  <a:lnTo>
                    <a:pt x="93212" y="201859"/>
                  </a:lnTo>
                  <a:lnTo>
                    <a:pt x="103570" y="212193"/>
                  </a:lnTo>
                  <a:lnTo>
                    <a:pt x="113134" y="221549"/>
                  </a:lnTo>
                  <a:lnTo>
                    <a:pt x="121610" y="229694"/>
                  </a:lnTo>
                  <a:lnTo>
                    <a:pt x="128706" y="236397"/>
                  </a:lnTo>
                  <a:lnTo>
                    <a:pt x="134130" y="241426"/>
                  </a:lnTo>
                  <a:lnTo>
                    <a:pt x="137481" y="240320"/>
                  </a:lnTo>
                  <a:lnTo>
                    <a:pt x="149553" y="228976"/>
                  </a:lnTo>
                  <a:lnTo>
                    <a:pt x="157703" y="221184"/>
                  </a:lnTo>
                  <a:lnTo>
                    <a:pt x="166931" y="212234"/>
                  </a:lnTo>
                  <a:lnTo>
                    <a:pt x="176986" y="202318"/>
                  </a:lnTo>
                  <a:lnTo>
                    <a:pt x="187620" y="191628"/>
                  </a:lnTo>
                  <a:lnTo>
                    <a:pt x="198584" y="180355"/>
                  </a:lnTo>
                  <a:lnTo>
                    <a:pt x="209626" y="168691"/>
                  </a:lnTo>
                  <a:lnTo>
                    <a:pt x="220500" y="156829"/>
                  </a:lnTo>
                  <a:lnTo>
                    <a:pt x="230954" y="144959"/>
                  </a:lnTo>
                  <a:lnTo>
                    <a:pt x="240739" y="133274"/>
                  </a:lnTo>
                  <a:lnTo>
                    <a:pt x="249607" y="121965"/>
                  </a:lnTo>
                  <a:lnTo>
                    <a:pt x="257307" y="111224"/>
                  </a:lnTo>
                  <a:lnTo>
                    <a:pt x="263590" y="101243"/>
                  </a:lnTo>
                  <a:lnTo>
                    <a:pt x="268207" y="92213"/>
                  </a:lnTo>
                  <a:lnTo>
                    <a:pt x="272914" y="69361"/>
                  </a:lnTo>
                  <a:lnTo>
                    <a:pt x="271982" y="55641"/>
                  </a:lnTo>
                  <a:lnTo>
                    <a:pt x="268735" y="43981"/>
                  </a:lnTo>
                  <a:lnTo>
                    <a:pt x="263996" y="34339"/>
                  </a:lnTo>
                  <a:lnTo>
                    <a:pt x="258590" y="26669"/>
                  </a:lnTo>
                  <a:lnTo>
                    <a:pt x="252315" y="20041"/>
                  </a:lnTo>
                  <a:lnTo>
                    <a:pt x="241925" y="12129"/>
                  </a:lnTo>
                  <a:lnTo>
                    <a:pt x="230199" y="6165"/>
                  </a:lnTo>
                  <a:lnTo>
                    <a:pt x="217607" y="2382"/>
                  </a:lnTo>
                  <a:lnTo>
                    <a:pt x="204615" y="1015"/>
                  </a:lnTo>
                  <a:lnTo>
                    <a:pt x="192811" y="2021"/>
                  </a:lnTo>
                  <a:lnTo>
                    <a:pt x="178145" y="6134"/>
                  </a:lnTo>
                  <a:lnTo>
                    <a:pt x="164896" y="12478"/>
                  </a:lnTo>
                  <a:lnTo>
                    <a:pt x="153683" y="20029"/>
                  </a:lnTo>
                  <a:lnTo>
                    <a:pt x="145125" y="27767"/>
                  </a:lnTo>
                  <a:lnTo>
                    <a:pt x="136797" y="40004"/>
                  </a:lnTo>
                  <a:lnTo>
                    <a:pt x="133622" y="34797"/>
                  </a:lnTo>
                  <a:lnTo>
                    <a:pt x="129843" y="29751"/>
                  </a:lnTo>
                  <a:lnTo>
                    <a:pt x="122317" y="22151"/>
                  </a:lnTo>
                  <a:lnTo>
                    <a:pt x="112077" y="14249"/>
                  </a:lnTo>
                  <a:lnTo>
                    <a:pt x="99502" y="7172"/>
                  </a:lnTo>
                  <a:lnTo>
                    <a:pt x="84968" y="2046"/>
                  </a:lnTo>
                  <a:lnTo>
                    <a:pt x="68852" y="0"/>
                  </a:lnTo>
                  <a:lnTo>
                    <a:pt x="61536" y="290"/>
                  </a:lnTo>
                  <a:lnTo>
                    <a:pt x="48562" y="2711"/>
                  </a:lnTo>
                  <a:lnTo>
                    <a:pt x="36387" y="7410"/>
                  </a:lnTo>
                  <a:lnTo>
                    <a:pt x="25407" y="14190"/>
                  </a:lnTo>
                  <a:lnTo>
                    <a:pt x="16020" y="22859"/>
                  </a:lnTo>
                  <a:lnTo>
                    <a:pt x="10029" y="30793"/>
                  </a:lnTo>
                  <a:lnTo>
                    <a:pt x="5093" y="40316"/>
                  </a:lnTo>
                  <a:lnTo>
                    <a:pt x="1509" y="52022"/>
                  </a:lnTo>
                  <a:lnTo>
                    <a:pt x="0" y="66020"/>
                  </a:lnTo>
                  <a:lnTo>
                    <a:pt x="1288" y="82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object 157"/>
            <p:cNvSpPr/>
            <p:nvPr/>
          </p:nvSpPr>
          <p:spPr>
            <a:xfrm>
              <a:off x="7671143" y="4792112"/>
              <a:ext cx="23212" cy="28373"/>
            </a:xfrm>
            <a:custGeom>
              <a:avLst/>
              <a:gdLst/>
              <a:ahLst/>
              <a:cxnLst/>
              <a:rect l="l" t="t" r="r" b="b"/>
              <a:pathLst>
                <a:path w="27177" h="31369">
                  <a:moveTo>
                    <a:pt x="0" y="0"/>
                  </a:moveTo>
                  <a:lnTo>
                    <a:pt x="0" y="31369"/>
                  </a:lnTo>
                  <a:lnTo>
                    <a:pt x="27177" y="31369"/>
                  </a:lnTo>
                  <a:lnTo>
                    <a:pt x="26126" y="30100"/>
                  </a:lnTo>
                  <a:lnTo>
                    <a:pt x="16642" y="18952"/>
                  </a:lnTo>
                  <a:lnTo>
                    <a:pt x="7578" y="8573"/>
                  </a:lnTo>
                  <a:lnTo>
                    <a:pt x="1270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object 158"/>
            <p:cNvSpPr/>
            <p:nvPr/>
          </p:nvSpPr>
          <p:spPr>
            <a:xfrm>
              <a:off x="7723425" y="4950294"/>
              <a:ext cx="69421" cy="37564"/>
            </a:xfrm>
            <a:custGeom>
              <a:avLst/>
              <a:gdLst/>
              <a:ahLst/>
              <a:cxnLst/>
              <a:rect l="l" t="t" r="r" b="b"/>
              <a:pathLst>
                <a:path w="81280" h="41528">
                  <a:moveTo>
                    <a:pt x="61341" y="0"/>
                  </a:moveTo>
                  <a:lnTo>
                    <a:pt x="0" y="17526"/>
                  </a:lnTo>
                  <a:lnTo>
                    <a:pt x="0" y="41529"/>
                  </a:lnTo>
                  <a:lnTo>
                    <a:pt x="81280" y="40005"/>
                  </a:lnTo>
                  <a:lnTo>
                    <a:pt x="78450" y="34003"/>
                  </a:lnTo>
                  <a:lnTo>
                    <a:pt x="72902" y="22545"/>
                  </a:lnTo>
                  <a:lnTo>
                    <a:pt x="67205" y="11211"/>
                  </a:lnTo>
                  <a:lnTo>
                    <a:pt x="61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object 159"/>
            <p:cNvSpPr/>
            <p:nvPr/>
          </p:nvSpPr>
          <p:spPr>
            <a:xfrm>
              <a:off x="7449648" y="5235184"/>
              <a:ext cx="409147" cy="446861"/>
            </a:xfrm>
            <a:custGeom>
              <a:avLst/>
              <a:gdLst/>
              <a:ahLst/>
              <a:cxnLst/>
              <a:rect l="l" t="t" r="r" b="b"/>
              <a:pathLst>
                <a:path w="479043" h="494029">
                  <a:moveTo>
                    <a:pt x="463437" y="444894"/>
                  </a:moveTo>
                  <a:lnTo>
                    <a:pt x="467803" y="456928"/>
                  </a:lnTo>
                  <a:lnTo>
                    <a:pt x="471862" y="469131"/>
                  </a:lnTo>
                  <a:lnTo>
                    <a:pt x="475611" y="481499"/>
                  </a:lnTo>
                  <a:lnTo>
                    <a:pt x="479043" y="494029"/>
                  </a:lnTo>
                  <a:lnTo>
                    <a:pt x="479039" y="74277"/>
                  </a:lnTo>
                  <a:lnTo>
                    <a:pt x="478905" y="61544"/>
                  </a:lnTo>
                  <a:lnTo>
                    <a:pt x="478535" y="48894"/>
                  </a:lnTo>
                  <a:lnTo>
                    <a:pt x="478408" y="44068"/>
                  </a:lnTo>
                  <a:lnTo>
                    <a:pt x="478268" y="41365"/>
                  </a:lnTo>
                  <a:lnTo>
                    <a:pt x="477622" y="28682"/>
                  </a:lnTo>
                  <a:lnTo>
                    <a:pt x="476884" y="16001"/>
                  </a:lnTo>
                  <a:lnTo>
                    <a:pt x="476630" y="13461"/>
                  </a:lnTo>
                  <a:lnTo>
                    <a:pt x="476376" y="9016"/>
                  </a:lnTo>
                  <a:lnTo>
                    <a:pt x="475868" y="4444"/>
                  </a:lnTo>
                  <a:lnTo>
                    <a:pt x="475487" y="0"/>
                  </a:lnTo>
                  <a:lnTo>
                    <a:pt x="473508" y="2938"/>
                  </a:lnTo>
                  <a:lnTo>
                    <a:pt x="468007" y="10732"/>
                  </a:lnTo>
                  <a:lnTo>
                    <a:pt x="461668" y="19198"/>
                  </a:lnTo>
                  <a:lnTo>
                    <a:pt x="454437" y="28358"/>
                  </a:lnTo>
                  <a:lnTo>
                    <a:pt x="446261" y="38234"/>
                  </a:lnTo>
                  <a:lnTo>
                    <a:pt x="437089" y="48850"/>
                  </a:lnTo>
                  <a:lnTo>
                    <a:pt x="426867" y="60227"/>
                  </a:lnTo>
                  <a:lnTo>
                    <a:pt x="415543" y="72389"/>
                  </a:lnTo>
                  <a:lnTo>
                    <a:pt x="417724" y="82158"/>
                  </a:lnTo>
                  <a:lnTo>
                    <a:pt x="420229" y="94446"/>
                  </a:lnTo>
                  <a:lnTo>
                    <a:pt x="422485" y="106820"/>
                  </a:lnTo>
                  <a:lnTo>
                    <a:pt x="424490" y="119279"/>
                  </a:lnTo>
                  <a:lnTo>
                    <a:pt x="426239" y="131820"/>
                  </a:lnTo>
                  <a:lnTo>
                    <a:pt x="427729" y="144442"/>
                  </a:lnTo>
                  <a:lnTo>
                    <a:pt x="428956" y="157140"/>
                  </a:lnTo>
                  <a:lnTo>
                    <a:pt x="429917" y="169914"/>
                  </a:lnTo>
                  <a:lnTo>
                    <a:pt x="430608" y="182760"/>
                  </a:lnTo>
                  <a:lnTo>
                    <a:pt x="431025" y="195676"/>
                  </a:lnTo>
                  <a:lnTo>
                    <a:pt x="431164" y="208660"/>
                  </a:lnTo>
                  <a:lnTo>
                    <a:pt x="431010" y="221078"/>
                  </a:lnTo>
                  <a:lnTo>
                    <a:pt x="430568" y="233772"/>
                  </a:lnTo>
                  <a:lnTo>
                    <a:pt x="429894" y="246379"/>
                  </a:lnTo>
                  <a:lnTo>
                    <a:pt x="420728" y="238360"/>
                  </a:lnTo>
                  <a:lnTo>
                    <a:pt x="410960" y="230249"/>
                  </a:lnTo>
                  <a:lnTo>
                    <a:pt x="400972" y="222381"/>
                  </a:lnTo>
                  <a:lnTo>
                    <a:pt x="390778" y="214756"/>
                  </a:lnTo>
                  <a:lnTo>
                    <a:pt x="384301" y="210057"/>
                  </a:lnTo>
                  <a:lnTo>
                    <a:pt x="377570" y="205358"/>
                  </a:lnTo>
                  <a:lnTo>
                    <a:pt x="370839" y="200913"/>
                  </a:lnTo>
                  <a:lnTo>
                    <a:pt x="368426" y="199389"/>
                  </a:lnTo>
                  <a:lnTo>
                    <a:pt x="362457" y="195579"/>
                  </a:lnTo>
                  <a:lnTo>
                    <a:pt x="356361" y="191769"/>
                  </a:lnTo>
                  <a:lnTo>
                    <a:pt x="350265" y="188086"/>
                  </a:lnTo>
                  <a:lnTo>
                    <a:pt x="348868" y="187324"/>
                  </a:lnTo>
                  <a:lnTo>
                    <a:pt x="346201" y="185927"/>
                  </a:lnTo>
                  <a:lnTo>
                    <a:pt x="340486" y="182625"/>
                  </a:lnTo>
                  <a:lnTo>
                    <a:pt x="334771" y="179450"/>
                  </a:lnTo>
                  <a:lnTo>
                    <a:pt x="329056" y="176402"/>
                  </a:lnTo>
                  <a:lnTo>
                    <a:pt x="327278" y="175513"/>
                  </a:lnTo>
                  <a:lnTo>
                    <a:pt x="323850" y="173735"/>
                  </a:lnTo>
                  <a:lnTo>
                    <a:pt x="318388" y="170941"/>
                  </a:lnTo>
                  <a:lnTo>
                    <a:pt x="312800" y="168147"/>
                  </a:lnTo>
                  <a:lnTo>
                    <a:pt x="307212" y="165607"/>
                  </a:lnTo>
                  <a:lnTo>
                    <a:pt x="305180" y="164591"/>
                  </a:lnTo>
                  <a:lnTo>
                    <a:pt x="301116" y="162813"/>
                  </a:lnTo>
                  <a:lnTo>
                    <a:pt x="295782" y="160400"/>
                  </a:lnTo>
                  <a:lnTo>
                    <a:pt x="290321" y="158114"/>
                  </a:lnTo>
                  <a:lnTo>
                    <a:pt x="284987" y="155955"/>
                  </a:lnTo>
                  <a:lnTo>
                    <a:pt x="282575" y="154939"/>
                  </a:lnTo>
                  <a:lnTo>
                    <a:pt x="277875" y="153161"/>
                  </a:lnTo>
                  <a:lnTo>
                    <a:pt x="272668" y="151129"/>
                  </a:lnTo>
                  <a:lnTo>
                    <a:pt x="267461" y="149224"/>
                  </a:lnTo>
                  <a:lnTo>
                    <a:pt x="262127" y="147319"/>
                  </a:lnTo>
                  <a:lnTo>
                    <a:pt x="259587" y="146430"/>
                  </a:lnTo>
                  <a:lnTo>
                    <a:pt x="257047" y="145541"/>
                  </a:lnTo>
                  <a:lnTo>
                    <a:pt x="254380" y="144779"/>
                  </a:lnTo>
                  <a:lnTo>
                    <a:pt x="249300" y="143001"/>
                  </a:lnTo>
                  <a:lnTo>
                    <a:pt x="244093" y="141350"/>
                  </a:lnTo>
                  <a:lnTo>
                    <a:pt x="238886" y="139826"/>
                  </a:lnTo>
                  <a:lnTo>
                    <a:pt x="236219" y="139064"/>
                  </a:lnTo>
                  <a:lnTo>
                    <a:pt x="233425" y="138175"/>
                  </a:lnTo>
                  <a:lnTo>
                    <a:pt x="230631" y="137413"/>
                  </a:lnTo>
                  <a:lnTo>
                    <a:pt x="225551" y="136016"/>
                  </a:lnTo>
                  <a:lnTo>
                    <a:pt x="220344" y="134746"/>
                  </a:lnTo>
                  <a:lnTo>
                    <a:pt x="215264" y="133476"/>
                  </a:lnTo>
                  <a:lnTo>
                    <a:pt x="212343" y="132714"/>
                  </a:lnTo>
                  <a:lnTo>
                    <a:pt x="209295" y="132079"/>
                  </a:lnTo>
                  <a:lnTo>
                    <a:pt x="206375" y="131444"/>
                  </a:lnTo>
                  <a:lnTo>
                    <a:pt x="201421" y="130301"/>
                  </a:lnTo>
                  <a:lnTo>
                    <a:pt x="196341" y="129285"/>
                  </a:lnTo>
                  <a:lnTo>
                    <a:pt x="191261" y="128269"/>
                  </a:lnTo>
                  <a:lnTo>
                    <a:pt x="188086" y="127761"/>
                  </a:lnTo>
                  <a:lnTo>
                    <a:pt x="185038" y="127126"/>
                  </a:lnTo>
                  <a:lnTo>
                    <a:pt x="181863" y="126618"/>
                  </a:lnTo>
                  <a:lnTo>
                    <a:pt x="176910" y="125729"/>
                  </a:lnTo>
                  <a:lnTo>
                    <a:pt x="171830" y="124967"/>
                  </a:lnTo>
                  <a:lnTo>
                    <a:pt x="166877" y="124332"/>
                  </a:lnTo>
                  <a:lnTo>
                    <a:pt x="163575" y="123824"/>
                  </a:lnTo>
                  <a:lnTo>
                    <a:pt x="160400" y="123316"/>
                  </a:lnTo>
                  <a:lnTo>
                    <a:pt x="157098" y="122935"/>
                  </a:lnTo>
                  <a:lnTo>
                    <a:pt x="152145" y="122427"/>
                  </a:lnTo>
                  <a:lnTo>
                    <a:pt x="147192" y="121919"/>
                  </a:lnTo>
                  <a:lnTo>
                    <a:pt x="142112" y="121411"/>
                  </a:lnTo>
                  <a:lnTo>
                    <a:pt x="138810" y="121157"/>
                  </a:lnTo>
                  <a:lnTo>
                    <a:pt x="135508" y="120903"/>
                  </a:lnTo>
                  <a:lnTo>
                    <a:pt x="132079" y="120649"/>
                  </a:lnTo>
                  <a:lnTo>
                    <a:pt x="127126" y="120268"/>
                  </a:lnTo>
                  <a:lnTo>
                    <a:pt x="122046" y="120141"/>
                  </a:lnTo>
                  <a:lnTo>
                    <a:pt x="117093" y="119887"/>
                  </a:lnTo>
                  <a:lnTo>
                    <a:pt x="113664" y="119760"/>
                  </a:lnTo>
                  <a:lnTo>
                    <a:pt x="110235" y="119633"/>
                  </a:lnTo>
                  <a:lnTo>
                    <a:pt x="84835" y="119633"/>
                  </a:lnTo>
                  <a:lnTo>
                    <a:pt x="81406" y="119760"/>
                  </a:lnTo>
                  <a:lnTo>
                    <a:pt x="76200" y="119887"/>
                  </a:lnTo>
                  <a:lnTo>
                    <a:pt x="70992" y="120268"/>
                  </a:lnTo>
                  <a:lnTo>
                    <a:pt x="65658" y="120649"/>
                  </a:lnTo>
                  <a:lnTo>
                    <a:pt x="62483" y="120903"/>
                  </a:lnTo>
                  <a:lnTo>
                    <a:pt x="59181" y="121030"/>
                  </a:lnTo>
                  <a:lnTo>
                    <a:pt x="55879" y="121284"/>
                  </a:lnTo>
                  <a:lnTo>
                    <a:pt x="50164" y="121792"/>
                  </a:lnTo>
                  <a:lnTo>
                    <a:pt x="44322" y="122427"/>
                  </a:lnTo>
                  <a:lnTo>
                    <a:pt x="38607" y="123189"/>
                  </a:lnTo>
                  <a:lnTo>
                    <a:pt x="35813" y="123570"/>
                  </a:lnTo>
                  <a:lnTo>
                    <a:pt x="33019" y="123697"/>
                  </a:lnTo>
                  <a:lnTo>
                    <a:pt x="30225" y="124078"/>
                  </a:lnTo>
                  <a:lnTo>
                    <a:pt x="29622" y="124169"/>
                  </a:lnTo>
                  <a:lnTo>
                    <a:pt x="17095" y="126145"/>
                  </a:lnTo>
                  <a:lnTo>
                    <a:pt x="4571" y="128396"/>
                  </a:lnTo>
                  <a:lnTo>
                    <a:pt x="3047" y="128650"/>
                  </a:lnTo>
                  <a:lnTo>
                    <a:pt x="0" y="129285"/>
                  </a:lnTo>
                  <a:lnTo>
                    <a:pt x="25194" y="129792"/>
                  </a:lnTo>
                  <a:lnTo>
                    <a:pt x="50155" y="131560"/>
                  </a:lnTo>
                  <a:lnTo>
                    <a:pt x="74843" y="134563"/>
                  </a:lnTo>
                  <a:lnTo>
                    <a:pt x="99218" y="138776"/>
                  </a:lnTo>
                  <a:lnTo>
                    <a:pt x="123241" y="144172"/>
                  </a:lnTo>
                  <a:lnTo>
                    <a:pt x="146873" y="150726"/>
                  </a:lnTo>
                  <a:lnTo>
                    <a:pt x="170073" y="158411"/>
                  </a:lnTo>
                  <a:lnTo>
                    <a:pt x="192804" y="167201"/>
                  </a:lnTo>
                  <a:lnTo>
                    <a:pt x="215024" y="177069"/>
                  </a:lnTo>
                  <a:lnTo>
                    <a:pt x="236696" y="187991"/>
                  </a:lnTo>
                  <a:lnTo>
                    <a:pt x="257778" y="199940"/>
                  </a:lnTo>
                  <a:lnTo>
                    <a:pt x="278233" y="212889"/>
                  </a:lnTo>
                  <a:lnTo>
                    <a:pt x="298020" y="226813"/>
                  </a:lnTo>
                  <a:lnTo>
                    <a:pt x="317100" y="241685"/>
                  </a:lnTo>
                  <a:lnTo>
                    <a:pt x="335434" y="257480"/>
                  </a:lnTo>
                  <a:lnTo>
                    <a:pt x="352982" y="274171"/>
                  </a:lnTo>
                  <a:lnTo>
                    <a:pt x="369705" y="291732"/>
                  </a:lnTo>
                  <a:lnTo>
                    <a:pt x="385563" y="310138"/>
                  </a:lnTo>
                  <a:lnTo>
                    <a:pt x="400517" y="329361"/>
                  </a:lnTo>
                  <a:lnTo>
                    <a:pt x="414527" y="349376"/>
                  </a:lnTo>
                  <a:lnTo>
                    <a:pt x="423036" y="362584"/>
                  </a:lnTo>
                  <a:lnTo>
                    <a:pt x="426973" y="369315"/>
                  </a:lnTo>
                  <a:lnTo>
                    <a:pt x="427862" y="370712"/>
                  </a:lnTo>
                  <a:lnTo>
                    <a:pt x="429513" y="373760"/>
                  </a:lnTo>
                  <a:lnTo>
                    <a:pt x="431034" y="376382"/>
                  </a:lnTo>
                  <a:lnTo>
                    <a:pt x="437152" y="387346"/>
                  </a:lnTo>
                  <a:lnTo>
                    <a:pt x="442988" y="398497"/>
                  </a:lnTo>
                  <a:lnTo>
                    <a:pt x="448540" y="409829"/>
                  </a:lnTo>
                  <a:lnTo>
                    <a:pt x="453801" y="421341"/>
                  </a:lnTo>
                  <a:lnTo>
                    <a:pt x="458768" y="433030"/>
                  </a:lnTo>
                  <a:lnTo>
                    <a:pt x="463437" y="4448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object 160"/>
            <p:cNvSpPr/>
            <p:nvPr/>
          </p:nvSpPr>
          <p:spPr>
            <a:xfrm>
              <a:off x="7684972" y="4917671"/>
              <a:ext cx="0" cy="110968"/>
            </a:xfrm>
            <a:custGeom>
              <a:avLst/>
              <a:gdLst/>
              <a:ahLst/>
              <a:cxnLst/>
              <a:rect l="l" t="t" r="r" b="b"/>
              <a:pathLst>
                <a:path h="122681">
                  <a:moveTo>
                    <a:pt x="0" y="0"/>
                  </a:moveTo>
                  <a:lnTo>
                    <a:pt x="0" y="122681"/>
                  </a:lnTo>
                </a:path>
              </a:pathLst>
            </a:custGeom>
            <a:ln w="33654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object 161"/>
            <p:cNvSpPr/>
            <p:nvPr/>
          </p:nvSpPr>
          <p:spPr>
            <a:xfrm>
              <a:off x="7671143" y="4890445"/>
              <a:ext cx="27767" cy="0"/>
            </a:xfrm>
            <a:custGeom>
              <a:avLst/>
              <a:gdLst/>
              <a:ahLst/>
              <a:cxnLst/>
              <a:rect l="l" t="t" r="r" b="b"/>
              <a:pathLst>
                <a:path w="32511">
                  <a:moveTo>
                    <a:pt x="0" y="0"/>
                  </a:moveTo>
                  <a:lnTo>
                    <a:pt x="32511" y="0"/>
                  </a:lnTo>
                </a:path>
              </a:pathLst>
            </a:custGeom>
            <a:ln w="32257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object 162"/>
            <p:cNvSpPr/>
            <p:nvPr/>
          </p:nvSpPr>
          <p:spPr>
            <a:xfrm>
              <a:off x="7666696" y="5062413"/>
              <a:ext cx="38180" cy="40551"/>
            </a:xfrm>
            <a:custGeom>
              <a:avLst/>
              <a:gdLst/>
              <a:ahLst/>
              <a:cxnLst/>
              <a:rect l="l" t="t" r="r" b="b"/>
              <a:pathLst>
                <a:path w="44703" h="44831">
                  <a:moveTo>
                    <a:pt x="2539" y="0"/>
                  </a:moveTo>
                  <a:lnTo>
                    <a:pt x="0" y="34289"/>
                  </a:lnTo>
                  <a:lnTo>
                    <a:pt x="507" y="34289"/>
                  </a:lnTo>
                  <a:lnTo>
                    <a:pt x="8227" y="34669"/>
                  </a:lnTo>
                  <a:lnTo>
                    <a:pt x="21112" y="36695"/>
                  </a:lnTo>
                  <a:lnTo>
                    <a:pt x="33305" y="40188"/>
                  </a:lnTo>
                  <a:lnTo>
                    <a:pt x="44703" y="44831"/>
                  </a:lnTo>
                  <a:lnTo>
                    <a:pt x="40766" y="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object 163"/>
            <p:cNvSpPr/>
            <p:nvPr/>
          </p:nvSpPr>
          <p:spPr>
            <a:xfrm>
              <a:off x="7671143" y="4848458"/>
              <a:ext cx="27767" cy="0"/>
            </a:xfrm>
            <a:custGeom>
              <a:avLst/>
              <a:gdLst/>
              <a:ahLst/>
              <a:cxnLst/>
              <a:rect l="l" t="t" r="r" b="b"/>
              <a:pathLst>
                <a:path w="32511">
                  <a:moveTo>
                    <a:pt x="0" y="0"/>
                  </a:moveTo>
                  <a:lnTo>
                    <a:pt x="32511" y="0"/>
                  </a:lnTo>
                </a:path>
              </a:pathLst>
            </a:custGeom>
            <a:ln w="32131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object 164"/>
            <p:cNvSpPr/>
            <p:nvPr/>
          </p:nvSpPr>
          <p:spPr>
            <a:xfrm>
              <a:off x="7729608" y="5084699"/>
              <a:ext cx="30588" cy="29752"/>
            </a:xfrm>
            <a:custGeom>
              <a:avLst/>
              <a:gdLst/>
              <a:ahLst/>
              <a:cxnLst/>
              <a:rect l="l" t="t" r="r" b="b"/>
              <a:pathLst>
                <a:path w="35814" h="32893">
                  <a:moveTo>
                    <a:pt x="0" y="0"/>
                  </a:moveTo>
                  <a:lnTo>
                    <a:pt x="3936" y="32893"/>
                  </a:lnTo>
                  <a:lnTo>
                    <a:pt x="12414" y="27366"/>
                  </a:lnTo>
                  <a:lnTo>
                    <a:pt x="23663" y="21418"/>
                  </a:lnTo>
                  <a:lnTo>
                    <a:pt x="35814" y="16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object 165"/>
            <p:cNvSpPr/>
            <p:nvPr/>
          </p:nvSpPr>
          <p:spPr>
            <a:xfrm>
              <a:off x="7723425" y="4860464"/>
              <a:ext cx="48378" cy="98677"/>
            </a:xfrm>
            <a:custGeom>
              <a:avLst/>
              <a:gdLst/>
              <a:ahLst/>
              <a:cxnLst/>
              <a:rect l="l" t="t" r="r" b="b"/>
              <a:pathLst>
                <a:path w="56642" h="109093">
                  <a:moveTo>
                    <a:pt x="50546" y="79120"/>
                  </a:moveTo>
                  <a:lnTo>
                    <a:pt x="50419" y="78612"/>
                  </a:lnTo>
                  <a:lnTo>
                    <a:pt x="44042" y="67562"/>
                  </a:lnTo>
                  <a:lnTo>
                    <a:pt x="37592" y="56641"/>
                  </a:lnTo>
                  <a:lnTo>
                    <a:pt x="37338" y="56387"/>
                  </a:lnTo>
                  <a:lnTo>
                    <a:pt x="35505" y="53361"/>
                  </a:lnTo>
                  <a:lnTo>
                    <a:pt x="28810" y="42546"/>
                  </a:lnTo>
                  <a:lnTo>
                    <a:pt x="21957" y="31840"/>
                  </a:lnTo>
                  <a:lnTo>
                    <a:pt x="14953" y="21244"/>
                  </a:lnTo>
                  <a:lnTo>
                    <a:pt x="7801" y="10758"/>
                  </a:lnTo>
                  <a:lnTo>
                    <a:pt x="508" y="380"/>
                  </a:lnTo>
                  <a:lnTo>
                    <a:pt x="0" y="0"/>
                  </a:lnTo>
                  <a:lnTo>
                    <a:pt x="0" y="109092"/>
                  </a:lnTo>
                  <a:lnTo>
                    <a:pt x="56642" y="90423"/>
                  </a:lnTo>
                  <a:lnTo>
                    <a:pt x="54610" y="86613"/>
                  </a:lnTo>
                  <a:lnTo>
                    <a:pt x="52705" y="82803"/>
                  </a:lnTo>
                  <a:lnTo>
                    <a:pt x="50546" y="79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object 166"/>
            <p:cNvSpPr/>
            <p:nvPr/>
          </p:nvSpPr>
          <p:spPr>
            <a:xfrm>
              <a:off x="7723425" y="4994751"/>
              <a:ext cx="92959" cy="52841"/>
            </a:xfrm>
            <a:custGeom>
              <a:avLst/>
              <a:gdLst/>
              <a:ahLst/>
              <a:cxnLst/>
              <a:rect l="l" t="t" r="r" b="b"/>
              <a:pathLst>
                <a:path w="108839" h="58420">
                  <a:moveTo>
                    <a:pt x="0" y="0"/>
                  </a:moveTo>
                  <a:lnTo>
                    <a:pt x="0" y="39370"/>
                  </a:lnTo>
                  <a:lnTo>
                    <a:pt x="127" y="41148"/>
                  </a:lnTo>
                  <a:lnTo>
                    <a:pt x="108839" y="58420"/>
                  </a:lnTo>
                  <a:lnTo>
                    <a:pt x="105270" y="48686"/>
                  </a:lnTo>
                  <a:lnTo>
                    <a:pt x="100760" y="36779"/>
                  </a:lnTo>
                  <a:lnTo>
                    <a:pt x="96103" y="24971"/>
                  </a:lnTo>
                  <a:lnTo>
                    <a:pt x="91269" y="13261"/>
                  </a:lnTo>
                  <a:lnTo>
                    <a:pt x="86233" y="16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object 167"/>
            <p:cNvSpPr/>
            <p:nvPr/>
          </p:nvSpPr>
          <p:spPr>
            <a:xfrm>
              <a:off x="7724402" y="5038977"/>
              <a:ext cx="110314" cy="70073"/>
            </a:xfrm>
            <a:custGeom>
              <a:avLst/>
              <a:gdLst/>
              <a:ahLst/>
              <a:cxnLst/>
              <a:rect l="l" t="t" r="r" b="b"/>
              <a:pathLst>
                <a:path w="129159" h="77470">
                  <a:moveTo>
                    <a:pt x="0" y="0"/>
                  </a:moveTo>
                  <a:lnTo>
                    <a:pt x="4952" y="41402"/>
                  </a:lnTo>
                  <a:lnTo>
                    <a:pt x="56896" y="63119"/>
                  </a:lnTo>
                  <a:lnTo>
                    <a:pt x="62738" y="61976"/>
                  </a:lnTo>
                  <a:lnTo>
                    <a:pt x="68706" y="61341"/>
                  </a:lnTo>
                  <a:lnTo>
                    <a:pt x="75438" y="61341"/>
                  </a:lnTo>
                  <a:lnTo>
                    <a:pt x="80753" y="61528"/>
                  </a:lnTo>
                  <a:lnTo>
                    <a:pt x="93435" y="63180"/>
                  </a:lnTo>
                  <a:lnTo>
                    <a:pt x="105854" y="66453"/>
                  </a:lnTo>
                  <a:lnTo>
                    <a:pt x="117823" y="71248"/>
                  </a:lnTo>
                  <a:lnTo>
                    <a:pt x="129159" y="77470"/>
                  </a:lnTo>
                  <a:lnTo>
                    <a:pt x="128197" y="73922"/>
                  </a:lnTo>
                  <a:lnTo>
                    <a:pt x="124800" y="61694"/>
                  </a:lnTo>
                  <a:lnTo>
                    <a:pt x="121157" y="49530"/>
                  </a:lnTo>
                  <a:lnTo>
                    <a:pt x="120250" y="46469"/>
                  </a:lnTo>
                  <a:lnTo>
                    <a:pt x="116400" y="34377"/>
                  </a:lnTo>
                  <a:lnTo>
                    <a:pt x="112268" y="22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object 168"/>
            <p:cNvSpPr/>
            <p:nvPr/>
          </p:nvSpPr>
          <p:spPr>
            <a:xfrm>
              <a:off x="7306359" y="4991477"/>
              <a:ext cx="248937" cy="0"/>
            </a:xfrm>
            <a:custGeom>
              <a:avLst/>
              <a:gdLst/>
              <a:ahLst/>
              <a:cxnLst/>
              <a:rect l="l" t="t" r="r" b="b"/>
              <a:pathLst>
                <a:path w="291464">
                  <a:moveTo>
                    <a:pt x="0" y="0"/>
                  </a:moveTo>
                  <a:lnTo>
                    <a:pt x="291464" y="0"/>
                  </a:lnTo>
                </a:path>
              </a:pathLst>
            </a:custGeom>
            <a:ln w="12319">
              <a:solidFill>
                <a:srgbClr val="FFFFFF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object 169"/>
            <p:cNvSpPr/>
            <p:nvPr/>
          </p:nvSpPr>
          <p:spPr>
            <a:xfrm>
              <a:off x="7238457" y="4994751"/>
              <a:ext cx="408171" cy="88109"/>
            </a:xfrm>
            <a:custGeom>
              <a:avLst/>
              <a:gdLst/>
              <a:ahLst/>
              <a:cxnLst/>
              <a:rect l="l" t="t" r="r" b="b"/>
              <a:pathLst>
                <a:path w="477900" h="97409">
                  <a:moveTo>
                    <a:pt x="477900" y="0"/>
                  </a:moveTo>
                  <a:lnTo>
                    <a:pt x="74040" y="7874"/>
                  </a:lnTo>
                  <a:lnTo>
                    <a:pt x="72763" y="9252"/>
                  </a:lnTo>
                  <a:lnTo>
                    <a:pt x="64208" y="18610"/>
                  </a:lnTo>
                  <a:lnTo>
                    <a:pt x="55759" y="28078"/>
                  </a:lnTo>
                  <a:lnTo>
                    <a:pt x="47421" y="37654"/>
                  </a:lnTo>
                  <a:lnTo>
                    <a:pt x="39199" y="47340"/>
                  </a:lnTo>
                  <a:lnTo>
                    <a:pt x="31098" y="57135"/>
                  </a:lnTo>
                  <a:lnTo>
                    <a:pt x="23122" y="67040"/>
                  </a:lnTo>
                  <a:lnTo>
                    <a:pt x="15277" y="77053"/>
                  </a:lnTo>
                  <a:lnTo>
                    <a:pt x="7568" y="87176"/>
                  </a:lnTo>
                  <a:lnTo>
                    <a:pt x="0" y="97409"/>
                  </a:lnTo>
                  <a:lnTo>
                    <a:pt x="11746" y="96350"/>
                  </a:lnTo>
                  <a:lnTo>
                    <a:pt x="24371" y="95443"/>
                  </a:lnTo>
                  <a:lnTo>
                    <a:pt x="37065" y="94779"/>
                  </a:lnTo>
                  <a:lnTo>
                    <a:pt x="49816" y="94372"/>
                  </a:lnTo>
                  <a:lnTo>
                    <a:pt x="62610" y="94234"/>
                  </a:lnTo>
                  <a:lnTo>
                    <a:pt x="73101" y="94330"/>
                  </a:lnTo>
                  <a:lnTo>
                    <a:pt x="85872" y="94701"/>
                  </a:lnTo>
                  <a:lnTo>
                    <a:pt x="98558" y="95330"/>
                  </a:lnTo>
                  <a:lnTo>
                    <a:pt x="111164" y="96197"/>
                  </a:lnTo>
                  <a:lnTo>
                    <a:pt x="123698" y="97282"/>
                  </a:lnTo>
                  <a:lnTo>
                    <a:pt x="477647" y="41148"/>
                  </a:lnTo>
                  <a:lnTo>
                    <a:pt x="477900" y="39370"/>
                  </a:lnTo>
                  <a:lnTo>
                    <a:pt x="477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object 170"/>
            <p:cNvSpPr/>
            <p:nvPr/>
          </p:nvSpPr>
          <p:spPr>
            <a:xfrm>
              <a:off x="7362546" y="5052304"/>
              <a:ext cx="194052" cy="36299"/>
            </a:xfrm>
            <a:custGeom>
              <a:avLst/>
              <a:gdLst/>
              <a:ahLst/>
              <a:cxnLst/>
              <a:rect l="l" t="t" r="r" b="b"/>
              <a:pathLst>
                <a:path w="227202" h="40132">
                  <a:moveTo>
                    <a:pt x="227202" y="0"/>
                  </a:moveTo>
                  <a:lnTo>
                    <a:pt x="0" y="36067"/>
                  </a:lnTo>
                  <a:lnTo>
                    <a:pt x="8382" y="37210"/>
                  </a:lnTo>
                  <a:lnTo>
                    <a:pt x="16637" y="38481"/>
                  </a:lnTo>
                  <a:lnTo>
                    <a:pt x="24892" y="40004"/>
                  </a:lnTo>
                  <a:lnTo>
                    <a:pt x="25653" y="40131"/>
                  </a:lnTo>
                  <a:lnTo>
                    <a:pt x="227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object 171"/>
            <p:cNvSpPr/>
            <p:nvPr/>
          </p:nvSpPr>
          <p:spPr>
            <a:xfrm>
              <a:off x="7397907" y="5038977"/>
              <a:ext cx="247745" cy="93048"/>
            </a:xfrm>
            <a:custGeom>
              <a:avLst/>
              <a:gdLst/>
              <a:ahLst/>
              <a:cxnLst/>
              <a:rect l="l" t="t" r="r" b="b"/>
              <a:pathLst>
                <a:path w="290068" h="102870">
                  <a:moveTo>
                    <a:pt x="290068" y="0"/>
                  </a:moveTo>
                  <a:lnTo>
                    <a:pt x="287965" y="418"/>
                  </a:lnTo>
                  <a:lnTo>
                    <a:pt x="281949" y="1618"/>
                  </a:lnTo>
                  <a:lnTo>
                    <a:pt x="272453" y="3510"/>
                  </a:lnTo>
                  <a:lnTo>
                    <a:pt x="259913" y="6010"/>
                  </a:lnTo>
                  <a:lnTo>
                    <a:pt x="244762" y="9030"/>
                  </a:lnTo>
                  <a:lnTo>
                    <a:pt x="227437" y="12484"/>
                  </a:lnTo>
                  <a:lnTo>
                    <a:pt x="208371" y="16286"/>
                  </a:lnTo>
                  <a:lnTo>
                    <a:pt x="188000" y="20348"/>
                  </a:lnTo>
                  <a:lnTo>
                    <a:pt x="166759" y="24584"/>
                  </a:lnTo>
                  <a:lnTo>
                    <a:pt x="145081" y="28908"/>
                  </a:lnTo>
                  <a:lnTo>
                    <a:pt x="123403" y="33233"/>
                  </a:lnTo>
                  <a:lnTo>
                    <a:pt x="102158" y="37472"/>
                  </a:lnTo>
                  <a:lnTo>
                    <a:pt x="81782" y="41538"/>
                  </a:lnTo>
                  <a:lnTo>
                    <a:pt x="62710" y="45347"/>
                  </a:lnTo>
                  <a:lnTo>
                    <a:pt x="45376" y="48809"/>
                  </a:lnTo>
                  <a:lnTo>
                    <a:pt x="30215" y="51840"/>
                  </a:lnTo>
                  <a:lnTo>
                    <a:pt x="17662" y="54352"/>
                  </a:lnTo>
                  <a:lnTo>
                    <a:pt x="8152" y="56259"/>
                  </a:lnTo>
                  <a:lnTo>
                    <a:pt x="0" y="57912"/>
                  </a:lnTo>
                  <a:lnTo>
                    <a:pt x="5461" y="59042"/>
                  </a:lnTo>
                  <a:lnTo>
                    <a:pt x="18037" y="61831"/>
                  </a:lnTo>
                  <a:lnTo>
                    <a:pt x="30517" y="64859"/>
                  </a:lnTo>
                  <a:lnTo>
                    <a:pt x="42897" y="68126"/>
                  </a:lnTo>
                  <a:lnTo>
                    <a:pt x="55174" y="71633"/>
                  </a:lnTo>
                  <a:lnTo>
                    <a:pt x="67348" y="75378"/>
                  </a:lnTo>
                  <a:lnTo>
                    <a:pt x="79414" y="79362"/>
                  </a:lnTo>
                  <a:lnTo>
                    <a:pt x="91370" y="83585"/>
                  </a:lnTo>
                  <a:lnTo>
                    <a:pt x="103215" y="88048"/>
                  </a:lnTo>
                  <a:lnTo>
                    <a:pt x="114944" y="92749"/>
                  </a:lnTo>
                  <a:lnTo>
                    <a:pt x="126556" y="97690"/>
                  </a:lnTo>
                  <a:lnTo>
                    <a:pt x="138049" y="102870"/>
                  </a:lnTo>
                  <a:lnTo>
                    <a:pt x="284988" y="41402"/>
                  </a:lnTo>
                  <a:lnTo>
                    <a:pt x="290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object 172"/>
            <p:cNvSpPr/>
            <p:nvPr/>
          </p:nvSpPr>
          <p:spPr>
            <a:xfrm>
              <a:off x="7529373" y="5084698"/>
              <a:ext cx="110965" cy="86729"/>
            </a:xfrm>
            <a:custGeom>
              <a:avLst/>
              <a:gdLst/>
              <a:ahLst/>
              <a:cxnLst/>
              <a:rect l="l" t="t" r="r" b="b"/>
              <a:pathLst>
                <a:path w="129921" h="95884">
                  <a:moveTo>
                    <a:pt x="51921" y="89076"/>
                  </a:moveTo>
                  <a:lnTo>
                    <a:pt x="62611" y="95884"/>
                  </a:lnTo>
                  <a:lnTo>
                    <a:pt x="63579" y="88731"/>
                  </a:lnTo>
                  <a:lnTo>
                    <a:pt x="66605" y="76065"/>
                  </a:lnTo>
                  <a:lnTo>
                    <a:pt x="71232" y="64129"/>
                  </a:lnTo>
                  <a:lnTo>
                    <a:pt x="77441" y="53010"/>
                  </a:lnTo>
                  <a:lnTo>
                    <a:pt x="85217" y="42799"/>
                  </a:lnTo>
                  <a:lnTo>
                    <a:pt x="94571" y="33693"/>
                  </a:lnTo>
                  <a:lnTo>
                    <a:pt x="104875" y="26082"/>
                  </a:lnTo>
                  <a:lnTo>
                    <a:pt x="116140" y="19811"/>
                  </a:lnTo>
                  <a:lnTo>
                    <a:pt x="128143" y="14986"/>
                  </a:lnTo>
                  <a:lnTo>
                    <a:pt x="129921" y="0"/>
                  </a:lnTo>
                  <a:lnTo>
                    <a:pt x="253" y="60198"/>
                  </a:lnTo>
                  <a:lnTo>
                    <a:pt x="0" y="60198"/>
                  </a:lnTo>
                  <a:lnTo>
                    <a:pt x="7672" y="64056"/>
                  </a:lnTo>
                  <a:lnTo>
                    <a:pt x="18941" y="69971"/>
                  </a:lnTo>
                  <a:lnTo>
                    <a:pt x="30078" y="76115"/>
                  </a:lnTo>
                  <a:lnTo>
                    <a:pt x="41074" y="82485"/>
                  </a:lnTo>
                  <a:lnTo>
                    <a:pt x="51921" y="89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object 173"/>
            <p:cNvSpPr/>
            <p:nvPr/>
          </p:nvSpPr>
          <p:spPr>
            <a:xfrm>
              <a:off x="7521780" y="5116632"/>
              <a:ext cx="41869" cy="19528"/>
            </a:xfrm>
            <a:custGeom>
              <a:avLst/>
              <a:gdLst/>
              <a:ahLst/>
              <a:cxnLst/>
              <a:rect l="l" t="t" r="r" b="b"/>
              <a:pathLst>
                <a:path w="49022" h="21589">
                  <a:moveTo>
                    <a:pt x="49022" y="0"/>
                  </a:moveTo>
                  <a:lnTo>
                    <a:pt x="0" y="20447"/>
                  </a:lnTo>
                  <a:lnTo>
                    <a:pt x="2412" y="21590"/>
                  </a:lnTo>
                  <a:lnTo>
                    <a:pt x="49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object 174"/>
            <p:cNvSpPr/>
            <p:nvPr/>
          </p:nvSpPr>
          <p:spPr>
            <a:xfrm>
              <a:off x="7429038" y="4764544"/>
              <a:ext cx="217590" cy="194596"/>
            </a:xfrm>
            <a:custGeom>
              <a:avLst/>
              <a:gdLst/>
              <a:ahLst/>
              <a:cxnLst/>
              <a:rect l="l" t="t" r="r" b="b"/>
              <a:pathLst>
                <a:path w="254762" h="215137">
                  <a:moveTo>
                    <a:pt x="254762" y="0"/>
                  </a:moveTo>
                  <a:lnTo>
                    <a:pt x="241018" y="4822"/>
                  </a:lnTo>
                  <a:lnTo>
                    <a:pt x="227373" y="9838"/>
                  </a:lnTo>
                  <a:lnTo>
                    <a:pt x="213828" y="15048"/>
                  </a:lnTo>
                  <a:lnTo>
                    <a:pt x="200383" y="20449"/>
                  </a:lnTo>
                  <a:lnTo>
                    <a:pt x="187041" y="26038"/>
                  </a:lnTo>
                  <a:lnTo>
                    <a:pt x="173802" y="31816"/>
                  </a:lnTo>
                  <a:lnTo>
                    <a:pt x="160667" y="37780"/>
                  </a:lnTo>
                  <a:lnTo>
                    <a:pt x="147639" y="43927"/>
                  </a:lnTo>
                  <a:lnTo>
                    <a:pt x="134717" y="50257"/>
                  </a:lnTo>
                  <a:lnTo>
                    <a:pt x="121904" y="56769"/>
                  </a:lnTo>
                  <a:lnTo>
                    <a:pt x="109200" y="63459"/>
                  </a:lnTo>
                  <a:lnTo>
                    <a:pt x="96607" y="70326"/>
                  </a:lnTo>
                  <a:lnTo>
                    <a:pt x="84126" y="77369"/>
                  </a:lnTo>
                  <a:lnTo>
                    <a:pt x="71758" y="84586"/>
                  </a:lnTo>
                  <a:lnTo>
                    <a:pt x="59505" y="91975"/>
                  </a:lnTo>
                  <a:lnTo>
                    <a:pt x="47367" y="99535"/>
                  </a:lnTo>
                  <a:lnTo>
                    <a:pt x="35347" y="107263"/>
                  </a:lnTo>
                  <a:lnTo>
                    <a:pt x="23445" y="115159"/>
                  </a:lnTo>
                  <a:lnTo>
                    <a:pt x="11662" y="123220"/>
                  </a:lnTo>
                  <a:lnTo>
                    <a:pt x="0" y="131444"/>
                  </a:lnTo>
                  <a:lnTo>
                    <a:pt x="254762" y="215137"/>
                  </a:lnTo>
                  <a:lnTo>
                    <a:pt x="254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object 175"/>
            <p:cNvSpPr/>
            <p:nvPr/>
          </p:nvSpPr>
          <p:spPr>
            <a:xfrm>
              <a:off x="7418083" y="4887114"/>
              <a:ext cx="142095" cy="47443"/>
            </a:xfrm>
            <a:custGeom>
              <a:avLst/>
              <a:gdLst/>
              <a:ahLst/>
              <a:cxnLst/>
              <a:rect l="l" t="t" r="r" b="b"/>
              <a:pathLst>
                <a:path w="166370" h="52450">
                  <a:moveTo>
                    <a:pt x="6858" y="0"/>
                  </a:moveTo>
                  <a:lnTo>
                    <a:pt x="3301" y="2413"/>
                  </a:lnTo>
                  <a:lnTo>
                    <a:pt x="0" y="4826"/>
                  </a:lnTo>
                  <a:lnTo>
                    <a:pt x="166370" y="52451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object 176"/>
            <p:cNvSpPr/>
            <p:nvPr/>
          </p:nvSpPr>
          <p:spPr>
            <a:xfrm>
              <a:off x="7320134" y="4895384"/>
              <a:ext cx="326494" cy="92474"/>
            </a:xfrm>
            <a:custGeom>
              <a:avLst/>
              <a:gdLst/>
              <a:ahLst/>
              <a:cxnLst/>
              <a:rect l="l" t="t" r="r" b="b"/>
              <a:pathLst>
                <a:path w="382270" h="102235">
                  <a:moveTo>
                    <a:pt x="108839" y="0"/>
                  </a:moveTo>
                  <a:lnTo>
                    <a:pt x="105026" y="2874"/>
                  </a:lnTo>
                  <a:lnTo>
                    <a:pt x="94936" y="10628"/>
                  </a:lnTo>
                  <a:lnTo>
                    <a:pt x="75079" y="26530"/>
                  </a:lnTo>
                  <a:lnTo>
                    <a:pt x="55652" y="42938"/>
                  </a:lnTo>
                  <a:lnTo>
                    <a:pt x="36661" y="59832"/>
                  </a:lnTo>
                  <a:lnTo>
                    <a:pt x="18108" y="77191"/>
                  </a:lnTo>
                  <a:lnTo>
                    <a:pt x="0" y="94996"/>
                  </a:lnTo>
                  <a:lnTo>
                    <a:pt x="382270" y="102235"/>
                  </a:lnTo>
                  <a:lnTo>
                    <a:pt x="382270" y="78232"/>
                  </a:lnTo>
                  <a:lnTo>
                    <a:pt x="108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object 180"/>
            <p:cNvSpPr/>
            <p:nvPr/>
          </p:nvSpPr>
          <p:spPr>
            <a:xfrm>
              <a:off x="7016853" y="4913420"/>
              <a:ext cx="126042" cy="131530"/>
            </a:xfrm>
            <a:custGeom>
              <a:avLst/>
              <a:gdLst/>
              <a:ahLst/>
              <a:cxnLst/>
              <a:rect l="l" t="t" r="r" b="b"/>
              <a:pathLst>
                <a:path w="147574" h="145414">
                  <a:moveTo>
                    <a:pt x="73787" y="0"/>
                  </a:moveTo>
                  <a:lnTo>
                    <a:pt x="56980" y="1900"/>
                  </a:lnTo>
                  <a:lnTo>
                    <a:pt x="43563" y="6375"/>
                  </a:lnTo>
                  <a:lnTo>
                    <a:pt x="31432" y="13189"/>
                  </a:lnTo>
                  <a:lnTo>
                    <a:pt x="20872" y="22069"/>
                  </a:lnTo>
                  <a:lnTo>
                    <a:pt x="12165" y="32740"/>
                  </a:lnTo>
                  <a:lnTo>
                    <a:pt x="5595" y="44930"/>
                  </a:lnTo>
                  <a:lnTo>
                    <a:pt x="1446" y="58364"/>
                  </a:lnTo>
                  <a:lnTo>
                    <a:pt x="0" y="72770"/>
                  </a:lnTo>
                  <a:lnTo>
                    <a:pt x="34" y="75024"/>
                  </a:lnTo>
                  <a:lnTo>
                    <a:pt x="1916" y="89272"/>
                  </a:lnTo>
                  <a:lnTo>
                    <a:pt x="6462" y="102513"/>
                  </a:lnTo>
                  <a:lnTo>
                    <a:pt x="13389" y="114474"/>
                  </a:lnTo>
                  <a:lnTo>
                    <a:pt x="22412" y="124878"/>
                  </a:lnTo>
                  <a:lnTo>
                    <a:pt x="33247" y="133449"/>
                  </a:lnTo>
                  <a:lnTo>
                    <a:pt x="45610" y="139913"/>
                  </a:lnTo>
                  <a:lnTo>
                    <a:pt x="59218" y="143993"/>
                  </a:lnTo>
                  <a:lnTo>
                    <a:pt x="73787" y="145414"/>
                  </a:lnTo>
                  <a:lnTo>
                    <a:pt x="76076" y="145380"/>
                  </a:lnTo>
                  <a:lnTo>
                    <a:pt x="90548" y="143534"/>
                  </a:lnTo>
                  <a:lnTo>
                    <a:pt x="103999" y="139070"/>
                  </a:lnTo>
                  <a:lnTo>
                    <a:pt x="116147" y="132266"/>
                  </a:lnTo>
                  <a:lnTo>
                    <a:pt x="126715" y="123396"/>
                  </a:lnTo>
                  <a:lnTo>
                    <a:pt x="135421" y="112736"/>
                  </a:lnTo>
                  <a:lnTo>
                    <a:pt x="141986" y="100561"/>
                  </a:lnTo>
                  <a:lnTo>
                    <a:pt x="146130" y="87147"/>
                  </a:lnTo>
                  <a:lnTo>
                    <a:pt x="147574" y="72770"/>
                  </a:lnTo>
                  <a:lnTo>
                    <a:pt x="147536" y="70408"/>
                  </a:lnTo>
                  <a:lnTo>
                    <a:pt x="145644" y="56140"/>
                  </a:lnTo>
                  <a:lnTo>
                    <a:pt x="141100" y="42886"/>
                  </a:lnTo>
                  <a:lnTo>
                    <a:pt x="134185" y="30921"/>
                  </a:lnTo>
                  <a:lnTo>
                    <a:pt x="125175" y="20519"/>
                  </a:lnTo>
                  <a:lnTo>
                    <a:pt x="114352" y="11952"/>
                  </a:lnTo>
                  <a:lnTo>
                    <a:pt x="101993" y="5494"/>
                  </a:lnTo>
                  <a:lnTo>
                    <a:pt x="88378" y="1419"/>
                  </a:lnTo>
                  <a:lnTo>
                    <a:pt x="73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object 181"/>
            <p:cNvSpPr/>
            <p:nvPr/>
          </p:nvSpPr>
          <p:spPr>
            <a:xfrm>
              <a:off x="6936802" y="5194172"/>
              <a:ext cx="104999" cy="109820"/>
            </a:xfrm>
            <a:custGeom>
              <a:avLst/>
              <a:gdLst/>
              <a:ahLst/>
              <a:cxnLst/>
              <a:rect l="l" t="t" r="r" b="b"/>
              <a:pathLst>
                <a:path w="122936" h="121412">
                  <a:moveTo>
                    <a:pt x="61468" y="0"/>
                  </a:moveTo>
                  <a:lnTo>
                    <a:pt x="49767" y="1100"/>
                  </a:lnTo>
                  <a:lnTo>
                    <a:pt x="36244" y="5337"/>
                  </a:lnTo>
                  <a:lnTo>
                    <a:pt x="24274" y="12382"/>
                  </a:lnTo>
                  <a:lnTo>
                    <a:pt x="14260" y="21838"/>
                  </a:lnTo>
                  <a:lnTo>
                    <a:pt x="6607" y="33309"/>
                  </a:lnTo>
                  <a:lnTo>
                    <a:pt x="1719" y="46397"/>
                  </a:lnTo>
                  <a:lnTo>
                    <a:pt x="0" y="60706"/>
                  </a:lnTo>
                  <a:lnTo>
                    <a:pt x="1115" y="72237"/>
                  </a:lnTo>
                  <a:lnTo>
                    <a:pt x="5410" y="85578"/>
                  </a:lnTo>
                  <a:lnTo>
                    <a:pt x="12549" y="97400"/>
                  </a:lnTo>
                  <a:lnTo>
                    <a:pt x="22129" y="107299"/>
                  </a:lnTo>
                  <a:lnTo>
                    <a:pt x="33745" y="114870"/>
                  </a:lnTo>
                  <a:lnTo>
                    <a:pt x="46992" y="119709"/>
                  </a:lnTo>
                  <a:lnTo>
                    <a:pt x="61468" y="121412"/>
                  </a:lnTo>
                  <a:lnTo>
                    <a:pt x="73168" y="120306"/>
                  </a:lnTo>
                  <a:lnTo>
                    <a:pt x="86691" y="116055"/>
                  </a:lnTo>
                  <a:lnTo>
                    <a:pt x="98661" y="108991"/>
                  </a:lnTo>
                  <a:lnTo>
                    <a:pt x="108675" y="99520"/>
                  </a:lnTo>
                  <a:lnTo>
                    <a:pt x="116328" y="88046"/>
                  </a:lnTo>
                  <a:lnTo>
                    <a:pt x="121216" y="74973"/>
                  </a:lnTo>
                  <a:lnTo>
                    <a:pt x="122936" y="60706"/>
                  </a:lnTo>
                  <a:lnTo>
                    <a:pt x="121820" y="49139"/>
                  </a:lnTo>
                  <a:lnTo>
                    <a:pt x="117525" y="35778"/>
                  </a:lnTo>
                  <a:lnTo>
                    <a:pt x="110386" y="23957"/>
                  </a:lnTo>
                  <a:lnTo>
                    <a:pt x="100806" y="14071"/>
                  </a:lnTo>
                  <a:lnTo>
                    <a:pt x="89190" y="6518"/>
                  </a:lnTo>
                  <a:lnTo>
                    <a:pt x="75943" y="1695"/>
                  </a:lnTo>
                  <a:lnTo>
                    <a:pt x="61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object 182"/>
            <p:cNvSpPr/>
            <p:nvPr/>
          </p:nvSpPr>
          <p:spPr>
            <a:xfrm>
              <a:off x="8465250" y="5581644"/>
              <a:ext cx="104889" cy="109705"/>
            </a:xfrm>
            <a:custGeom>
              <a:avLst/>
              <a:gdLst/>
              <a:ahLst/>
              <a:cxnLst/>
              <a:rect l="l" t="t" r="r" b="b"/>
              <a:pathLst>
                <a:path w="122808" h="121285">
                  <a:moveTo>
                    <a:pt x="61467" y="0"/>
                  </a:moveTo>
                  <a:lnTo>
                    <a:pt x="49732" y="1100"/>
                  </a:lnTo>
                  <a:lnTo>
                    <a:pt x="36190" y="5337"/>
                  </a:lnTo>
                  <a:lnTo>
                    <a:pt x="24220" y="12382"/>
                  </a:lnTo>
                  <a:lnTo>
                    <a:pt x="14219" y="21838"/>
                  </a:lnTo>
                  <a:lnTo>
                    <a:pt x="6584" y="33309"/>
                  </a:lnTo>
                  <a:lnTo>
                    <a:pt x="1712" y="46397"/>
                  </a:lnTo>
                  <a:lnTo>
                    <a:pt x="0" y="60706"/>
                  </a:lnTo>
                  <a:lnTo>
                    <a:pt x="1094" y="72146"/>
                  </a:lnTo>
                  <a:lnTo>
                    <a:pt x="5360" y="85491"/>
                  </a:lnTo>
                  <a:lnTo>
                    <a:pt x="12476" y="97308"/>
                  </a:lnTo>
                  <a:lnTo>
                    <a:pt x="22043" y="107197"/>
                  </a:lnTo>
                  <a:lnTo>
                    <a:pt x="33663" y="114756"/>
                  </a:lnTo>
                  <a:lnTo>
                    <a:pt x="46937" y="119586"/>
                  </a:lnTo>
                  <a:lnTo>
                    <a:pt x="61467" y="121285"/>
                  </a:lnTo>
                  <a:lnTo>
                    <a:pt x="72987" y="120218"/>
                  </a:lnTo>
                  <a:lnTo>
                    <a:pt x="86535" y="116009"/>
                  </a:lnTo>
                  <a:lnTo>
                    <a:pt x="98522" y="108980"/>
                  </a:lnTo>
                  <a:lnTo>
                    <a:pt x="108544" y="99534"/>
                  </a:lnTo>
                  <a:lnTo>
                    <a:pt x="116201" y="88071"/>
                  </a:lnTo>
                  <a:lnTo>
                    <a:pt x="121090" y="74994"/>
                  </a:lnTo>
                  <a:lnTo>
                    <a:pt x="122808" y="60706"/>
                  </a:lnTo>
                  <a:lnTo>
                    <a:pt x="121715" y="49227"/>
                  </a:lnTo>
                  <a:lnTo>
                    <a:pt x="117450" y="35844"/>
                  </a:lnTo>
                  <a:lnTo>
                    <a:pt x="110341" y="24002"/>
                  </a:lnTo>
                  <a:lnTo>
                    <a:pt x="100787" y="14098"/>
                  </a:lnTo>
                  <a:lnTo>
                    <a:pt x="89190" y="6531"/>
                  </a:lnTo>
                  <a:lnTo>
                    <a:pt x="75950" y="1699"/>
                  </a:lnTo>
                  <a:lnTo>
                    <a:pt x="61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object 183"/>
            <p:cNvSpPr/>
            <p:nvPr/>
          </p:nvSpPr>
          <p:spPr>
            <a:xfrm>
              <a:off x="7598902" y="5455971"/>
              <a:ext cx="84064" cy="87764"/>
            </a:xfrm>
            <a:custGeom>
              <a:avLst/>
              <a:gdLst/>
              <a:ahLst/>
              <a:cxnLst/>
              <a:rect l="l" t="t" r="r" b="b"/>
              <a:pathLst>
                <a:path w="98425" h="97028">
                  <a:moveTo>
                    <a:pt x="49021" y="0"/>
                  </a:moveTo>
                  <a:lnTo>
                    <a:pt x="42716" y="401"/>
                  </a:lnTo>
                  <a:lnTo>
                    <a:pt x="29063" y="4217"/>
                  </a:lnTo>
                  <a:lnTo>
                    <a:pt x="17319" y="11559"/>
                  </a:lnTo>
                  <a:lnTo>
                    <a:pt x="8128" y="21805"/>
                  </a:lnTo>
                  <a:lnTo>
                    <a:pt x="2140" y="34331"/>
                  </a:lnTo>
                  <a:lnTo>
                    <a:pt x="0" y="48513"/>
                  </a:lnTo>
                  <a:lnTo>
                    <a:pt x="408" y="54784"/>
                  </a:lnTo>
                  <a:lnTo>
                    <a:pt x="4285" y="68330"/>
                  </a:lnTo>
                  <a:lnTo>
                    <a:pt x="11731" y="79950"/>
                  </a:lnTo>
                  <a:lnTo>
                    <a:pt x="22101" y="89022"/>
                  </a:lnTo>
                  <a:lnTo>
                    <a:pt x="34747" y="94922"/>
                  </a:lnTo>
                  <a:lnTo>
                    <a:pt x="49021" y="97028"/>
                  </a:lnTo>
                  <a:lnTo>
                    <a:pt x="55696" y="96589"/>
                  </a:lnTo>
                  <a:lnTo>
                    <a:pt x="69411" y="92721"/>
                  </a:lnTo>
                  <a:lnTo>
                    <a:pt x="81166" y="85363"/>
                  </a:lnTo>
                  <a:lnTo>
                    <a:pt x="90337" y="75132"/>
                  </a:lnTo>
                  <a:lnTo>
                    <a:pt x="96298" y="62643"/>
                  </a:lnTo>
                  <a:lnTo>
                    <a:pt x="98425" y="48513"/>
                  </a:lnTo>
                  <a:lnTo>
                    <a:pt x="97978" y="41963"/>
                  </a:lnTo>
                  <a:lnTo>
                    <a:pt x="94041" y="28498"/>
                  </a:lnTo>
                  <a:lnTo>
                    <a:pt x="86552" y="16954"/>
                  </a:lnTo>
                  <a:lnTo>
                    <a:pt x="76135" y="7946"/>
                  </a:lnTo>
                  <a:lnTo>
                    <a:pt x="63416" y="2089"/>
                  </a:lnTo>
                  <a:lnTo>
                    <a:pt x="490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object 184"/>
            <p:cNvSpPr/>
            <p:nvPr/>
          </p:nvSpPr>
          <p:spPr>
            <a:xfrm>
              <a:off x="8351465" y="5468493"/>
              <a:ext cx="62912" cy="65707"/>
            </a:xfrm>
            <a:custGeom>
              <a:avLst/>
              <a:gdLst/>
              <a:ahLst/>
              <a:cxnLst/>
              <a:rect l="l" t="t" r="r" b="b"/>
              <a:pathLst>
                <a:path w="73659" h="72644">
                  <a:moveTo>
                    <a:pt x="36829" y="0"/>
                  </a:moveTo>
                  <a:lnTo>
                    <a:pt x="21741" y="3157"/>
                  </a:lnTo>
                  <a:lnTo>
                    <a:pt x="10392" y="10992"/>
                  </a:lnTo>
                  <a:lnTo>
                    <a:pt x="2780" y="22415"/>
                  </a:lnTo>
                  <a:lnTo>
                    <a:pt x="0" y="36322"/>
                  </a:lnTo>
                  <a:lnTo>
                    <a:pt x="15" y="37397"/>
                  </a:lnTo>
                  <a:lnTo>
                    <a:pt x="3185" y="51160"/>
                  </a:lnTo>
                  <a:lnTo>
                    <a:pt x="11107" y="62358"/>
                  </a:lnTo>
                  <a:lnTo>
                    <a:pt x="22686" y="69888"/>
                  </a:lnTo>
                  <a:lnTo>
                    <a:pt x="36829" y="72644"/>
                  </a:lnTo>
                  <a:lnTo>
                    <a:pt x="37919" y="72628"/>
                  </a:lnTo>
                  <a:lnTo>
                    <a:pt x="51864" y="69486"/>
                  </a:lnTo>
                  <a:lnTo>
                    <a:pt x="63221" y="61651"/>
                  </a:lnTo>
                  <a:lnTo>
                    <a:pt x="70862" y="50228"/>
                  </a:lnTo>
                  <a:lnTo>
                    <a:pt x="73659" y="36322"/>
                  </a:lnTo>
                  <a:lnTo>
                    <a:pt x="73644" y="35246"/>
                  </a:lnTo>
                  <a:lnTo>
                    <a:pt x="70454" y="21483"/>
                  </a:lnTo>
                  <a:lnTo>
                    <a:pt x="62503" y="10285"/>
                  </a:lnTo>
                  <a:lnTo>
                    <a:pt x="50919" y="2755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object 185"/>
            <p:cNvSpPr/>
            <p:nvPr/>
          </p:nvSpPr>
          <p:spPr>
            <a:xfrm>
              <a:off x="6862391" y="5041849"/>
              <a:ext cx="62912" cy="65938"/>
            </a:xfrm>
            <a:custGeom>
              <a:avLst/>
              <a:gdLst/>
              <a:ahLst/>
              <a:cxnLst/>
              <a:rect l="l" t="t" r="r" b="b"/>
              <a:pathLst>
                <a:path w="73660" h="72898">
                  <a:moveTo>
                    <a:pt x="36830" y="0"/>
                  </a:moveTo>
                  <a:lnTo>
                    <a:pt x="21674" y="3208"/>
                  </a:lnTo>
                  <a:lnTo>
                    <a:pt x="10358" y="11091"/>
                  </a:lnTo>
                  <a:lnTo>
                    <a:pt x="2771" y="22545"/>
                  </a:lnTo>
                  <a:lnTo>
                    <a:pt x="0" y="36449"/>
                  </a:lnTo>
                  <a:lnTo>
                    <a:pt x="18" y="37625"/>
                  </a:lnTo>
                  <a:lnTo>
                    <a:pt x="3215" y="51374"/>
                  </a:lnTo>
                  <a:lnTo>
                    <a:pt x="11141" y="62584"/>
                  </a:lnTo>
                  <a:lnTo>
                    <a:pt x="22709" y="70132"/>
                  </a:lnTo>
                  <a:lnTo>
                    <a:pt x="36830" y="72898"/>
                  </a:lnTo>
                  <a:lnTo>
                    <a:pt x="38021" y="72879"/>
                  </a:lnTo>
                  <a:lnTo>
                    <a:pt x="51930" y="69689"/>
                  </a:lnTo>
                  <a:lnTo>
                    <a:pt x="63254" y="61806"/>
                  </a:lnTo>
                  <a:lnTo>
                    <a:pt x="70871" y="50352"/>
                  </a:lnTo>
                  <a:lnTo>
                    <a:pt x="73660" y="36449"/>
                  </a:lnTo>
                  <a:lnTo>
                    <a:pt x="73641" y="35272"/>
                  </a:lnTo>
                  <a:lnTo>
                    <a:pt x="70424" y="21523"/>
                  </a:lnTo>
                  <a:lnTo>
                    <a:pt x="62469" y="10313"/>
                  </a:lnTo>
                  <a:lnTo>
                    <a:pt x="50897" y="2765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object 186"/>
            <p:cNvSpPr/>
            <p:nvPr/>
          </p:nvSpPr>
          <p:spPr>
            <a:xfrm>
              <a:off x="7453661" y="5432422"/>
              <a:ext cx="62912" cy="65708"/>
            </a:xfrm>
            <a:custGeom>
              <a:avLst/>
              <a:gdLst/>
              <a:ahLst/>
              <a:cxnLst/>
              <a:rect l="l" t="t" r="r" b="b"/>
              <a:pathLst>
                <a:path w="73660" h="72644">
                  <a:moveTo>
                    <a:pt x="36703" y="0"/>
                  </a:moveTo>
                  <a:lnTo>
                    <a:pt x="21745" y="3159"/>
                  </a:lnTo>
                  <a:lnTo>
                    <a:pt x="10424" y="11008"/>
                  </a:lnTo>
                  <a:lnTo>
                    <a:pt x="2795" y="22469"/>
                  </a:lnTo>
                  <a:lnTo>
                    <a:pt x="0" y="36449"/>
                  </a:lnTo>
                  <a:lnTo>
                    <a:pt x="10" y="37319"/>
                  </a:lnTo>
                  <a:lnTo>
                    <a:pt x="3143" y="51133"/>
                  </a:lnTo>
                  <a:lnTo>
                    <a:pt x="11070" y="62354"/>
                  </a:lnTo>
                  <a:lnTo>
                    <a:pt x="22640" y="69889"/>
                  </a:lnTo>
                  <a:lnTo>
                    <a:pt x="36703" y="72644"/>
                  </a:lnTo>
                  <a:lnTo>
                    <a:pt x="37800" y="72628"/>
                  </a:lnTo>
                  <a:lnTo>
                    <a:pt x="51814" y="69508"/>
                  </a:lnTo>
                  <a:lnTo>
                    <a:pt x="63206" y="61716"/>
                  </a:lnTo>
                  <a:lnTo>
                    <a:pt x="70860" y="50335"/>
                  </a:lnTo>
                  <a:lnTo>
                    <a:pt x="73660" y="36449"/>
                  </a:lnTo>
                  <a:lnTo>
                    <a:pt x="73637" y="35162"/>
                  </a:lnTo>
                  <a:lnTo>
                    <a:pt x="70392" y="21402"/>
                  </a:lnTo>
                  <a:lnTo>
                    <a:pt x="62418" y="10234"/>
                  </a:lnTo>
                  <a:lnTo>
                    <a:pt x="50819" y="2738"/>
                  </a:lnTo>
                  <a:lnTo>
                    <a:pt x="36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object 197"/>
            <p:cNvSpPr/>
            <p:nvPr/>
          </p:nvSpPr>
          <p:spPr>
            <a:xfrm>
              <a:off x="8576540" y="6163942"/>
              <a:ext cx="112483" cy="117481"/>
            </a:xfrm>
            <a:custGeom>
              <a:avLst/>
              <a:gdLst/>
              <a:ahLst/>
              <a:cxnLst/>
              <a:rect l="l" t="t" r="r" b="b"/>
              <a:pathLst>
                <a:path w="131699" h="129882">
                  <a:moveTo>
                    <a:pt x="65785" y="0"/>
                  </a:moveTo>
                  <a:lnTo>
                    <a:pt x="47427" y="2563"/>
                  </a:lnTo>
                  <a:lnTo>
                    <a:pt x="34403" y="7854"/>
                  </a:lnTo>
                  <a:lnTo>
                    <a:pt x="22956" y="15648"/>
                  </a:lnTo>
                  <a:lnTo>
                    <a:pt x="13441" y="25598"/>
                  </a:lnTo>
                  <a:lnTo>
                    <a:pt x="6208" y="37354"/>
                  </a:lnTo>
                  <a:lnTo>
                    <a:pt x="1610" y="50570"/>
                  </a:lnTo>
                  <a:lnTo>
                    <a:pt x="0" y="64897"/>
                  </a:lnTo>
                  <a:lnTo>
                    <a:pt x="130" y="69026"/>
                  </a:lnTo>
                  <a:lnTo>
                    <a:pt x="2613" y="83099"/>
                  </a:lnTo>
                  <a:lnTo>
                    <a:pt x="7981" y="95954"/>
                  </a:lnTo>
                  <a:lnTo>
                    <a:pt x="15881" y="107247"/>
                  </a:lnTo>
                  <a:lnTo>
                    <a:pt x="25963" y="116632"/>
                  </a:lnTo>
                  <a:lnTo>
                    <a:pt x="37876" y="123763"/>
                  </a:lnTo>
                  <a:lnTo>
                    <a:pt x="51267" y="128295"/>
                  </a:lnTo>
                  <a:lnTo>
                    <a:pt x="65785" y="129882"/>
                  </a:lnTo>
                  <a:lnTo>
                    <a:pt x="70063" y="129747"/>
                  </a:lnTo>
                  <a:lnTo>
                    <a:pt x="84290" y="127280"/>
                  </a:lnTo>
                  <a:lnTo>
                    <a:pt x="97300" y="121973"/>
                  </a:lnTo>
                  <a:lnTo>
                    <a:pt x="108738" y="114171"/>
                  </a:lnTo>
                  <a:lnTo>
                    <a:pt x="118252" y="104218"/>
                  </a:lnTo>
                  <a:lnTo>
                    <a:pt x="125486" y="92458"/>
                  </a:lnTo>
                  <a:lnTo>
                    <a:pt x="130086" y="79236"/>
                  </a:lnTo>
                  <a:lnTo>
                    <a:pt x="131699" y="64897"/>
                  </a:lnTo>
                  <a:lnTo>
                    <a:pt x="131565" y="60748"/>
                  </a:lnTo>
                  <a:lnTo>
                    <a:pt x="129067" y="46713"/>
                  </a:lnTo>
                  <a:lnTo>
                    <a:pt x="123678" y="33886"/>
                  </a:lnTo>
                  <a:lnTo>
                    <a:pt x="115752" y="22612"/>
                  </a:lnTo>
                  <a:lnTo>
                    <a:pt x="105645" y="13240"/>
                  </a:lnTo>
                  <a:lnTo>
                    <a:pt x="93711" y="6116"/>
                  </a:lnTo>
                  <a:lnTo>
                    <a:pt x="80307" y="1586"/>
                  </a:lnTo>
                  <a:lnTo>
                    <a:pt x="657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object 198"/>
            <p:cNvSpPr/>
            <p:nvPr/>
          </p:nvSpPr>
          <p:spPr>
            <a:xfrm>
              <a:off x="8231389" y="5921327"/>
              <a:ext cx="157823" cy="164960"/>
            </a:xfrm>
            <a:custGeom>
              <a:avLst/>
              <a:gdLst/>
              <a:ahLst/>
              <a:cxnLst/>
              <a:rect l="l" t="t" r="r" b="b"/>
              <a:pathLst>
                <a:path w="184784" h="182372">
                  <a:moveTo>
                    <a:pt x="92328" y="0"/>
                  </a:moveTo>
                  <a:lnTo>
                    <a:pt x="74578" y="1684"/>
                  </a:lnTo>
                  <a:lnTo>
                    <a:pt x="60838" y="5443"/>
                  </a:lnTo>
                  <a:lnTo>
                    <a:pt x="48043" y="11157"/>
                  </a:lnTo>
                  <a:lnTo>
                    <a:pt x="36373" y="18651"/>
                  </a:lnTo>
                  <a:lnTo>
                    <a:pt x="26006" y="27749"/>
                  </a:lnTo>
                  <a:lnTo>
                    <a:pt x="17122" y="38277"/>
                  </a:lnTo>
                  <a:lnTo>
                    <a:pt x="9900" y="50060"/>
                  </a:lnTo>
                  <a:lnTo>
                    <a:pt x="4519" y="62922"/>
                  </a:lnTo>
                  <a:lnTo>
                    <a:pt x="1159" y="76689"/>
                  </a:lnTo>
                  <a:lnTo>
                    <a:pt x="0" y="91186"/>
                  </a:lnTo>
                  <a:lnTo>
                    <a:pt x="56" y="94398"/>
                  </a:lnTo>
                  <a:lnTo>
                    <a:pt x="1710" y="108750"/>
                  </a:lnTo>
                  <a:lnTo>
                    <a:pt x="5525" y="122335"/>
                  </a:lnTo>
                  <a:lnTo>
                    <a:pt x="11322" y="134977"/>
                  </a:lnTo>
                  <a:lnTo>
                    <a:pt x="18922" y="146501"/>
                  </a:lnTo>
                  <a:lnTo>
                    <a:pt x="28144" y="156732"/>
                  </a:lnTo>
                  <a:lnTo>
                    <a:pt x="38811" y="165496"/>
                  </a:lnTo>
                  <a:lnTo>
                    <a:pt x="50742" y="172616"/>
                  </a:lnTo>
                  <a:lnTo>
                    <a:pt x="63758" y="177919"/>
                  </a:lnTo>
                  <a:lnTo>
                    <a:pt x="77680" y="181229"/>
                  </a:lnTo>
                  <a:lnTo>
                    <a:pt x="92328" y="182372"/>
                  </a:lnTo>
                  <a:lnTo>
                    <a:pt x="95685" y="182313"/>
                  </a:lnTo>
                  <a:lnTo>
                    <a:pt x="110208" y="180670"/>
                  </a:lnTo>
                  <a:lnTo>
                    <a:pt x="123959" y="176901"/>
                  </a:lnTo>
                  <a:lnTo>
                    <a:pt x="136760" y="171181"/>
                  </a:lnTo>
                  <a:lnTo>
                    <a:pt x="148432" y="163685"/>
                  </a:lnTo>
                  <a:lnTo>
                    <a:pt x="158797" y="154588"/>
                  </a:lnTo>
                  <a:lnTo>
                    <a:pt x="167677" y="144063"/>
                  </a:lnTo>
                  <a:lnTo>
                    <a:pt x="174894" y="132286"/>
                  </a:lnTo>
                  <a:lnTo>
                    <a:pt x="180270" y="119431"/>
                  </a:lnTo>
                  <a:lnTo>
                    <a:pt x="183626" y="105672"/>
                  </a:lnTo>
                  <a:lnTo>
                    <a:pt x="184784" y="91186"/>
                  </a:lnTo>
                  <a:lnTo>
                    <a:pt x="184725" y="87871"/>
                  </a:lnTo>
                  <a:lnTo>
                    <a:pt x="183056" y="73533"/>
                  </a:lnTo>
                  <a:lnTo>
                    <a:pt x="179230" y="59963"/>
                  </a:lnTo>
                  <a:lnTo>
                    <a:pt x="173425" y="47335"/>
                  </a:lnTo>
                  <a:lnTo>
                    <a:pt x="165818" y="35825"/>
                  </a:lnTo>
                  <a:lnTo>
                    <a:pt x="156588" y="25606"/>
                  </a:lnTo>
                  <a:lnTo>
                    <a:pt x="145913" y="16853"/>
                  </a:lnTo>
                  <a:lnTo>
                    <a:pt x="133971" y="9742"/>
                  </a:lnTo>
                  <a:lnTo>
                    <a:pt x="120941" y="4446"/>
                  </a:lnTo>
                  <a:lnTo>
                    <a:pt x="107001" y="1140"/>
                  </a:lnTo>
                  <a:lnTo>
                    <a:pt x="92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object 199"/>
            <p:cNvSpPr/>
            <p:nvPr/>
          </p:nvSpPr>
          <p:spPr>
            <a:xfrm>
              <a:off x="8721455" y="5946599"/>
              <a:ext cx="83955" cy="87878"/>
            </a:xfrm>
            <a:custGeom>
              <a:avLst/>
              <a:gdLst/>
              <a:ahLst/>
              <a:cxnLst/>
              <a:rect l="l" t="t" r="r" b="b"/>
              <a:pathLst>
                <a:path w="98297" h="97154">
                  <a:moveTo>
                    <a:pt x="49148" y="0"/>
                  </a:moveTo>
                  <a:lnTo>
                    <a:pt x="42601" y="425"/>
                  </a:lnTo>
                  <a:lnTo>
                    <a:pt x="28926" y="4278"/>
                  </a:lnTo>
                  <a:lnTo>
                    <a:pt x="17206" y="11640"/>
                  </a:lnTo>
                  <a:lnTo>
                    <a:pt x="8062" y="21897"/>
                  </a:lnTo>
                  <a:lnTo>
                    <a:pt x="2119" y="34435"/>
                  </a:lnTo>
                  <a:lnTo>
                    <a:pt x="0" y="48641"/>
                  </a:lnTo>
                  <a:lnTo>
                    <a:pt x="418" y="55005"/>
                  </a:lnTo>
                  <a:lnTo>
                    <a:pt x="4298" y="68523"/>
                  </a:lnTo>
                  <a:lnTo>
                    <a:pt x="11736" y="80118"/>
                  </a:lnTo>
                  <a:lnTo>
                    <a:pt x="22108" y="89169"/>
                  </a:lnTo>
                  <a:lnTo>
                    <a:pt x="34787" y="95055"/>
                  </a:lnTo>
                  <a:lnTo>
                    <a:pt x="49148" y="97155"/>
                  </a:lnTo>
                  <a:lnTo>
                    <a:pt x="55576" y="96741"/>
                  </a:lnTo>
                  <a:lnTo>
                    <a:pt x="69250" y="92907"/>
                  </a:lnTo>
                  <a:lnTo>
                    <a:pt x="80999" y="85560"/>
                  </a:lnTo>
                  <a:lnTo>
                    <a:pt x="90183" y="75319"/>
                  </a:lnTo>
                  <a:lnTo>
                    <a:pt x="96162" y="62805"/>
                  </a:lnTo>
                  <a:lnTo>
                    <a:pt x="98297" y="48641"/>
                  </a:lnTo>
                  <a:lnTo>
                    <a:pt x="97864" y="42155"/>
                  </a:lnTo>
                  <a:lnTo>
                    <a:pt x="93950" y="28616"/>
                  </a:lnTo>
                  <a:lnTo>
                    <a:pt x="86484" y="17017"/>
                  </a:lnTo>
                  <a:lnTo>
                    <a:pt x="76103" y="7972"/>
                  </a:lnTo>
                  <a:lnTo>
                    <a:pt x="63446" y="2095"/>
                  </a:lnTo>
                  <a:lnTo>
                    <a:pt x="49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object 200"/>
            <p:cNvSpPr/>
            <p:nvPr/>
          </p:nvSpPr>
          <p:spPr>
            <a:xfrm>
              <a:off x="8886438" y="6249329"/>
              <a:ext cx="62912" cy="65846"/>
            </a:xfrm>
            <a:custGeom>
              <a:avLst/>
              <a:gdLst/>
              <a:ahLst/>
              <a:cxnLst/>
              <a:rect l="l" t="t" r="r" b="b"/>
              <a:pathLst>
                <a:path w="73660" h="72796">
                  <a:moveTo>
                    <a:pt x="36956" y="0"/>
                  </a:moveTo>
                  <a:lnTo>
                    <a:pt x="21732" y="3215"/>
                  </a:lnTo>
                  <a:lnTo>
                    <a:pt x="10396" y="11076"/>
                  </a:lnTo>
                  <a:lnTo>
                    <a:pt x="2783" y="22507"/>
                  </a:lnTo>
                  <a:lnTo>
                    <a:pt x="0" y="36410"/>
                  </a:lnTo>
                  <a:lnTo>
                    <a:pt x="20" y="37642"/>
                  </a:lnTo>
                  <a:lnTo>
                    <a:pt x="3252" y="51380"/>
                  </a:lnTo>
                  <a:lnTo>
                    <a:pt x="11224" y="62548"/>
                  </a:lnTo>
                  <a:lnTo>
                    <a:pt x="22828" y="70052"/>
                  </a:lnTo>
                  <a:lnTo>
                    <a:pt x="36956" y="72796"/>
                  </a:lnTo>
                  <a:lnTo>
                    <a:pt x="37993" y="72782"/>
                  </a:lnTo>
                  <a:lnTo>
                    <a:pt x="51935" y="69651"/>
                  </a:lnTo>
                  <a:lnTo>
                    <a:pt x="63265" y="61808"/>
                  </a:lnTo>
                  <a:lnTo>
                    <a:pt x="70876" y="50359"/>
                  </a:lnTo>
                  <a:lnTo>
                    <a:pt x="73660" y="36410"/>
                  </a:lnTo>
                  <a:lnTo>
                    <a:pt x="73645" y="35364"/>
                  </a:lnTo>
                  <a:lnTo>
                    <a:pt x="70485" y="21556"/>
                  </a:lnTo>
                  <a:lnTo>
                    <a:pt x="62579" y="10319"/>
                  </a:lnTo>
                  <a:lnTo>
                    <a:pt x="51034" y="2764"/>
                  </a:lnTo>
                  <a:lnTo>
                    <a:pt x="36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pPr defTabSz="1025827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24" name="object 201"/>
          <p:cNvSpPr/>
          <p:nvPr/>
        </p:nvSpPr>
        <p:spPr>
          <a:xfrm>
            <a:off x="5292577" y="5031375"/>
            <a:ext cx="2149878" cy="21984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025827"/>
            <a:endParaRPr>
              <a:solidFill>
                <a:prstClr val="black"/>
              </a:solidFill>
            </a:endParaRPr>
          </a:p>
        </p:txBody>
      </p:sp>
      <p:sp>
        <p:nvSpPr>
          <p:cNvPr id="326" name="object 46"/>
          <p:cNvSpPr txBox="1"/>
          <p:nvPr/>
        </p:nvSpPr>
        <p:spPr>
          <a:xfrm>
            <a:off x="5213558" y="1313048"/>
            <a:ext cx="2551842" cy="751429"/>
          </a:xfrm>
          <a:prstGeom prst="rect">
            <a:avLst/>
          </a:prstGeom>
        </p:spPr>
        <p:txBody>
          <a:bodyPr wrap="square" lIns="0" tIns="19920" rIns="0" bIns="0" rtlCol="0">
            <a:noAutofit/>
          </a:bodyPr>
          <a:lstStyle/>
          <a:p>
            <a:pPr algn="ctr" defTabSz="1025827">
              <a:lnSpc>
                <a:spcPts val="3146"/>
              </a:lnSpc>
            </a:pPr>
            <a:r>
              <a:rPr dirty="0" err="1">
                <a:solidFill>
                  <a:srgbClr val="FFFFFF"/>
                </a:solidFill>
                <a:cs typeface="Times New Roman"/>
              </a:rPr>
              <a:t>Озеленение</a:t>
            </a:r>
            <a:endParaRPr dirty="0">
              <a:solidFill>
                <a:prstClr val="black"/>
              </a:solidFill>
              <a:cs typeface="Times New Roman"/>
            </a:endParaRPr>
          </a:p>
          <a:p>
            <a:pPr marL="226214" marR="255223" algn="ctr" defTabSz="1025827">
              <a:lnSpc>
                <a:spcPct val="95825"/>
              </a:lnSpc>
              <a:spcBef>
                <a:spcPts val="93"/>
              </a:spcBef>
            </a:pPr>
            <a:r>
              <a:rPr dirty="0" err="1">
                <a:solidFill>
                  <a:srgbClr val="FFFFFF"/>
                </a:solidFill>
                <a:cs typeface="Times New Roman"/>
              </a:rPr>
              <a:t>города</a:t>
            </a:r>
            <a:endParaRPr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327" name="object 45"/>
          <p:cNvSpPr txBox="1"/>
          <p:nvPr/>
        </p:nvSpPr>
        <p:spPr>
          <a:xfrm>
            <a:off x="11551563" y="649480"/>
            <a:ext cx="2425930" cy="3118411"/>
          </a:xfrm>
          <a:prstGeom prst="rect">
            <a:avLst/>
          </a:prstGeom>
        </p:spPr>
        <p:txBody>
          <a:bodyPr wrap="square" lIns="0" tIns="19920" rIns="0" bIns="0" rtlCol="0">
            <a:noAutofit/>
          </a:bodyPr>
          <a:lstStyle/>
          <a:p>
            <a:pPr marL="764666" marR="771075" defTabSz="1025827">
              <a:lnSpc>
                <a:spcPts val="3146"/>
              </a:lnSpc>
            </a:pPr>
            <a:endParaRPr sz="1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8" name="object 44"/>
          <p:cNvSpPr txBox="1"/>
          <p:nvPr/>
        </p:nvSpPr>
        <p:spPr>
          <a:xfrm>
            <a:off x="-3906108" y="1778874"/>
            <a:ext cx="2125148" cy="4497976"/>
          </a:xfrm>
          <a:prstGeom prst="rect">
            <a:avLst/>
          </a:prstGeom>
        </p:spPr>
        <p:txBody>
          <a:bodyPr wrap="square" lIns="0" tIns="19920" rIns="0" bIns="0" rtlCol="0">
            <a:noAutofit/>
          </a:bodyPr>
          <a:lstStyle/>
          <a:p>
            <a:pPr marL="161507" marR="161723" defTabSz="1025827">
              <a:lnSpc>
                <a:spcPts val="3146"/>
              </a:lnSpc>
            </a:pPr>
            <a:endParaRPr sz="320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329" name="object 43"/>
          <p:cNvSpPr txBox="1"/>
          <p:nvPr/>
        </p:nvSpPr>
        <p:spPr>
          <a:xfrm>
            <a:off x="2606812" y="3992072"/>
            <a:ext cx="2606779" cy="3507235"/>
          </a:xfrm>
          <a:prstGeom prst="rect">
            <a:avLst/>
          </a:prstGeom>
        </p:spPr>
        <p:txBody>
          <a:bodyPr wrap="square" lIns="0" tIns="19920" rIns="0" bIns="0" rtlCol="0">
            <a:noAutofit/>
          </a:bodyPr>
          <a:lstStyle/>
          <a:p>
            <a:pPr marL="215386" marR="252002" algn="ctr" defTabSz="1025827">
              <a:lnSpc>
                <a:spcPts val="3146"/>
              </a:lnSpc>
            </a:pPr>
            <a:r>
              <a:rPr sz="1800" dirty="0" err="1">
                <a:solidFill>
                  <a:srgbClr val="FFFFFF"/>
                </a:solidFill>
                <a:cs typeface="Times New Roman"/>
              </a:rPr>
              <a:t>Содержание</a:t>
            </a:r>
            <a:r>
              <a:rPr lang="ru-RU" sz="1800" dirty="0">
                <a:solidFill>
                  <a:srgbClr val="FFFFFF"/>
                </a:solidFill>
                <a:cs typeface="Times New Roman"/>
              </a:rPr>
              <a:t> детских, спортивных площадок, площадок для выгула собак</a:t>
            </a:r>
            <a:endParaRPr sz="1800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330" name="object 42"/>
          <p:cNvSpPr txBox="1"/>
          <p:nvPr/>
        </p:nvSpPr>
        <p:spPr>
          <a:xfrm>
            <a:off x="5250598" y="3714447"/>
            <a:ext cx="2461745" cy="1291620"/>
          </a:xfrm>
          <a:prstGeom prst="rect">
            <a:avLst/>
          </a:prstGeom>
        </p:spPr>
        <p:txBody>
          <a:bodyPr wrap="square" lIns="0" tIns="12095" rIns="0" bIns="0" rtlCol="0">
            <a:noAutofit/>
          </a:bodyPr>
          <a:lstStyle/>
          <a:p>
            <a:pPr marL="500783" marR="507440" defTabSz="1025827">
              <a:lnSpc>
                <a:spcPts val="1909"/>
              </a:lnSpc>
            </a:pPr>
            <a:endParaRPr lang="ru-RU" sz="1800" spc="-1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31" name="object 41"/>
          <p:cNvSpPr txBox="1"/>
          <p:nvPr/>
        </p:nvSpPr>
        <p:spPr>
          <a:xfrm>
            <a:off x="8128740" y="3738795"/>
            <a:ext cx="1345240" cy="253309"/>
          </a:xfrm>
          <a:prstGeom prst="rect">
            <a:avLst/>
          </a:prstGeom>
        </p:spPr>
        <p:txBody>
          <a:bodyPr wrap="square" lIns="0" tIns="12095" rIns="0" bIns="0" rtlCol="0">
            <a:noAutofit/>
          </a:bodyPr>
          <a:lstStyle/>
          <a:p>
            <a:pPr marL="12471" defTabSz="1025827">
              <a:lnSpc>
                <a:spcPts val="1909"/>
              </a:lnSpc>
            </a:pPr>
            <a:endParaRPr sz="1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2" name="object 40"/>
          <p:cNvSpPr txBox="1"/>
          <p:nvPr/>
        </p:nvSpPr>
        <p:spPr>
          <a:xfrm>
            <a:off x="9479753" y="3738795"/>
            <a:ext cx="195320" cy="253309"/>
          </a:xfrm>
          <a:prstGeom prst="rect">
            <a:avLst/>
          </a:prstGeom>
        </p:spPr>
        <p:txBody>
          <a:bodyPr wrap="square" lIns="0" tIns="12095" rIns="0" bIns="0" rtlCol="0">
            <a:noAutofit/>
          </a:bodyPr>
          <a:lstStyle/>
          <a:p>
            <a:pPr marL="12471" defTabSz="1025827">
              <a:lnSpc>
                <a:spcPts val="1909"/>
              </a:lnSpc>
            </a:pPr>
            <a:endParaRPr sz="1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3" name="object 39"/>
          <p:cNvSpPr txBox="1"/>
          <p:nvPr/>
        </p:nvSpPr>
        <p:spPr>
          <a:xfrm>
            <a:off x="9678908" y="3738795"/>
            <a:ext cx="472656" cy="253309"/>
          </a:xfrm>
          <a:prstGeom prst="rect">
            <a:avLst/>
          </a:prstGeom>
        </p:spPr>
        <p:txBody>
          <a:bodyPr wrap="square" lIns="0" tIns="12095" rIns="0" bIns="0" rtlCol="0">
            <a:noAutofit/>
          </a:bodyPr>
          <a:lstStyle/>
          <a:p>
            <a:pPr marL="12471" defTabSz="1025827">
              <a:lnSpc>
                <a:spcPts val="1909"/>
              </a:lnSpc>
            </a:pPr>
            <a:endParaRPr sz="1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4" name="object 38"/>
          <p:cNvSpPr txBox="1"/>
          <p:nvPr/>
        </p:nvSpPr>
        <p:spPr>
          <a:xfrm>
            <a:off x="2165268" y="6806969"/>
            <a:ext cx="81567" cy="320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35" name="object 37"/>
          <p:cNvSpPr txBox="1"/>
          <p:nvPr/>
        </p:nvSpPr>
        <p:spPr>
          <a:xfrm>
            <a:off x="2010574" y="6806962"/>
            <a:ext cx="81567" cy="185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36" name="object 36"/>
          <p:cNvSpPr txBox="1"/>
          <p:nvPr/>
        </p:nvSpPr>
        <p:spPr>
          <a:xfrm>
            <a:off x="770821" y="6806962"/>
            <a:ext cx="81567" cy="185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37" name="object 35"/>
          <p:cNvSpPr txBox="1"/>
          <p:nvPr/>
        </p:nvSpPr>
        <p:spPr>
          <a:xfrm>
            <a:off x="616181" y="6806969"/>
            <a:ext cx="81526" cy="320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38" name="object 34"/>
          <p:cNvSpPr txBox="1"/>
          <p:nvPr/>
        </p:nvSpPr>
        <p:spPr>
          <a:xfrm>
            <a:off x="574466" y="5745996"/>
            <a:ext cx="196322" cy="83296"/>
          </a:xfrm>
          <a:prstGeom prst="rect">
            <a:avLst/>
          </a:prstGeom>
        </p:spPr>
        <p:txBody>
          <a:bodyPr wrap="square" lIns="0" tIns="959" rIns="0" bIns="0" rtlCol="0">
            <a:noAutofit/>
          </a:bodyPr>
          <a:lstStyle/>
          <a:p>
            <a:pPr marL="24939" defTabSz="1025827">
              <a:lnSpc>
                <a:spcPts val="640"/>
              </a:lnSpc>
            </a:pPr>
            <a:endParaRPr sz="700">
              <a:solidFill>
                <a:prstClr val="black"/>
              </a:solidFill>
            </a:endParaRPr>
          </a:p>
        </p:txBody>
      </p:sp>
      <p:sp>
        <p:nvSpPr>
          <p:cNvPr id="339" name="object 33"/>
          <p:cNvSpPr txBox="1"/>
          <p:nvPr/>
        </p:nvSpPr>
        <p:spPr>
          <a:xfrm>
            <a:off x="770821" y="5745996"/>
            <a:ext cx="81567" cy="83296"/>
          </a:xfrm>
          <a:prstGeom prst="rect">
            <a:avLst/>
          </a:prstGeom>
        </p:spPr>
        <p:txBody>
          <a:bodyPr wrap="square" lIns="0" tIns="959" rIns="0" bIns="0" rtlCol="0">
            <a:noAutofit/>
          </a:bodyPr>
          <a:lstStyle/>
          <a:p>
            <a:pPr marL="24939" defTabSz="1025827">
              <a:lnSpc>
                <a:spcPts val="640"/>
              </a:lnSpc>
            </a:pPr>
            <a:endParaRPr sz="700">
              <a:solidFill>
                <a:prstClr val="black"/>
              </a:solidFill>
            </a:endParaRPr>
          </a:p>
        </p:txBody>
      </p:sp>
      <p:sp>
        <p:nvSpPr>
          <p:cNvPr id="340" name="object 32"/>
          <p:cNvSpPr txBox="1"/>
          <p:nvPr/>
        </p:nvSpPr>
        <p:spPr>
          <a:xfrm>
            <a:off x="574498" y="5745996"/>
            <a:ext cx="1436075" cy="83296"/>
          </a:xfrm>
          <a:prstGeom prst="rect">
            <a:avLst/>
          </a:prstGeom>
        </p:spPr>
        <p:txBody>
          <a:bodyPr wrap="square" lIns="0" tIns="959" rIns="0" bIns="0" rtlCol="0">
            <a:noAutofit/>
          </a:bodyPr>
          <a:lstStyle/>
          <a:p>
            <a:pPr marL="24939" defTabSz="1025827">
              <a:lnSpc>
                <a:spcPts val="640"/>
              </a:lnSpc>
            </a:pPr>
            <a:endParaRPr sz="700">
              <a:solidFill>
                <a:prstClr val="black"/>
              </a:solidFill>
            </a:endParaRPr>
          </a:p>
        </p:txBody>
      </p:sp>
      <p:sp>
        <p:nvSpPr>
          <p:cNvPr id="341" name="object 31"/>
          <p:cNvSpPr txBox="1"/>
          <p:nvPr/>
        </p:nvSpPr>
        <p:spPr>
          <a:xfrm>
            <a:off x="2010574" y="5745996"/>
            <a:ext cx="81567" cy="83296"/>
          </a:xfrm>
          <a:prstGeom prst="rect">
            <a:avLst/>
          </a:prstGeom>
        </p:spPr>
        <p:txBody>
          <a:bodyPr wrap="square" lIns="0" tIns="959" rIns="0" bIns="0" rtlCol="0">
            <a:noAutofit/>
          </a:bodyPr>
          <a:lstStyle/>
          <a:p>
            <a:pPr marL="24939" defTabSz="1025827">
              <a:lnSpc>
                <a:spcPts val="640"/>
              </a:lnSpc>
            </a:pPr>
            <a:endParaRPr sz="700">
              <a:solidFill>
                <a:prstClr val="black"/>
              </a:solidFill>
            </a:endParaRPr>
          </a:p>
        </p:txBody>
      </p:sp>
      <p:sp>
        <p:nvSpPr>
          <p:cNvPr id="342" name="object 30"/>
          <p:cNvSpPr txBox="1"/>
          <p:nvPr/>
        </p:nvSpPr>
        <p:spPr>
          <a:xfrm>
            <a:off x="574465" y="5829292"/>
            <a:ext cx="1714030" cy="375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47" name="object 25"/>
          <p:cNvSpPr txBox="1"/>
          <p:nvPr/>
        </p:nvSpPr>
        <p:spPr>
          <a:xfrm>
            <a:off x="3965720" y="2570931"/>
            <a:ext cx="111085" cy="3845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48" name="object 24"/>
          <p:cNvSpPr txBox="1"/>
          <p:nvPr/>
        </p:nvSpPr>
        <p:spPr>
          <a:xfrm>
            <a:off x="3743644" y="2570971"/>
            <a:ext cx="111106" cy="128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51" name="object 21"/>
          <p:cNvSpPr txBox="1"/>
          <p:nvPr/>
        </p:nvSpPr>
        <p:spPr>
          <a:xfrm>
            <a:off x="4187788" y="2314494"/>
            <a:ext cx="111017" cy="128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52" name="object 20"/>
          <p:cNvSpPr txBox="1"/>
          <p:nvPr/>
        </p:nvSpPr>
        <p:spPr>
          <a:xfrm>
            <a:off x="3965749" y="2314494"/>
            <a:ext cx="111109" cy="128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54" name="object 18"/>
          <p:cNvSpPr txBox="1"/>
          <p:nvPr/>
        </p:nvSpPr>
        <p:spPr>
          <a:xfrm>
            <a:off x="3299380" y="2186448"/>
            <a:ext cx="111018" cy="128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 dirty="0">
              <a:solidFill>
                <a:prstClr val="black"/>
              </a:solidFill>
            </a:endParaRPr>
          </a:p>
        </p:txBody>
      </p:sp>
      <p:sp>
        <p:nvSpPr>
          <p:cNvPr id="355" name="object 17"/>
          <p:cNvSpPr txBox="1"/>
          <p:nvPr/>
        </p:nvSpPr>
        <p:spPr>
          <a:xfrm>
            <a:off x="4632058" y="2058170"/>
            <a:ext cx="111018" cy="128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56" name="object 16"/>
          <p:cNvSpPr txBox="1"/>
          <p:nvPr/>
        </p:nvSpPr>
        <p:spPr>
          <a:xfrm>
            <a:off x="4187788" y="2058170"/>
            <a:ext cx="111017" cy="128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57" name="object 15"/>
          <p:cNvSpPr txBox="1"/>
          <p:nvPr/>
        </p:nvSpPr>
        <p:spPr>
          <a:xfrm>
            <a:off x="3965749" y="2058170"/>
            <a:ext cx="111109" cy="128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58" name="object 14"/>
          <p:cNvSpPr txBox="1"/>
          <p:nvPr/>
        </p:nvSpPr>
        <p:spPr>
          <a:xfrm>
            <a:off x="3743644" y="2058170"/>
            <a:ext cx="111106" cy="128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59" name="object 13"/>
          <p:cNvSpPr txBox="1"/>
          <p:nvPr/>
        </p:nvSpPr>
        <p:spPr>
          <a:xfrm>
            <a:off x="3299380" y="1929977"/>
            <a:ext cx="111018" cy="128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60" name="object 12"/>
          <p:cNvSpPr txBox="1"/>
          <p:nvPr/>
        </p:nvSpPr>
        <p:spPr>
          <a:xfrm>
            <a:off x="4187788" y="1801822"/>
            <a:ext cx="111017" cy="128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61" name="object 11"/>
          <p:cNvSpPr txBox="1"/>
          <p:nvPr/>
        </p:nvSpPr>
        <p:spPr>
          <a:xfrm>
            <a:off x="3965749" y="1801822"/>
            <a:ext cx="111109" cy="128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 dirty="0">
              <a:solidFill>
                <a:prstClr val="black"/>
              </a:solidFill>
            </a:endParaRPr>
          </a:p>
        </p:txBody>
      </p:sp>
      <p:sp>
        <p:nvSpPr>
          <p:cNvPr id="364" name="object 8"/>
          <p:cNvSpPr txBox="1"/>
          <p:nvPr/>
        </p:nvSpPr>
        <p:spPr>
          <a:xfrm>
            <a:off x="4187788" y="1545454"/>
            <a:ext cx="111017" cy="128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65" name="object 7"/>
          <p:cNvSpPr txBox="1"/>
          <p:nvPr/>
        </p:nvSpPr>
        <p:spPr>
          <a:xfrm>
            <a:off x="3965749" y="1545454"/>
            <a:ext cx="111109" cy="128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67" name="object 5"/>
          <p:cNvSpPr txBox="1"/>
          <p:nvPr/>
        </p:nvSpPr>
        <p:spPr>
          <a:xfrm>
            <a:off x="3521572" y="1545582"/>
            <a:ext cx="111017" cy="14099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68" name="object 4"/>
          <p:cNvSpPr txBox="1"/>
          <p:nvPr/>
        </p:nvSpPr>
        <p:spPr>
          <a:xfrm>
            <a:off x="4187788" y="1289101"/>
            <a:ext cx="111017" cy="128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69" name="object 3"/>
          <p:cNvSpPr txBox="1"/>
          <p:nvPr/>
        </p:nvSpPr>
        <p:spPr>
          <a:xfrm>
            <a:off x="3965749" y="1289101"/>
            <a:ext cx="111109" cy="128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70" name="object 2"/>
          <p:cNvSpPr txBox="1"/>
          <p:nvPr/>
        </p:nvSpPr>
        <p:spPr>
          <a:xfrm>
            <a:off x="3743644" y="1289101"/>
            <a:ext cx="111106" cy="1281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939" defTabSz="1025827">
              <a:lnSpc>
                <a:spcPts val="984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7820336" y="2733069"/>
            <a:ext cx="2331227" cy="1211870"/>
          </a:xfrm>
          <a:prstGeom prst="rect">
            <a:avLst/>
          </a:prstGeom>
          <a:noFill/>
        </p:spPr>
        <p:txBody>
          <a:bodyPr wrap="square" lIns="102587" tIns="51291" rIns="102587" bIns="51291" rtlCol="0">
            <a:spAutoFit/>
          </a:bodyPr>
          <a:lstStyle/>
          <a:p>
            <a:pPr algn="ctr" defTabSz="1025827"/>
            <a:endParaRPr lang="ru-RU" sz="1800" dirty="0">
              <a:solidFill>
                <a:prstClr val="white"/>
              </a:solidFill>
            </a:endParaRPr>
          </a:p>
          <a:p>
            <a:pPr algn="ctr" defTabSz="1025827"/>
            <a:endParaRPr lang="ru-RU" sz="1800" dirty="0">
              <a:solidFill>
                <a:prstClr val="white"/>
              </a:solidFill>
            </a:endParaRPr>
          </a:p>
          <a:p>
            <a:pPr algn="ctr" defTabSz="1025827"/>
            <a:r>
              <a:rPr lang="ru-RU" sz="1800" dirty="0">
                <a:solidFill>
                  <a:prstClr val="white"/>
                </a:solidFill>
              </a:rPr>
              <a:t>Прочее</a:t>
            </a:r>
          </a:p>
          <a:p>
            <a:pPr algn="ctr" defTabSz="1025827"/>
            <a:r>
              <a:rPr lang="ru-RU" sz="1800" dirty="0">
                <a:solidFill>
                  <a:prstClr val="white"/>
                </a:solidFill>
              </a:rPr>
              <a:t>благоустройство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346816" y="1883121"/>
            <a:ext cx="2232634" cy="2477167"/>
          </a:xfrm>
          <a:prstGeom prst="rect">
            <a:avLst/>
          </a:prstGeom>
          <a:noFill/>
        </p:spPr>
        <p:txBody>
          <a:bodyPr wrap="square" lIns="102587" tIns="51291" rIns="102587" bIns="51291" rtlCol="0">
            <a:spAutoFit/>
          </a:bodyPr>
          <a:lstStyle/>
          <a:p>
            <a:pPr marL="161507" marR="161723" algn="ctr" defTabSz="1025827">
              <a:lnSpc>
                <a:spcPts val="3146"/>
              </a:lnSpc>
            </a:pPr>
            <a:r>
              <a:rPr lang="ru-RU" sz="1800" dirty="0">
                <a:solidFill>
                  <a:prstClr val="white"/>
                </a:solidFill>
                <a:cs typeface="Times New Roman"/>
              </a:rPr>
              <a:t>Содержание озелененных территорий,</a:t>
            </a:r>
            <a:r>
              <a:rPr lang="en-US" sz="1800" dirty="0">
                <a:solidFill>
                  <a:prstClr val="white"/>
                </a:solidFill>
                <a:cs typeface="Times New Roman"/>
              </a:rPr>
              <a:t> </a:t>
            </a:r>
            <a:r>
              <a:rPr lang="ru-RU" sz="1800" dirty="0">
                <a:solidFill>
                  <a:prstClr val="white"/>
                </a:solidFill>
                <a:cs typeface="Times New Roman"/>
              </a:rPr>
              <a:t>площадей парков, скверов</a:t>
            </a:r>
          </a:p>
        </p:txBody>
      </p:sp>
      <p:sp>
        <p:nvSpPr>
          <p:cNvPr id="378" name="TextBox 377"/>
          <p:cNvSpPr txBox="1"/>
          <p:nvPr/>
        </p:nvSpPr>
        <p:spPr>
          <a:xfrm>
            <a:off x="5213559" y="2250521"/>
            <a:ext cx="2559252" cy="2873864"/>
          </a:xfrm>
          <a:prstGeom prst="rect">
            <a:avLst/>
          </a:prstGeom>
          <a:noFill/>
        </p:spPr>
        <p:txBody>
          <a:bodyPr wrap="square" lIns="102587" tIns="51291" rIns="102587" bIns="51291" rtlCol="0">
            <a:spAutoFit/>
          </a:bodyPr>
          <a:lstStyle/>
          <a:p>
            <a:pPr marL="320569" indent="-320569" defTabSz="1025827">
              <a:buFont typeface="Wingdings" pitchFamily="2" charset="2"/>
              <a:buChar char="ü"/>
            </a:pPr>
            <a:r>
              <a:rPr lang="ru-RU" sz="1800" dirty="0">
                <a:solidFill>
                  <a:prstClr val="white"/>
                </a:solidFill>
              </a:rPr>
              <a:t>Посадка и уход за цветниками</a:t>
            </a:r>
          </a:p>
          <a:p>
            <a:pPr marL="320569" indent="-320569" defTabSz="1025827">
              <a:buFont typeface="Wingdings" pitchFamily="2" charset="2"/>
              <a:buChar char="ü"/>
            </a:pPr>
            <a:r>
              <a:rPr lang="ru-RU" sz="1800" dirty="0">
                <a:solidFill>
                  <a:prstClr val="white"/>
                </a:solidFill>
              </a:rPr>
              <a:t>Содержание зеленых насаждений</a:t>
            </a:r>
          </a:p>
          <a:p>
            <a:pPr marL="320569" indent="-320569" defTabSz="1025827">
              <a:buFont typeface="Wingdings" pitchFamily="2" charset="2"/>
              <a:buChar char="ü"/>
            </a:pPr>
            <a:r>
              <a:rPr lang="ru-RU" sz="1800" dirty="0">
                <a:solidFill>
                  <a:prstClr val="white"/>
                </a:solidFill>
              </a:rPr>
              <a:t>Снос аварийных деревьев</a:t>
            </a:r>
          </a:p>
          <a:p>
            <a:pPr marL="320569" indent="-320569" defTabSz="1025827">
              <a:buFont typeface="Wingdings" pitchFamily="2" charset="2"/>
              <a:buChar char="ü"/>
            </a:pPr>
            <a:r>
              <a:rPr lang="ru-RU" sz="1800" dirty="0">
                <a:solidFill>
                  <a:prstClr val="white"/>
                </a:solidFill>
              </a:rPr>
              <a:t>Высадка новых деревьев и кустарников</a:t>
            </a:r>
          </a:p>
        </p:txBody>
      </p:sp>
      <p:sp>
        <p:nvSpPr>
          <p:cNvPr id="379" name="Прямоугольник 378"/>
          <p:cNvSpPr/>
          <p:nvPr/>
        </p:nvSpPr>
        <p:spPr>
          <a:xfrm>
            <a:off x="7765400" y="3541284"/>
            <a:ext cx="2610247" cy="3427861"/>
          </a:xfrm>
          <a:prstGeom prst="rect">
            <a:avLst/>
          </a:prstGeom>
        </p:spPr>
        <p:txBody>
          <a:bodyPr wrap="square" lIns="102587" tIns="51291" rIns="102587" bIns="51291">
            <a:spAutoFit/>
          </a:bodyPr>
          <a:lstStyle/>
          <a:p>
            <a:pPr marL="320569" indent="-320569" defTabSz="1025827">
              <a:buFont typeface="Wingdings" pitchFamily="2" charset="2"/>
              <a:buChar char="ü"/>
            </a:pPr>
            <a:endParaRPr lang="ru-RU" sz="1800" dirty="0">
              <a:solidFill>
                <a:prstClr val="white"/>
              </a:solidFill>
            </a:endParaRPr>
          </a:p>
          <a:p>
            <a:pPr marL="320569" indent="-320569" defTabSz="1025827">
              <a:buFont typeface="Wingdings" pitchFamily="2" charset="2"/>
              <a:buChar char="ü"/>
            </a:pPr>
            <a:endParaRPr lang="ru-RU" sz="1800" dirty="0">
              <a:solidFill>
                <a:prstClr val="white"/>
              </a:solidFill>
            </a:endParaRPr>
          </a:p>
          <a:p>
            <a:pPr marL="320569" indent="-320569" defTabSz="1025827">
              <a:buFont typeface="Wingdings" pitchFamily="2" charset="2"/>
              <a:buChar char="ü"/>
            </a:pPr>
            <a:r>
              <a:rPr lang="ru-RU" sz="1800" dirty="0">
                <a:solidFill>
                  <a:prstClr val="white"/>
                </a:solidFill>
              </a:rPr>
              <a:t>Содержание и ремонт фонтанов,  туалетов</a:t>
            </a:r>
          </a:p>
          <a:p>
            <a:pPr marL="320569" indent="-320569" defTabSz="1025827">
              <a:buFont typeface="Wingdings" pitchFamily="2" charset="2"/>
              <a:buChar char="ü"/>
            </a:pPr>
            <a:r>
              <a:rPr lang="ru-RU" sz="1800" dirty="0">
                <a:solidFill>
                  <a:prstClr val="white"/>
                </a:solidFill>
              </a:rPr>
              <a:t>Содержание и ремонт сетей уличного освещения</a:t>
            </a:r>
          </a:p>
          <a:p>
            <a:pPr marL="320569" indent="-320569" defTabSz="1025827">
              <a:buFont typeface="Wingdings" pitchFamily="2" charset="2"/>
              <a:buChar char="ü"/>
            </a:pPr>
            <a:r>
              <a:rPr lang="ru-RU" sz="1800" dirty="0" err="1">
                <a:solidFill>
                  <a:prstClr val="white"/>
                </a:solidFill>
              </a:rPr>
              <a:t>Акарицидная</a:t>
            </a:r>
            <a:r>
              <a:rPr lang="ru-RU" sz="1800" dirty="0">
                <a:solidFill>
                  <a:prstClr val="white"/>
                </a:solidFill>
              </a:rPr>
              <a:t> обработка территорий</a:t>
            </a:r>
          </a:p>
        </p:txBody>
      </p:sp>
      <p:sp>
        <p:nvSpPr>
          <p:cNvPr id="3" name="Овал 2"/>
          <p:cNvSpPr/>
          <p:nvPr/>
        </p:nvSpPr>
        <p:spPr>
          <a:xfrm>
            <a:off x="2918289" y="834172"/>
            <a:ext cx="4365582" cy="3971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587" tIns="51291" rIns="102587" bIns="51291" rtlCol="0" anchor="ctr"/>
          <a:lstStyle/>
          <a:p>
            <a:pPr algn="ctr" defTabSz="1025827"/>
            <a:r>
              <a:rPr lang="ru-RU" b="1" dirty="0" smtClean="0">
                <a:solidFill>
                  <a:prstClr val="white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228 </a:t>
            </a:r>
            <a:r>
              <a:rPr lang="ru-RU" b="1" dirty="0">
                <a:solidFill>
                  <a:prstClr val="white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млн. руб.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6" y="1882930"/>
            <a:ext cx="1593842" cy="153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8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Строительство, реконструкция объектов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0" y="972322"/>
            <a:ext cx="37444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50" y="4404898"/>
            <a:ext cx="2930706" cy="1153918"/>
          </a:xfrm>
          <a:prstGeom prst="rect">
            <a:avLst/>
          </a:prstGeom>
          <a:noFill/>
        </p:spPr>
        <p:txBody>
          <a:bodyPr wrap="square" lIns="91197" tIns="45599" rIns="91197" bIns="45599" rtlCol="0">
            <a:spAutoFit/>
          </a:bodyPr>
          <a:lstStyle/>
          <a:p>
            <a:pPr algn="ctr"/>
            <a:r>
              <a:rPr lang="ru-RU" sz="2300" dirty="0"/>
              <a:t>Благоустройство </a:t>
            </a:r>
          </a:p>
          <a:p>
            <a:pPr algn="ctr"/>
            <a:r>
              <a:rPr lang="ru-RU" sz="2300" dirty="0"/>
              <a:t>Аптекарского сада</a:t>
            </a:r>
          </a:p>
          <a:p>
            <a:pPr algn="ctr"/>
            <a:r>
              <a:rPr lang="ru-RU" sz="2300" b="1" dirty="0"/>
              <a:t>(24 млн. руб.)</a:t>
            </a:r>
          </a:p>
        </p:txBody>
      </p:sp>
      <p:sp>
        <p:nvSpPr>
          <p:cNvPr id="5" name="AutoShape 5" descr="https://sun9-40.userapi.com/impg/hs6-46rmfdm1RfHF3NWN4KwuazzBMvcFWfH4iw/mjTj1Zy6CSg.jpg?size=1280x853&amp;quality=96&amp;sign=48e4fc0644a65e01850f4ef16272a1c5&amp;c_uniq_tag=HElPEkSc5JF-hY2W4vfcZWs5UzbNnaNid90XC0UWd_s&amp;type=album"/>
          <p:cNvSpPr>
            <a:spLocks noChangeAspect="1" noChangeArrowheads="1"/>
          </p:cNvSpPr>
          <p:nvPr/>
        </p:nvSpPr>
        <p:spPr bwMode="auto">
          <a:xfrm>
            <a:off x="155606" y="-144460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97" tIns="45599" rIns="91197" bIns="4559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56" y="2989025"/>
            <a:ext cx="3960440" cy="283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87999" y="1506102"/>
            <a:ext cx="3146730" cy="1153918"/>
          </a:xfrm>
          <a:prstGeom prst="rect">
            <a:avLst/>
          </a:prstGeom>
          <a:noFill/>
        </p:spPr>
        <p:txBody>
          <a:bodyPr wrap="square" lIns="91197" tIns="45599" rIns="91197" bIns="45599" rtlCol="0">
            <a:spAutoFit/>
          </a:bodyPr>
          <a:lstStyle/>
          <a:p>
            <a:pPr algn="ctr"/>
            <a:r>
              <a:rPr lang="ru-RU" sz="2300" dirty="0"/>
              <a:t>Углубление реки </a:t>
            </a:r>
            <a:r>
              <a:rPr lang="ru-RU" sz="2300" dirty="0" err="1"/>
              <a:t>Абрамовская</a:t>
            </a:r>
            <a:endParaRPr lang="ru-RU" sz="2300" dirty="0"/>
          </a:p>
          <a:p>
            <a:pPr algn="ctr"/>
            <a:r>
              <a:rPr lang="ru-RU" sz="2300" b="1" dirty="0"/>
              <a:t>(110 млн. руб.)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32" y="4788773"/>
            <a:ext cx="3816424" cy="254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09514" y="2989034"/>
            <a:ext cx="3060254" cy="1507861"/>
          </a:xfrm>
          <a:prstGeom prst="rect">
            <a:avLst/>
          </a:prstGeom>
          <a:noFill/>
        </p:spPr>
        <p:txBody>
          <a:bodyPr wrap="square" lIns="91197" tIns="45599" rIns="91197" bIns="45599" rtlCol="0">
            <a:spAutoFit/>
          </a:bodyPr>
          <a:lstStyle/>
          <a:p>
            <a:pPr algn="ctr"/>
            <a:r>
              <a:rPr lang="ru-RU" sz="2300" dirty="0"/>
              <a:t>Устройство детских площадок и </a:t>
            </a:r>
            <a:r>
              <a:rPr lang="ru-RU" sz="2300" dirty="0" err="1"/>
              <a:t>воркаутов</a:t>
            </a:r>
            <a:endParaRPr lang="ru-RU" sz="2300" dirty="0"/>
          </a:p>
          <a:p>
            <a:pPr algn="ctr"/>
            <a:r>
              <a:rPr lang="ru-RU" sz="2300" b="1" dirty="0"/>
              <a:t>(2 млн. руб</a:t>
            </a:r>
            <a:r>
              <a:rPr lang="ru-RU" sz="2300" dirty="0"/>
              <a:t>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2050" name="Picture 2" descr="https://sun9-40.userapi.com/s/v1/if2/BUMgDZnmEhedVSfjJ8Cq6IZKWigHhCK-HA85269sDjTiCqOrX2W6JUmIGGVtrAeYSTiNf0KRpKROFUdNvltDhLzf.jpg?size=2560x1707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83" y="4788772"/>
            <a:ext cx="3815678" cy="25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804" y="75086"/>
            <a:ext cx="6635220" cy="6393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prstClr val="white"/>
                </a:solidFill>
                <a:cs typeface="Arial" pitchFamily="34" charset="0"/>
              </a:rPr>
              <a:t>Социально-экономическое развитие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817622"/>
              </p:ext>
            </p:extLst>
          </p:nvPr>
        </p:nvGraphicFramePr>
        <p:xfrm>
          <a:off x="-3" y="751564"/>
          <a:ext cx="10440990" cy="660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495"/>
                <a:gridCol w="5220495"/>
              </a:tblGrid>
              <a:tr h="6601714">
                <a:tc>
                  <a:txBody>
                    <a:bodyPr/>
                    <a:lstStyle/>
                    <a:p>
                      <a:pPr algn="ctr"/>
                      <a:endParaRPr lang="ru-RU" sz="1800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ЧИСЛЕННОСТЬ НАСЕЛЕНИЯ</a:t>
                      </a:r>
                    </a:p>
                    <a:p>
                      <a:pPr algn="l"/>
                      <a:endParaRPr lang="ru-RU" sz="22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l"/>
                      <a:endParaRPr lang="ru-RU" sz="22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sz="22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sz="2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2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sz="22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sz="220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ru-RU" sz="2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      ВВОД В ДЕЙСТВИЕ ЖИЛЫХ ДОМОВ</a:t>
                      </a:r>
                    </a:p>
                    <a:p>
                      <a:endParaRPr lang="ru-RU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4410" marR="104410" marT="50408" marB="50408"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aseline="0" dirty="0" smtClean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СРЕДНИЙ ОБЪЕМ ПОКУПОК НА 1 ЖИТЕЛЯ</a:t>
                      </a:r>
                    </a:p>
                    <a:p>
                      <a:pPr algn="l"/>
                      <a:endParaRPr lang="ru-RU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ОБЪЕМ ОТГРУЖЕННЫХ ТОВАРОВ</a:t>
                      </a:r>
                    </a:p>
                    <a:p>
                      <a:pPr algn="ctr"/>
                      <a:endParaRPr lang="ru-RU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4410" marR="104410" marT="50408" marB="50408"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252109"/>
              </p:ext>
            </p:extLst>
          </p:nvPr>
        </p:nvGraphicFramePr>
        <p:xfrm>
          <a:off x="368597" y="1692399"/>
          <a:ext cx="4779906" cy="18722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1635"/>
                <a:gridCol w="2448271"/>
              </a:tblGrid>
              <a:tr h="624069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n-lt"/>
                        </a:rPr>
                        <a:t>на</a:t>
                      </a:r>
                      <a:r>
                        <a:rPr lang="ru-RU" sz="1700" baseline="0" dirty="0" smtClean="0">
                          <a:latin typeface="+mn-lt"/>
                        </a:rPr>
                        <a:t> 01.01.2022 (факт)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latin typeface="+mn-lt"/>
                        </a:rPr>
                        <a:t>-  101,4 </a:t>
                      </a:r>
                      <a:r>
                        <a:rPr lang="ru-RU" sz="1700" dirty="0" smtClean="0">
                          <a:latin typeface="+mn-lt"/>
                        </a:rPr>
                        <a:t>тыс. человек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</a:tr>
              <a:tr h="624069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n-lt"/>
                        </a:rPr>
                        <a:t>на</a:t>
                      </a:r>
                      <a:r>
                        <a:rPr lang="ru-RU" sz="1700" baseline="0" dirty="0" smtClean="0">
                          <a:latin typeface="+mn-lt"/>
                        </a:rPr>
                        <a:t> 01.01.2021 (факт)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latin typeface="+mn-lt"/>
                        </a:rPr>
                        <a:t>-  102,1  </a:t>
                      </a:r>
                      <a:r>
                        <a:rPr lang="ru-RU" sz="1700" dirty="0" smtClean="0">
                          <a:latin typeface="+mn-lt"/>
                        </a:rPr>
                        <a:t>тыс. человек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</a:tr>
              <a:tr h="624069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n-lt"/>
                        </a:rPr>
                        <a:t>на</a:t>
                      </a:r>
                      <a:r>
                        <a:rPr lang="ru-RU" sz="1700" baseline="0" dirty="0" smtClean="0">
                          <a:latin typeface="+mn-lt"/>
                        </a:rPr>
                        <a:t> 01.01.2020 (факт)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latin typeface="+mn-lt"/>
                        </a:rPr>
                        <a:t>-  102,3  </a:t>
                      </a:r>
                      <a:r>
                        <a:rPr lang="ru-RU" sz="1700" dirty="0" smtClean="0">
                          <a:latin typeface="+mn-lt"/>
                        </a:rPr>
                        <a:t>тыс. человек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572405"/>
              </p:ext>
            </p:extLst>
          </p:nvPr>
        </p:nvGraphicFramePr>
        <p:xfrm>
          <a:off x="368581" y="4788759"/>
          <a:ext cx="4604412" cy="1800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7657"/>
                <a:gridCol w="2056755"/>
              </a:tblGrid>
              <a:tr h="60006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n-lt"/>
                        </a:rPr>
                        <a:t>в  2021  году (факт)</a:t>
                      </a: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78,4 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n-lt"/>
                        </a:rPr>
                        <a:t>в  2020 году (факт)</a:t>
                      </a: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79,2 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ru-RU" sz="1700" baseline="0" dirty="0" smtClean="0">
                          <a:latin typeface="+mn-lt"/>
                        </a:rPr>
                        <a:t>в  2019 году (факт)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78,9 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</a:t>
                      </a:r>
                      <a:r>
                        <a:rPr lang="ru-RU" sz="17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008953"/>
              </p:ext>
            </p:extLst>
          </p:nvPr>
        </p:nvGraphicFramePr>
        <p:xfrm>
          <a:off x="5508526" y="1665991"/>
          <a:ext cx="4805202" cy="1944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2601"/>
                <a:gridCol w="2402601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n-lt"/>
                        </a:rPr>
                        <a:t>в  2021  году (факт)</a:t>
                      </a: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 292,8</a:t>
                      </a: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тыс. руб.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n-lt"/>
                        </a:rPr>
                        <a:t>в  2020 году (факт)</a:t>
                      </a: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 263,2  </a:t>
                      </a: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700" baseline="0" dirty="0" smtClean="0">
                          <a:latin typeface="+mn-lt"/>
                        </a:rPr>
                        <a:t>в  2019 году (факт)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 263,4  </a:t>
                      </a: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26522"/>
              </p:ext>
            </p:extLst>
          </p:nvPr>
        </p:nvGraphicFramePr>
        <p:xfrm>
          <a:off x="5508526" y="4788759"/>
          <a:ext cx="4700696" cy="1800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  <a:gridCol w="2468448"/>
              </a:tblGrid>
              <a:tr h="60006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n-lt"/>
                        </a:rPr>
                        <a:t>в  2021  году (факт)</a:t>
                      </a: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 833 427,7  </a:t>
                      </a: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  <a:endParaRPr lang="ru-RU" sz="1700" b="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+mn-lt"/>
                        </a:rPr>
                        <a:t>в  2020 году (факт)</a:t>
                      </a: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 527 738,3  </a:t>
                      </a: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  <a:endParaRPr lang="ru-RU" sz="1700" b="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ru-RU" sz="1700" baseline="0" dirty="0" smtClean="0">
                          <a:latin typeface="+mn-lt"/>
                        </a:rPr>
                        <a:t>в  2019 году (факт)</a:t>
                      </a:r>
                      <a:endParaRPr lang="ru-RU" sz="170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 527 494,7  </a:t>
                      </a: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  <a:endParaRPr lang="ru-RU" sz="1700" b="0" dirty="0">
                        <a:latin typeface="+mn-lt"/>
                      </a:endParaRPr>
                    </a:p>
                  </a:txBody>
                  <a:tcPr marL="104410" marR="104410" marT="50408" marB="50408" anchor="ctr"/>
                </a:tc>
              </a:tr>
            </a:tbl>
          </a:graphicData>
        </a:graphic>
      </p:graphicFrame>
      <p:pic>
        <p:nvPicPr>
          <p:cNvPr id="16" name="Рисунок 15" descr="https://alfasnab.com/files/images/brand/icon_3744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9" y="991172"/>
            <a:ext cx="615147" cy="514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e7.pngegg.com/pngimages/802/221/png-clipart-building-computer-icons-business-apartment-building-building-apartm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" y="3701239"/>
            <a:ext cx="616082" cy="4763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4" descr="https://sale-stocks.ru/img/portfolio-01.jpg"/>
          <p:cNvSpPr>
            <a:spLocks noChangeAspect="1" noChangeArrowheads="1"/>
          </p:cNvSpPr>
          <p:nvPr/>
        </p:nvSpPr>
        <p:spPr bwMode="auto">
          <a:xfrm>
            <a:off x="155591" y="-144460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7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Обеспечение комфортной среды проживания</a:t>
            </a:r>
            <a:endParaRPr lang="ru-RU" b="1" dirty="0"/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112317"/>
              </p:ext>
            </p:extLst>
          </p:nvPr>
        </p:nvGraphicFramePr>
        <p:xfrm>
          <a:off x="107927" y="828303"/>
          <a:ext cx="10225136" cy="678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5112568"/>
              </a:tblGrid>
              <a:tr h="6788334"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ОРГАНИЗАЦИЯ ПАССАЖИРСКИХ ПЕРЕВОЗОК</a:t>
                      </a:r>
                    </a:p>
                    <a:p>
                      <a:pPr algn="l"/>
                      <a:endParaRPr lang="ru-RU" sz="800" baseline="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ru-RU" sz="20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АВТОМОБИЛЬНЫМ ТРАНСПОРТОМ</a:t>
                      </a:r>
                    </a:p>
                    <a:p>
                      <a:pPr algn="just"/>
                      <a:r>
                        <a:rPr lang="ru-RU" sz="20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Перевезено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11 842,64 </a:t>
                      </a:r>
                      <a:r>
                        <a:rPr lang="ru-RU" sz="20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тыс. пассажиров, в том числе 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2 513,434 </a:t>
                      </a:r>
                      <a:r>
                        <a:rPr lang="ru-RU" sz="20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тыс. пассажиров льготной категории и 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2 122,069 </a:t>
                      </a:r>
                      <a:r>
                        <a:rPr lang="ru-RU" sz="20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тыс. пенсионеров, пользующихся правом льготного проезда. </a:t>
                      </a:r>
                    </a:p>
                    <a:p>
                      <a:pPr algn="just"/>
                      <a:r>
                        <a:rPr lang="ru-RU" sz="20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Выполнено 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586 910 </a:t>
                      </a:r>
                      <a:r>
                        <a:rPr lang="ru-RU" sz="20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рейсов. </a:t>
                      </a:r>
                    </a:p>
                    <a:p>
                      <a:pPr algn="just"/>
                      <a:r>
                        <a:rPr lang="ru-RU" sz="20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Стоимость проезда на городских маршрутах и пригородном Тобольск-</a:t>
                      </a:r>
                      <a:r>
                        <a:rPr lang="ru-RU" sz="2000" b="0" baseline="0" dirty="0" err="1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Сумкино</a:t>
                      </a:r>
                      <a:r>
                        <a:rPr lang="ru-RU" sz="20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составила 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23</a:t>
                      </a:r>
                      <a:r>
                        <a:rPr lang="ru-RU" sz="20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руб. (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22</a:t>
                      </a:r>
                      <a:r>
                        <a:rPr lang="ru-RU" sz="20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 руб. при оплате банковской картой).</a:t>
                      </a:r>
                    </a:p>
                    <a:p>
                      <a:pPr algn="l"/>
                      <a:endParaRPr lang="ru-RU" sz="800" b="1" baseline="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ВОДНЫМ ТРАНСПОРТОМ</a:t>
                      </a:r>
                    </a:p>
                    <a:p>
                      <a:pPr algn="just"/>
                      <a:r>
                        <a:rPr lang="ru-RU" sz="20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Паромной переправой выполнено     </a:t>
                      </a:r>
                      <a:r>
                        <a:rPr lang="ru-RU" sz="2000" b="1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14 040 </a:t>
                      </a:r>
                      <a:r>
                        <a:rPr lang="ru-RU" sz="20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рейсов. </a:t>
                      </a:r>
                    </a:p>
                    <a:p>
                      <a:pPr algn="just"/>
                      <a:r>
                        <a:rPr lang="ru-RU" sz="2000" b="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Перевозка пассажиров осуществлялась без взимания провозной платы.</a:t>
                      </a:r>
                    </a:p>
                    <a:p>
                      <a:pPr algn="l"/>
                      <a:endParaRPr lang="ru-RU" sz="2200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L="104410" marR="104410" marT="50408" marB="50408">
                    <a:solidFill>
                      <a:schemeClr val="accent1">
                        <a:lumMod val="40000"/>
                        <a:lumOff val="60000"/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СТРОИТЕЛЬСТВО, КАПИТАЛЬНЫЙ РЕМОНТ АВТОМОБИЛЬНЫХ ДОРОГ</a:t>
                      </a:r>
                    </a:p>
                    <a:p>
                      <a:pPr algn="ctr"/>
                      <a:endParaRPr lang="ru-RU" sz="10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algn="l" defTabSz="1023369" rtl="0" eaLnBrk="1" latinLnBrk="0" hangingPunct="1"/>
                      <a:r>
                        <a:rPr lang="ru-RU" sz="2000" b="1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КАПИТАЛЬНЫЙ РЕМОНТ</a:t>
                      </a:r>
                    </a:p>
                    <a:p>
                      <a:pPr algn="l"/>
                      <a:endParaRPr lang="ru-RU" sz="3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/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/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/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/>
                      <a:endParaRPr lang="ru-RU" sz="2200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algn="l"/>
                      <a:endParaRPr lang="ru-RU" sz="1000" baseline="0" dirty="0" smtClean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ru-RU" sz="2000" baseline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СТРОИТЕЛЬСТВО И РЕКОНСТРУКЦИЯ</a:t>
                      </a:r>
                    </a:p>
                    <a:p>
                      <a:pPr algn="l"/>
                      <a:r>
                        <a:rPr lang="ru-RU" sz="4400" baseline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/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/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04410" marR="104410" marT="50408" marB="5040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120805" y="75086"/>
            <a:ext cx="7692163" cy="639368"/>
          </a:xfrm>
          <a:prstGeom prst="rect">
            <a:avLst/>
          </a:prstGeom>
        </p:spPr>
        <p:txBody>
          <a:bodyPr vert="horz" lIns="102070" tIns="51028" rIns="102070" bIns="51028" rtlCol="0" anchor="ctr">
            <a:normAutofit fontScale="60000" lnSpcReduction="20000"/>
          </a:bodyPr>
          <a:lstStyle>
            <a:lvl1pPr algn="ctr" defTabSz="1023369" rtl="0" eaLnBrk="1" latinLnBrk="0" hangingPunct="1">
              <a:spcBef>
                <a:spcPct val="0"/>
              </a:spcBef>
              <a:buNone/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smtClean="0">
                <a:solidFill>
                  <a:prstClr val="white"/>
                </a:solidFill>
                <a:cs typeface="Arial" pitchFamily="34" charset="0"/>
              </a:rPr>
            </a:br>
            <a:r>
              <a:rPr lang="ru-RU" b="1" smtClean="0">
                <a:solidFill>
                  <a:prstClr val="white"/>
                </a:solidFill>
                <a:cs typeface="Arial" pitchFamily="34" charset="0"/>
              </a:rPr>
              <a:t/>
            </a:r>
            <a:br>
              <a:rPr lang="ru-RU" b="1" smtClean="0">
                <a:solidFill>
                  <a:prstClr val="white"/>
                </a:solidFill>
                <a:cs typeface="Arial" pitchFamily="34" charset="0"/>
              </a:rPr>
            </a:b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8850" y="2725192"/>
            <a:ext cx="1794922" cy="769441"/>
          </a:xfrm>
          <a:prstGeom prst="rect">
            <a:avLst/>
          </a:prstGeom>
          <a:noFill/>
        </p:spPr>
        <p:txBody>
          <a:bodyPr wrap="square" lIns="91197" tIns="45599" rIns="91197" bIns="45599" rtlCol="0">
            <a:spAutoFit/>
          </a:bodyPr>
          <a:lstStyle/>
          <a:p>
            <a:pPr algn="ctr"/>
            <a:r>
              <a:rPr lang="ru-RU" sz="2400" dirty="0"/>
              <a:t>16,5 </a:t>
            </a:r>
          </a:p>
          <a:p>
            <a:pPr algn="ctr"/>
            <a:r>
              <a:rPr lang="ru-RU" dirty="0" smtClean="0"/>
              <a:t>КМ. ДОРОГ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537" y="4932788"/>
            <a:ext cx="3024337" cy="225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88850" y="5275854"/>
            <a:ext cx="1794922" cy="769441"/>
          </a:xfrm>
          <a:prstGeom prst="rect">
            <a:avLst/>
          </a:prstGeom>
          <a:noFill/>
        </p:spPr>
        <p:txBody>
          <a:bodyPr wrap="square" lIns="91197" tIns="45599" rIns="91197" bIns="45599" rtlCol="0">
            <a:spAutoFit/>
          </a:bodyPr>
          <a:lstStyle/>
          <a:p>
            <a:pPr algn="ctr"/>
            <a:r>
              <a:rPr lang="ru-RU" sz="2400" dirty="0"/>
              <a:t>4,9 </a:t>
            </a:r>
          </a:p>
          <a:p>
            <a:pPr algn="ctr"/>
            <a:r>
              <a:rPr lang="ru-RU" dirty="0" smtClean="0"/>
              <a:t>КМ. ДОРОГ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64" y="2484487"/>
            <a:ext cx="2160240" cy="148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8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0805" y="16"/>
            <a:ext cx="7420169" cy="540271"/>
          </a:xfrm>
        </p:spPr>
        <p:txBody>
          <a:bodyPr>
            <a:noAutofit/>
          </a:bodyPr>
          <a:lstStyle/>
          <a:p>
            <a:r>
              <a:rPr lang="ru-RU" sz="2000" b="1" dirty="0">
                <a:cs typeface="Arial" pitchFamily="34" charset="0"/>
              </a:rPr>
              <a:t/>
            </a:r>
            <a:br>
              <a:rPr lang="ru-RU" sz="2000" b="1" dirty="0">
                <a:cs typeface="Arial" pitchFamily="34" charset="0"/>
              </a:rPr>
            </a:br>
            <a:r>
              <a:rPr lang="ru-RU" sz="2000" b="1" dirty="0">
                <a:cs typeface="Arial" pitchFamily="34" charset="0"/>
              </a:rPr>
              <a:t>КОНТАКТНАЯ  ИНФОРМАЦ</a:t>
            </a:r>
            <a:r>
              <a:rPr lang="ru-RU" sz="2000" dirty="0">
                <a:cs typeface="Arial" pitchFamily="34" charset="0"/>
              </a:rPr>
              <a:t>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9412" y="3424332"/>
            <a:ext cx="8633272" cy="712610"/>
          </a:xfrm>
          <a:prstGeom prst="rect">
            <a:avLst/>
          </a:prstGeom>
        </p:spPr>
        <p:txBody>
          <a:bodyPr wrap="square" lIns="102728" tIns="51363" rIns="102728" bIns="51363">
            <a:spAutoFit/>
          </a:bodyPr>
          <a:lstStyle/>
          <a:p>
            <a:pPr algn="ctr" defTabSz="1024802"/>
            <a:r>
              <a:rPr lang="ru-RU" b="1" dirty="0" smtClean="0">
                <a:solidFill>
                  <a:prstClr val="black"/>
                </a:solidFill>
                <a:latin typeface="Roboto slab regular"/>
              </a:rPr>
              <a:t>ДЕПАРТАМЕНТ </a:t>
            </a:r>
            <a:r>
              <a:rPr lang="ru-RU" b="1" dirty="0">
                <a:solidFill>
                  <a:prstClr val="black"/>
                </a:solidFill>
                <a:latin typeface="Roboto slab regular"/>
              </a:rPr>
              <a:t>ФИНАНСОВ </a:t>
            </a:r>
          </a:p>
          <a:p>
            <a:pPr algn="ctr" defTabSz="1024802"/>
            <a:r>
              <a:rPr lang="ru-RU" b="1" dirty="0">
                <a:solidFill>
                  <a:prstClr val="black"/>
                </a:solidFill>
                <a:latin typeface="Roboto slab regular"/>
              </a:rPr>
              <a:t>АДМИНИСТРАЦИИ ГОРОДА </a:t>
            </a:r>
            <a:r>
              <a:rPr lang="ru-RU" b="1" dirty="0" smtClean="0">
                <a:solidFill>
                  <a:prstClr val="black"/>
                </a:solidFill>
                <a:latin typeface="Roboto slab regular"/>
              </a:rPr>
              <a:t>ТОБОЛЬСКА</a:t>
            </a:r>
            <a:endParaRPr lang="ru-RU" b="1" dirty="0">
              <a:solidFill>
                <a:prstClr val="black"/>
              </a:solidFill>
              <a:latin typeface="Roboto slab regular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8008" y="5803256"/>
            <a:ext cx="3672407" cy="1334981"/>
          </a:xfrm>
          <a:prstGeom prst="rect">
            <a:avLst/>
          </a:prstGeom>
        </p:spPr>
        <p:txBody>
          <a:bodyPr wrap="square" lIns="102728" tIns="51363" rIns="102728" bIns="51363">
            <a:spAutoFit/>
          </a:bodyPr>
          <a:lstStyle/>
          <a:p>
            <a:pPr algn="just" defTabSz="1024802"/>
            <a:r>
              <a:rPr lang="ru-RU" sz="1600" b="1" dirty="0">
                <a:solidFill>
                  <a:prstClr val="black"/>
                </a:solidFill>
              </a:rPr>
              <a:t>ул. Аптекарская, 3</a:t>
            </a:r>
            <a:endParaRPr lang="en-US" sz="1600" b="1" dirty="0">
              <a:solidFill>
                <a:prstClr val="black"/>
              </a:solidFill>
            </a:endParaRPr>
          </a:p>
          <a:p>
            <a:pPr defTabSz="1024802"/>
            <a:r>
              <a:rPr lang="ru-RU" sz="1600" b="1" dirty="0">
                <a:solidFill>
                  <a:prstClr val="black"/>
                </a:solidFill>
              </a:rPr>
              <a:t>г</a:t>
            </a:r>
            <a:r>
              <a:rPr lang="ru-RU" sz="1600" b="1" dirty="0" smtClean="0">
                <a:solidFill>
                  <a:prstClr val="black"/>
                </a:solidFill>
              </a:rPr>
              <a:t>. Тобольск</a:t>
            </a:r>
            <a:r>
              <a:rPr lang="ru-RU" sz="1600" b="1" dirty="0">
                <a:solidFill>
                  <a:prstClr val="black"/>
                </a:solidFill>
              </a:rPr>
              <a:t>, Тюменская область</a:t>
            </a:r>
          </a:p>
          <a:p>
            <a:pPr algn="just" defTabSz="1024802"/>
            <a:r>
              <a:rPr lang="ru-RU" sz="1600" b="1" dirty="0">
                <a:solidFill>
                  <a:prstClr val="black"/>
                </a:solidFill>
              </a:rPr>
              <a:t>Телефон: (3456) 27-77-41</a:t>
            </a:r>
          </a:p>
          <a:p>
            <a:pPr algn="just" defTabSz="1024802"/>
            <a:r>
              <a:rPr lang="ru-RU" sz="1600" b="1" dirty="0">
                <a:solidFill>
                  <a:prstClr val="black"/>
                </a:solidFill>
              </a:rPr>
              <a:t>Факс: (3456) 25-22-26</a:t>
            </a:r>
          </a:p>
          <a:p>
            <a:pPr defTabSz="1024802"/>
            <a:r>
              <a:rPr lang="ru-RU" sz="1600" b="1" dirty="0">
                <a:solidFill>
                  <a:prstClr val="black"/>
                </a:solidFill>
              </a:rPr>
              <a:t>E-</a:t>
            </a:r>
            <a:r>
              <a:rPr lang="ru-RU" sz="1600" b="1" dirty="0" err="1">
                <a:solidFill>
                  <a:prstClr val="black"/>
                </a:solidFill>
              </a:rPr>
              <a:t>mail</a:t>
            </a:r>
            <a:r>
              <a:rPr lang="ru-RU" sz="1600" b="1" dirty="0">
                <a:solidFill>
                  <a:prstClr val="black"/>
                </a:solidFill>
              </a:rPr>
              <a:t>: </a:t>
            </a:r>
            <a:r>
              <a:rPr lang="en-US" sz="1600" dirty="0">
                <a:solidFill>
                  <a:prstClr val="black"/>
                </a:solidFill>
              </a:rPr>
              <a:t>depfin@admtobolsk.ru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9947" y="6241788"/>
            <a:ext cx="5220494" cy="842538"/>
          </a:xfrm>
          <a:prstGeom prst="rect">
            <a:avLst/>
          </a:prstGeom>
        </p:spPr>
        <p:txBody>
          <a:bodyPr lIns="102728" tIns="51363" rIns="102728" bIns="51363">
            <a:spAutoFit/>
          </a:bodyPr>
          <a:lstStyle/>
          <a:p>
            <a:pPr algn="just" defTabSz="1024802"/>
            <a:r>
              <a:rPr lang="ru-RU" sz="1600" dirty="0">
                <a:solidFill>
                  <a:prstClr val="black"/>
                </a:solidFill>
              </a:rPr>
              <a:t>График работы: </a:t>
            </a:r>
          </a:p>
          <a:p>
            <a:pPr algn="just" defTabSz="1024802"/>
            <a:r>
              <a:rPr lang="ru-RU" sz="1600" dirty="0">
                <a:solidFill>
                  <a:prstClr val="black"/>
                </a:solidFill>
              </a:rPr>
              <a:t>Понедельник – четверг: с </a:t>
            </a:r>
            <a:r>
              <a:rPr lang="en-US" sz="1600" dirty="0">
                <a:solidFill>
                  <a:prstClr val="black"/>
                </a:solidFill>
              </a:rPr>
              <a:t>8</a:t>
            </a:r>
            <a:r>
              <a:rPr lang="ru-RU" sz="1600" dirty="0">
                <a:solidFill>
                  <a:prstClr val="black"/>
                </a:solidFill>
              </a:rPr>
              <a:t>.45 до 18.00 </a:t>
            </a:r>
          </a:p>
          <a:p>
            <a:pPr algn="just" defTabSz="1024802"/>
            <a:r>
              <a:rPr lang="ru-RU" sz="1600" dirty="0">
                <a:solidFill>
                  <a:prstClr val="black"/>
                </a:solidFill>
              </a:rPr>
              <a:t>Пятница с 9.00 до 17.00 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39700" y="252240"/>
            <a:ext cx="450764" cy="369332"/>
          </a:xfrm>
          <a:prstGeom prst="rect">
            <a:avLst/>
          </a:prstGeom>
        </p:spPr>
        <p:txBody>
          <a:bodyPr wrap="none" lIns="91314" tIns="45657" rIns="91314" bIns="45657">
            <a:spAutoFit/>
          </a:bodyPr>
          <a:lstStyle/>
          <a:p>
            <a:pPr algn="r"/>
            <a:fld id="{40BE2873-6EC2-4930-8504-30D2AC1FB733}" type="slidenum">
              <a:rPr lang="ru-RU" sz="1800">
                <a:solidFill>
                  <a:prstClr val="white"/>
                </a:solidFill>
              </a:rPr>
              <a:pPr algn="r"/>
              <a:t>31</a:t>
            </a:fld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31194" y="1160690"/>
            <a:ext cx="10138738" cy="600331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19050" cmpd="dbl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03" tIns="50740" rIns="101503" bIns="5074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2484190" y="32395"/>
            <a:ext cx="6199380" cy="714450"/>
          </a:xfrm>
        </p:spPr>
        <p:txBody>
          <a:bodyPr>
            <a:noAutofit/>
          </a:bodyPr>
          <a:lstStyle/>
          <a:p>
            <a:r>
              <a:rPr lang="ru-RU" sz="2100" b="1" dirty="0"/>
              <a:t>Основные параметры бюджета города Тобольска за 2021 год (</a:t>
            </a:r>
            <a:r>
              <a:rPr lang="ru-RU" sz="2100" b="1" dirty="0" err="1"/>
              <a:t>млн.руб</a:t>
            </a:r>
            <a:r>
              <a:rPr lang="ru-RU" sz="2100" b="1" dirty="0"/>
              <a:t>.)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11439898"/>
              </p:ext>
            </p:extLst>
          </p:nvPr>
        </p:nvGraphicFramePr>
        <p:xfrm>
          <a:off x="683991" y="1404367"/>
          <a:ext cx="43924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206088701"/>
              </p:ext>
            </p:extLst>
          </p:nvPr>
        </p:nvGraphicFramePr>
        <p:xfrm>
          <a:off x="5783646" y="1303092"/>
          <a:ext cx="4560449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431571"/>
              </p:ext>
            </p:extLst>
          </p:nvPr>
        </p:nvGraphicFramePr>
        <p:xfrm>
          <a:off x="3096375" y="4628724"/>
          <a:ext cx="4967609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4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31194" y="1476375"/>
            <a:ext cx="10138738" cy="446449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19050" cmpd="dbl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03" tIns="50740" rIns="101503" bIns="50740" rtlCol="0" anchor="ctr"/>
          <a:lstStyle/>
          <a:p>
            <a:pPr algn="ctr"/>
            <a:endParaRPr lang="ru-RU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2484190" y="32395"/>
            <a:ext cx="6199380" cy="714450"/>
          </a:xfrm>
        </p:spPr>
        <p:txBody>
          <a:bodyPr>
            <a:noAutofit/>
          </a:bodyPr>
          <a:lstStyle/>
          <a:p>
            <a:r>
              <a:rPr lang="ru-RU" sz="2100" b="1" dirty="0"/>
              <a:t>Основные параметры бюджета города Тобольска по доходам за 2021 год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933551"/>
              </p:ext>
            </p:extLst>
          </p:nvPr>
        </p:nvGraphicFramePr>
        <p:xfrm>
          <a:off x="395957" y="1692403"/>
          <a:ext cx="9649074" cy="4032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2202"/>
                <a:gridCol w="1942818"/>
                <a:gridCol w="1695435"/>
                <a:gridCol w="1318619"/>
              </a:tblGrid>
              <a:tr h="1177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группы источника доходов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Годовой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план,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млн.руб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Исполнение,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исполнения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</a:tr>
              <a:tr h="4471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ДОХОДЫ, всего, в том числе: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36 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935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37 458 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101,4%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64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НАЛОГОВЫЕ И НЕНАЛОГОВЫЕ ДОХОДЫ, из них: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1 612 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2 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377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147,5%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3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        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                       -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НАЛОГОВЫЕ ДОХОДЫ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1 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356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2 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111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155,7%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3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      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                         -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НЕНАЛОГОВЫЕ ДОХОДЫ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256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266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103,9%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64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БЕЗВОЗМЕЗДНЫЕ ПОСТУПЛЕНИЯ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35 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323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35 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081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99,3%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0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31194" y="1160690"/>
            <a:ext cx="10138738" cy="563684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19050" cmpd="dbl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03" tIns="50740" rIns="101503" bIns="50740"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551537"/>
              </p:ext>
            </p:extLst>
          </p:nvPr>
        </p:nvGraphicFramePr>
        <p:xfrm>
          <a:off x="514076" y="1421017"/>
          <a:ext cx="9352421" cy="511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484190" y="32395"/>
            <a:ext cx="6199380" cy="714450"/>
          </a:xfrm>
          <a:prstGeom prst="rect">
            <a:avLst/>
          </a:prstGeom>
        </p:spPr>
        <p:txBody>
          <a:bodyPr vert="horz" lIns="101351" tIns="50663" rIns="101351" bIns="50663" rtlCol="0" anchor="ctr">
            <a:noAutofit/>
          </a:bodyPr>
          <a:lstStyle>
            <a:lvl1pPr algn="ctr" defTabSz="1014818" rtl="0" eaLnBrk="1" latinLnBrk="0" hangingPunct="1">
              <a:spcBef>
                <a:spcPct val="0"/>
              </a:spcBef>
              <a:buNone/>
              <a:defRPr sz="2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/>
              <a:t>Структура доходов бюджета города Тобольска за 2021 год 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4753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22757" y="4530698"/>
            <a:ext cx="10133527" cy="2933107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cmpd="dbl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03" tIns="50740" rIns="101503" bIns="50740"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0805" y="0"/>
            <a:ext cx="6552999" cy="714450"/>
          </a:xfrm>
        </p:spPr>
        <p:txBody>
          <a:bodyPr>
            <a:noAutofit/>
          </a:bodyPr>
          <a:lstStyle/>
          <a:p>
            <a:r>
              <a:rPr lang="ru-RU" sz="2100" b="1" dirty="0">
                <a:cs typeface="Times New Roman" pitchFamily="18" charset="0"/>
              </a:rPr>
              <a:t>Налоговые и неналоговые доходы бюджета города Тобольска за 2021 год</a:t>
            </a:r>
            <a:endParaRPr lang="ru-RU" sz="21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00165"/>
              </p:ext>
            </p:extLst>
          </p:nvPr>
        </p:nvGraphicFramePr>
        <p:xfrm>
          <a:off x="451639" y="4644727"/>
          <a:ext cx="4604412" cy="2677538"/>
        </p:xfrm>
        <a:graphic>
          <a:graphicData uri="http://schemas.openxmlformats.org/drawingml/2006/table">
            <a:tbl>
              <a:tblPr firstRow="1"/>
              <a:tblGrid>
                <a:gridCol w="1724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9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98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98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Источники доходов</a:t>
                      </a: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Годовой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план,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Исполнение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 год,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исполнения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3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Налоговые доходы, всего</a:t>
                      </a: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1 356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2 111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155,7%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6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НДФЛ</a:t>
                      </a:r>
                    </a:p>
                  </a:txBody>
                  <a:tcPr marL="560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1 079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1 830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169,6%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4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Акцизы</a:t>
                      </a:r>
                    </a:p>
                  </a:txBody>
                  <a:tcPr marL="560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115,0%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04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Земельный налог</a:t>
                      </a:r>
                    </a:p>
                  </a:txBody>
                  <a:tcPr marL="560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100,0%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9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Государственная пошлина </a:t>
                      </a:r>
                    </a:p>
                  </a:txBody>
                  <a:tcPr marL="560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100,0%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Специальные налоговые режимы, всего, в </a:t>
                      </a:r>
                      <a:r>
                        <a:rPr lang="ru-RU" sz="90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.:</a:t>
                      </a:r>
                    </a:p>
                  </a:txBody>
                  <a:tcPr marL="560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134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100,8%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8458">
                <a:tc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Wingdings"/>
                        <a:buChar char="Ø"/>
                      </a:pPr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УСН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27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118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119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100,8%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8390">
                <a:tc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Wingdings"/>
                        <a:buChar char="Ø"/>
                      </a:pPr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ЕНВД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27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100,0%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5412">
                <a:tc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Wingdings"/>
                        <a:buChar char="Ø"/>
                      </a:pPr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ЕСХН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27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0,044</a:t>
                      </a: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0,048</a:t>
                      </a: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109,1%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3567">
                <a:tc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Wingdings"/>
                        <a:buChar char="Ø"/>
                      </a:pPr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ПСН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727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100,0%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35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Налог на имущество </a:t>
                      </a:r>
                      <a:r>
                        <a:rPr lang="ru-RU" sz="90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физ.лиц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100,0%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27151"/>
              </p:ext>
            </p:extLst>
          </p:nvPr>
        </p:nvGraphicFramePr>
        <p:xfrm>
          <a:off x="5631703" y="4625920"/>
          <a:ext cx="4479687" cy="2494960"/>
        </p:xfrm>
        <a:graphic>
          <a:graphicData uri="http://schemas.openxmlformats.org/drawingml/2006/table">
            <a:tbl>
              <a:tblPr firstRow="1" bandRow="1"/>
              <a:tblGrid>
                <a:gridCol w="1808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9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0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4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Источники доходов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Годовой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план,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Исполнение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2021 год,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млн.руб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541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исполнения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6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Неналоговые доходы, всего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256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266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103,9%</a:t>
                      </a:r>
                      <a:endParaRPr lang="ru-RU" sz="9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4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Доходы от использования имущества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178 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179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100,6%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3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28 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110,7%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Штрафы, санкции, возмещение ущерба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126,7%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1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Доходы от оказания услуг и компенсации затрат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128,6%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4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Доходы от продажи активов</a:t>
                      </a: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100,0%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67" marR="6067" marT="58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04999" y="5448038"/>
            <a:ext cx="128535" cy="76377"/>
          </a:xfrm>
          <a:prstGeom prst="rect">
            <a:avLst/>
          </a:prstGeom>
          <a:solidFill>
            <a:srgbClr val="85C2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1503" tIns="50740" rIns="101503" bIns="5074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4999" y="5674040"/>
            <a:ext cx="128535" cy="5040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1503" tIns="50740" rIns="101503" bIns="5074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205150" y="5850408"/>
            <a:ext cx="118647" cy="504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1503" tIns="50740" rIns="101503" bIns="5074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flipV="1">
            <a:off x="204974" y="6083004"/>
            <a:ext cx="108760" cy="6682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1503" tIns="50740" rIns="101503" bIns="5074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flipV="1">
            <a:off x="210093" y="6321352"/>
            <a:ext cx="118647" cy="6682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1503" tIns="50740" rIns="101503" bIns="5074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02899" y="7194494"/>
            <a:ext cx="112910" cy="793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1503" tIns="50740" rIns="101503" bIns="5074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5467164" y="5625866"/>
            <a:ext cx="114498" cy="85924"/>
          </a:xfrm>
          <a:prstGeom prst="rect">
            <a:avLst/>
          </a:prstGeom>
          <a:solidFill>
            <a:srgbClr val="85C2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1503" tIns="50740" rIns="101503" bIns="5074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467334" y="5997080"/>
            <a:ext cx="118647" cy="85924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1503" tIns="50740" rIns="101503" bIns="5074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467334" y="6348262"/>
            <a:ext cx="118647" cy="7939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1503" tIns="50740" rIns="101503" bIns="5074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47817" y="6721328"/>
            <a:ext cx="108759" cy="76377"/>
          </a:xfrm>
          <a:prstGeom prst="rect">
            <a:avLst/>
          </a:prstGeom>
          <a:solidFill>
            <a:srgbClr val="7030A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1503" tIns="50740" rIns="101503" bIns="5074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467334" y="7016474"/>
            <a:ext cx="118647" cy="85923"/>
          </a:xfrm>
          <a:prstGeom prst="rect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1503" tIns="50740" rIns="101503" bIns="5074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1639" y="876485"/>
            <a:ext cx="3324774" cy="574260"/>
          </a:xfrm>
          <a:prstGeom prst="rect">
            <a:avLst/>
          </a:prstGeom>
          <a:ln w="19050" cap="rnd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503" tIns="50740" rIns="101503" bIns="50740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Налоговые доходы бюджета города Тобольска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38168" y="876493"/>
            <a:ext cx="3247175" cy="5742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1503" tIns="50740" rIns="101503" bIns="50740"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Неналоговые доходы бюджета города Тобольска</a:t>
            </a: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061699"/>
              </p:ext>
            </p:extLst>
          </p:nvPr>
        </p:nvGraphicFramePr>
        <p:xfrm>
          <a:off x="-123906" y="1414991"/>
          <a:ext cx="4275525" cy="3115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360683"/>
              </p:ext>
            </p:extLst>
          </p:nvPr>
        </p:nvGraphicFramePr>
        <p:xfrm>
          <a:off x="5827174" y="1395652"/>
          <a:ext cx="4403543" cy="313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730240"/>
              </p:ext>
            </p:extLst>
          </p:nvPr>
        </p:nvGraphicFramePr>
        <p:xfrm>
          <a:off x="3495986" y="634203"/>
          <a:ext cx="3042201" cy="2589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6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364510" y="900314"/>
            <a:ext cx="4891774" cy="656346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cmpd="dbl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03" tIns="50740" rIns="101503" bIns="5074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2758" y="900312"/>
            <a:ext cx="5241753" cy="656346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cmpd="dbl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03" tIns="50740" rIns="101503" bIns="50740"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96093" y="0"/>
            <a:ext cx="7482169" cy="714450"/>
          </a:xfrm>
        </p:spPr>
        <p:txBody>
          <a:bodyPr>
            <a:noAutofit/>
          </a:bodyPr>
          <a:lstStyle/>
          <a:p>
            <a:r>
              <a:rPr lang="ru-RU" sz="2100" b="1" dirty="0">
                <a:cs typeface="Times New Roman" pitchFamily="18" charset="0"/>
              </a:rPr>
              <a:t>Расходы бюджета в разрезе </a:t>
            </a:r>
            <a:br>
              <a:rPr lang="ru-RU" sz="2100" b="1" dirty="0">
                <a:cs typeface="Times New Roman" pitchFamily="18" charset="0"/>
              </a:rPr>
            </a:br>
            <a:r>
              <a:rPr lang="ru-RU" sz="2100" b="1" dirty="0">
                <a:cs typeface="Times New Roman" pitchFamily="18" charset="0"/>
              </a:rPr>
              <a:t>функциональной классификации </a:t>
            </a:r>
            <a:endParaRPr lang="ru-RU" sz="21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98275606"/>
              </p:ext>
            </p:extLst>
          </p:nvPr>
        </p:nvGraphicFramePr>
        <p:xfrm>
          <a:off x="5436518" y="1001906"/>
          <a:ext cx="5004470" cy="611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646097"/>
              </p:ext>
            </p:extLst>
          </p:nvPr>
        </p:nvGraphicFramePr>
        <p:xfrm>
          <a:off x="395958" y="617495"/>
          <a:ext cx="11074401" cy="669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458702"/>
              </p:ext>
            </p:extLst>
          </p:nvPr>
        </p:nvGraphicFramePr>
        <p:xfrm>
          <a:off x="-828175" y="1044330"/>
          <a:ext cx="565254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0835" y="1067934"/>
            <a:ext cx="4739660" cy="461665"/>
          </a:xfrm>
          <a:prstGeom prst="rect">
            <a:avLst/>
          </a:prstGeom>
          <a:noFill/>
        </p:spPr>
        <p:txBody>
          <a:bodyPr wrap="square" lIns="91197" tIns="45599" rIns="91197" bIns="45599" rtlCol="0">
            <a:spAutoFit/>
          </a:bodyPr>
          <a:lstStyle/>
          <a:p>
            <a:r>
              <a:rPr lang="ru-RU" sz="1200" dirty="0"/>
              <a:t>С учетом инвестиционного проекта «Комплексное развитие Тобольской промышленной площадки»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40567" y="1067934"/>
            <a:ext cx="4739660" cy="461665"/>
          </a:xfrm>
          <a:prstGeom prst="rect">
            <a:avLst/>
          </a:prstGeom>
          <a:noFill/>
        </p:spPr>
        <p:txBody>
          <a:bodyPr wrap="square" lIns="91197" tIns="45599" rIns="91197" bIns="45599" rtlCol="0">
            <a:spAutoFit/>
          </a:bodyPr>
          <a:lstStyle/>
          <a:p>
            <a:pPr algn="r"/>
            <a:r>
              <a:rPr lang="ru-RU" sz="1200" dirty="0"/>
              <a:t>Без учета инвестиционного проекта «Комплексное развитие Тобольской промышленной площадки»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1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96093" y="0"/>
            <a:ext cx="7482169" cy="714450"/>
          </a:xfrm>
        </p:spPr>
        <p:txBody>
          <a:bodyPr>
            <a:noAutofit/>
          </a:bodyPr>
          <a:lstStyle/>
          <a:p>
            <a:r>
              <a:rPr lang="ru-RU" sz="2100" b="1" dirty="0">
                <a:cs typeface="Times New Roman" pitchFamily="18" charset="0"/>
              </a:rPr>
              <a:t>Информация об исполнении расходов бюджета в рамках национальных и региональных проектов </a:t>
            </a:r>
            <a:endParaRPr lang="ru-RU" sz="21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54898388"/>
              </p:ext>
            </p:extLst>
          </p:nvPr>
        </p:nvGraphicFramePr>
        <p:xfrm>
          <a:off x="204974" y="1001906"/>
          <a:ext cx="10236014" cy="611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621711"/>
              </p:ext>
            </p:extLst>
          </p:nvPr>
        </p:nvGraphicFramePr>
        <p:xfrm>
          <a:off x="143379" y="900429"/>
          <a:ext cx="10225136" cy="6408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567"/>
                <a:gridCol w="4151559"/>
                <a:gridCol w="1614495"/>
                <a:gridCol w="1768256"/>
                <a:gridCol w="1768259"/>
              </a:tblGrid>
              <a:tr h="1184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№ п/п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Наименование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национального проекта/регионального проекта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План на 2021 год,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млн.руб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за 2021 год</a:t>
                      </a:r>
                    </a:p>
                    <a:p>
                      <a:pPr marL="0" marR="0" indent="0" algn="ctr" defTabSz="10176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млн.руб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% исполнения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C9900"/>
                    </a:solidFill>
                  </a:tcPr>
                </a:tc>
              </a:tr>
              <a:tr h="68548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1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+mn-lt"/>
                        </a:rPr>
                        <a:t>Национальный проект «Демография»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0,1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0,1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100%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685484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+mn-lt"/>
                        </a:rPr>
                        <a:t>1.1.</a:t>
                      </a:r>
                      <a:endParaRPr lang="ru-RU" sz="180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1" dirty="0" smtClean="0">
                          <a:latin typeface="+mn-lt"/>
                        </a:rPr>
                        <a:t>Региональный проект «Старшее поколение»</a:t>
                      </a:r>
                      <a:endParaRPr lang="ru-RU" sz="1800" b="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+mn-lt"/>
                        </a:rPr>
                        <a:t>0,1</a:t>
                      </a:r>
                      <a:endParaRPr lang="ru-RU" sz="180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+mn-lt"/>
                        </a:rPr>
                        <a:t>0,1</a:t>
                      </a:r>
                      <a:endParaRPr lang="ru-RU" sz="180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+mn-lt"/>
                        </a:rPr>
                        <a:t>100%</a:t>
                      </a:r>
                      <a:endParaRPr lang="ru-RU" sz="180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7224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2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+mn-lt"/>
                        </a:rPr>
                        <a:t>Национальный проект «Жилье и городская среда»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3,5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3,5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100%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1273043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+mn-lt"/>
                        </a:rPr>
                        <a:t>2.1</a:t>
                      </a:r>
                      <a:endParaRPr lang="ru-RU" sz="180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1" dirty="0" smtClean="0">
                          <a:latin typeface="+mn-lt"/>
                        </a:rPr>
                        <a:t>Региональный проект «Формирование комфортной городской среды»</a:t>
                      </a:r>
                      <a:endParaRPr lang="ru-RU" sz="1800" b="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+mn-lt"/>
                        </a:rPr>
                        <a:t>0,5</a:t>
                      </a:r>
                      <a:endParaRPr lang="ru-RU" sz="180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+mn-lt"/>
                        </a:rPr>
                        <a:t>0,5</a:t>
                      </a:r>
                      <a:endParaRPr lang="ru-RU" sz="180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+mn-lt"/>
                        </a:rPr>
                        <a:t>100%</a:t>
                      </a:r>
                      <a:endParaRPr lang="ru-RU" sz="180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1273043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+mn-lt"/>
                        </a:rPr>
                        <a:t>2.2.</a:t>
                      </a:r>
                      <a:endParaRPr lang="ru-RU" sz="180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1" dirty="0" smtClean="0">
                          <a:latin typeface="+mn-lt"/>
                        </a:rPr>
                        <a:t>Региональный проект «Обеспечение устойчивого сокращения непригодного для проживания жилого фонда»</a:t>
                      </a:r>
                      <a:endParaRPr lang="ru-RU" sz="1800" b="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+mn-lt"/>
                        </a:rPr>
                        <a:t>3</a:t>
                      </a:r>
                      <a:endParaRPr lang="ru-RU" sz="180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+mn-lt"/>
                        </a:rPr>
                        <a:t>3</a:t>
                      </a:r>
                      <a:endParaRPr lang="ru-RU" sz="180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latin typeface="+mn-lt"/>
                        </a:rPr>
                        <a:t>100%</a:t>
                      </a:r>
                      <a:endParaRPr lang="ru-RU" sz="1800" i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58430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ВСЕГО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3,6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3,6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100%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2873-6EC2-4930-8504-30D2AC1FB73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9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Roboto slab regular"/>
        <a:ea typeface=""/>
        <a:cs typeface=""/>
      </a:majorFont>
      <a:minorFont>
        <a:latin typeface="Roboto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4545</TotalTime>
  <Words>3749</Words>
  <Application>Microsoft Office PowerPoint</Application>
  <PresentationFormat>Произвольный</PresentationFormat>
  <Paragraphs>962</Paragraphs>
  <Slides>31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31</vt:i4>
      </vt:variant>
    </vt:vector>
  </HeadingPairs>
  <TitlesOfParts>
    <vt:vector size="45" baseType="lpstr">
      <vt:lpstr>2_Тема Office</vt:lpstr>
      <vt:lpstr>3_Тема Office</vt:lpstr>
      <vt:lpstr>9_Тема Office</vt:lpstr>
      <vt:lpstr>Тема Office</vt:lpstr>
      <vt:lpstr>5_Тема Office</vt:lpstr>
      <vt:lpstr>7_Тема Office</vt:lpstr>
      <vt:lpstr>10_Тема Office</vt:lpstr>
      <vt:lpstr>11_Тема Office</vt:lpstr>
      <vt:lpstr>12_Тема Office</vt:lpstr>
      <vt:lpstr>1_Тема Office</vt:lpstr>
      <vt:lpstr>6_Тема Office</vt:lpstr>
      <vt:lpstr>4_Тема Office</vt:lpstr>
      <vt:lpstr>8_Тема Office</vt:lpstr>
      <vt:lpstr>13_Тема Office</vt:lpstr>
      <vt:lpstr>ОТЧЕТ ОБ ИСПОЛНЕНИИ БЮДЖЕТА ГОРОДА ТОБОЛЬСКА ЗА 2021 ГОД</vt:lpstr>
      <vt:lpstr>Презентация PowerPoint</vt:lpstr>
      <vt:lpstr>Социально-экономическое развитие</vt:lpstr>
      <vt:lpstr>Основные параметры бюджета города Тобольска за 2021 год (млн.руб.)</vt:lpstr>
      <vt:lpstr>Основные параметры бюджета города Тобольска по доходам за 2021 год </vt:lpstr>
      <vt:lpstr>Презентация PowerPoint</vt:lpstr>
      <vt:lpstr>Налоговые и неналоговые доходы бюджета города Тобольска за 2021 год</vt:lpstr>
      <vt:lpstr>Расходы бюджета в разрезе  функциональной классификации </vt:lpstr>
      <vt:lpstr>Информация об исполнении расходов бюджета в рамках национальных и региональных проектов </vt:lpstr>
      <vt:lpstr>Реализация инициативных проектов  в 2021 году</vt:lpstr>
      <vt:lpstr>Исполнение по программным и непрограммным расходам за 2021 год</vt:lpstr>
      <vt:lpstr>Исполнение по муниципальным программам  за 2021  год</vt:lpstr>
      <vt:lpstr>Муниципальная программа «Развитие общего образования в городе Тобольске»</vt:lpstr>
      <vt:lpstr>Муниципальная программа «Развитие общего образования в городе Тобольске»</vt:lpstr>
      <vt:lpstr>Муниципальная программа «Развитие  молодежной политики в городе Тобольске»</vt:lpstr>
      <vt:lpstr>Муниципальная программа  «Развитие культуры в городе Тобольске»</vt:lpstr>
      <vt:lpstr>Развитие библиотечного обслуживания населения города Тобольска</vt:lpstr>
      <vt:lpstr>Развитие культурно-досуговых услуг   для жителей города Тобольска</vt:lpstr>
      <vt:lpstr>Муниципальная программа «Развитие физической культуры, спорта  в городе Тобольске»</vt:lpstr>
      <vt:lpstr>Презентация PowerPoint</vt:lpstr>
      <vt:lpstr>Мероприятия в области физической культуры и массового спорта</vt:lpstr>
      <vt:lpstr>Поддержка одаренных детей</vt:lpstr>
      <vt:lpstr>Содействие развитию субъектов малого и  среднего предпринимательства</vt:lpstr>
      <vt:lpstr>Муниципальная программа «Развитие жилищно- коммунального  хозяйства  в городе Тобольске»</vt:lpstr>
      <vt:lpstr>Строительство водопроводов в 2021 году</vt:lpstr>
      <vt:lpstr>Муниципальная программа   «Формирования городской среды»</vt:lpstr>
      <vt:lpstr>Частичное благоустройство  придомовых территорий</vt:lpstr>
      <vt:lpstr>Текущее содержание объектов благоустройства территории города</vt:lpstr>
      <vt:lpstr>Строительство, реконструкция объектов</vt:lpstr>
      <vt:lpstr>Обеспечение комфортной среды проживания</vt:lpstr>
      <vt:lpstr> КОНТАКТНАЯ 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презентаций</dc:title>
  <dc:creator>user</dc:creator>
  <cp:lastModifiedBy>Пользователь Windows</cp:lastModifiedBy>
  <cp:revision>997</cp:revision>
  <cp:lastPrinted>2022-05-20T03:55:32Z</cp:lastPrinted>
  <dcterms:created xsi:type="dcterms:W3CDTF">2020-06-09T11:23:33Z</dcterms:created>
  <dcterms:modified xsi:type="dcterms:W3CDTF">2022-06-17T07:23:07Z</dcterms:modified>
</cp:coreProperties>
</file>