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  <p:sldMasterId id="2147483780" r:id="rId10"/>
  </p:sldMasterIdLst>
  <p:notesMasterIdLst>
    <p:notesMasterId r:id="rId53"/>
  </p:notesMasterIdLst>
  <p:sldIdLst>
    <p:sldId id="257" r:id="rId11"/>
    <p:sldId id="256" r:id="rId12"/>
    <p:sldId id="284" r:id="rId13"/>
    <p:sldId id="285" r:id="rId14"/>
    <p:sldId id="283" r:id="rId15"/>
    <p:sldId id="269" r:id="rId16"/>
    <p:sldId id="287" r:id="rId17"/>
    <p:sldId id="358" r:id="rId18"/>
    <p:sldId id="388" r:id="rId19"/>
    <p:sldId id="391" r:id="rId20"/>
    <p:sldId id="392" r:id="rId21"/>
    <p:sldId id="393" r:id="rId22"/>
    <p:sldId id="394" r:id="rId23"/>
    <p:sldId id="395" r:id="rId24"/>
    <p:sldId id="396" r:id="rId25"/>
    <p:sldId id="327" r:id="rId26"/>
    <p:sldId id="366" r:id="rId27"/>
    <p:sldId id="359" r:id="rId28"/>
    <p:sldId id="360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381" r:id="rId41"/>
    <p:sldId id="410" r:id="rId42"/>
    <p:sldId id="411" r:id="rId43"/>
    <p:sldId id="412" r:id="rId44"/>
    <p:sldId id="413" r:id="rId45"/>
    <p:sldId id="414" r:id="rId46"/>
    <p:sldId id="416" r:id="rId47"/>
    <p:sldId id="415" r:id="rId48"/>
    <p:sldId id="355" r:id="rId49"/>
    <p:sldId id="389" r:id="rId50"/>
    <p:sldId id="290" r:id="rId51"/>
    <p:sldId id="291" r:id="rId5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03B"/>
    <a:srgbClr val="E6AF14"/>
    <a:srgbClr val="D08D2A"/>
    <a:srgbClr val="CCC1DA"/>
    <a:srgbClr val="B7DEE8"/>
    <a:srgbClr val="31859C"/>
    <a:srgbClr val="174F9E"/>
    <a:srgbClr val="068139"/>
    <a:srgbClr val="85C2FF"/>
    <a:srgbClr val="AF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3593" autoAdjust="0"/>
  </p:normalViewPr>
  <p:slideViewPr>
    <p:cSldViewPr>
      <p:cViewPr>
        <p:scale>
          <a:sx n="100" d="100"/>
          <a:sy n="100" d="100"/>
        </p:scale>
        <p:origin x="-24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2023-2025\&#1055;&#1056;&#1045;&#1047;&#1045;&#1053;&#1058;&#1040;&#1062;&#1048;&#1048;\&#1076;&#1080;&#1072;&#1075;&#1088;&#1072;&#1084;&#1084;&#1099;%20&#1076;&#1083;&#1103;%20&#1087;&#1091;&#1073;&#1083;&#1080;&#1095;&#1082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838604795028018E-2"/>
          <c:y val="0.14155113256149834"/>
          <c:w val="0.96802595328696073"/>
          <c:h val="0.69347272405810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13 728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14 218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14 430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 anchor="ctr" anchorCtr="0"/>
              <a:lstStyle/>
              <a:p>
                <a:pPr algn="ctr"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13728</c:v>
                </c:pt>
                <c:pt idx="1">
                  <c:v>14218</c:v>
                </c:pt>
                <c:pt idx="2">
                  <c:v>14430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14 326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14 145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14 357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14326</c:v>
                </c:pt>
                <c:pt idx="1">
                  <c:v>14145</c:v>
                </c:pt>
                <c:pt idx="2">
                  <c:v>14357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598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31"/>
        <c:axId val="117777920"/>
        <c:axId val="117779456"/>
      </c:barChart>
      <c:catAx>
        <c:axId val="1177779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7779456"/>
        <c:crosses val="autoZero"/>
        <c:auto val="1"/>
        <c:lblAlgn val="ctr"/>
        <c:lblOffset val="100"/>
        <c:noMultiLvlLbl val="0"/>
      </c:catAx>
      <c:valAx>
        <c:axId val="117779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777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688637284591799"/>
          <c:y val="0.88077232628324564"/>
          <c:w val="0.4462271344204749"/>
          <c:h val="9.2847887702399989E-2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и молодежи систематически занимающихся на базе учреждений молодежной политики,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206485829059664E-3"/>
                  <c:y val="2.98333968898350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26798192013752"/>
                      <c:h val="8.868534126838759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061396160665481E-16"/>
                  <c:y val="7.0335653395868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90927908594948"/>
                      <c:h val="8.8685341268387591E-2"/>
                    </c:manualLayout>
                  </c15:layout>
                </c:ext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8766</c:v>
                </c:pt>
                <c:pt idx="1">
                  <c:v>8825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99808"/>
        <c:axId val="132601344"/>
      </c:barChart>
      <c:catAx>
        <c:axId val="13259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601344"/>
        <c:crosses val="autoZero"/>
        <c:auto val="1"/>
        <c:lblAlgn val="ctr"/>
        <c:lblOffset val="100"/>
        <c:noMultiLvlLbl val="0"/>
      </c:catAx>
      <c:valAx>
        <c:axId val="13260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5998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01555382735255E-2"/>
          <c:y val="0.14991389845572714"/>
          <c:w val="0.90299688923452948"/>
          <c:h val="0.3834139956671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молодежи, принимающих участие в добровольческой деятельности (на постоянной основе) в возрасте от 14 до 35 лет,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7359182315097201E-7"/>
                  <c:y val="-1.0016248194645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48227974669476"/>
                      <c:h val="8.203394067325853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2046161537606934E-3"/>
                  <c:y val="1.2390984335073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8915120542162"/>
                      <c:h val="8.2033940673258532E-2"/>
                    </c:manualLayout>
                  </c15:layout>
                </c:ext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3306</c:v>
                </c:pt>
                <c:pt idx="1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46400"/>
        <c:axId val="132647936"/>
      </c:barChart>
      <c:catAx>
        <c:axId val="13264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647936"/>
        <c:crosses val="autoZero"/>
        <c:auto val="1"/>
        <c:lblAlgn val="ctr"/>
        <c:lblOffset val="100"/>
        <c:noMultiLvlLbl val="0"/>
      </c:catAx>
      <c:valAx>
        <c:axId val="132647936"/>
        <c:scaling>
          <c:orientation val="minMax"/>
          <c:max val="3500"/>
        </c:scaling>
        <c:delete val="1"/>
        <c:axPos val="l"/>
        <c:numFmt formatCode="General" sourceLinked="1"/>
        <c:majorTickMark val="out"/>
        <c:minorTickMark val="none"/>
        <c:tickLblPos val="none"/>
        <c:crossAx val="132646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23265964798618E-2"/>
          <c:y val="9.2052637426250888E-2"/>
          <c:w val="0.93652564969240704"/>
          <c:h val="0.66043426736803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 мероприятий на организацию занятости и временного трудоустройства несовершеннолетних граждан и безработной молодежи, тыс.руб.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9891923496259635E-3"/>
                  <c:y val="-0.355713254082879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11858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9496892059071"/>
                      <c:h val="5.42446672591934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768937150447E-7"/>
                  <c:y val="-0.355713254082879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11858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0746640203818"/>
                      <c:h val="5.424466725919342E-2"/>
                    </c:manualLayout>
                  </c15:layout>
                </c:ext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6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11858</c:v>
                </c:pt>
                <c:pt idx="1">
                  <c:v>11858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852352"/>
        <c:axId val="132849664"/>
      </c:barChart>
      <c:valAx>
        <c:axId val="13284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852352"/>
        <c:crosses val="autoZero"/>
        <c:crossBetween val="between"/>
        <c:majorUnit val="15"/>
      </c:valAx>
      <c:catAx>
        <c:axId val="13285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ru-RU"/>
          </a:p>
        </c:txPr>
        <c:crossAx val="13284966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8357414147957225E-2"/>
          <c:y val="0.84203527824393865"/>
          <c:w val="0.86381362522808403"/>
          <c:h val="0.14262834100304642"/>
        </c:manualLayout>
      </c:layout>
      <c:overlay val="0"/>
      <c:txPr>
        <a:bodyPr/>
        <a:lstStyle/>
        <a:p>
          <a:pPr>
            <a:defRPr sz="12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 dirty="0" smtClean="0"/>
              <a:t>Количество </a:t>
            </a:r>
            <a:r>
              <a:rPr lang="ru-RU" sz="1200" b="0" dirty="0"/>
              <a:t>детей получающие услуги в сфере физической культуры и </a:t>
            </a:r>
            <a:r>
              <a:rPr lang="ru-RU" sz="1200" b="0" dirty="0" smtClean="0"/>
              <a:t>спорта, чел.</a:t>
            </a:r>
            <a:endParaRPr lang="ru-RU" sz="1200" b="0" dirty="0"/>
          </a:p>
        </c:rich>
      </c:tx>
      <c:layout>
        <c:manualLayout>
          <c:xMode val="edge"/>
          <c:yMode val="edge"/>
          <c:x val="0.15937790066336721"/>
          <c:y val="0.719266096037638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813336152613943E-2"/>
          <c:y val="0.11272737372615178"/>
          <c:w val="0.93016456952811699"/>
          <c:h val="0.48229742149862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получающие услуги в сфере физической культуры и спорта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6992</c:v>
                </c:pt>
                <c:pt idx="1">
                  <c:v>7190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31968"/>
        <c:axId val="132933504"/>
      </c:barChart>
      <c:catAx>
        <c:axId val="1329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2933504"/>
        <c:crosses val="autoZero"/>
        <c:auto val="1"/>
        <c:lblAlgn val="ctr"/>
        <c:lblOffset val="100"/>
        <c:noMultiLvlLbl val="0"/>
      </c:catAx>
      <c:valAx>
        <c:axId val="132933504"/>
        <c:scaling>
          <c:orientation val="minMax"/>
          <c:max val="7200"/>
        </c:scaling>
        <c:delete val="1"/>
        <c:axPos val="l"/>
        <c:numFmt formatCode="#,##0" sourceLinked="1"/>
        <c:majorTickMark val="out"/>
        <c:minorTickMark val="none"/>
        <c:tickLblPos val="none"/>
        <c:crossAx val="13293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/>
            </a:pPr>
            <a:r>
              <a:rPr lang="ru-RU" sz="1100" dirty="0"/>
              <a:t>Доля населения города Тобольска, систематически занимающегося физической культурой и спортом, в общей численности населения г. Тобольска в возрасте от 3 до 79 </a:t>
            </a:r>
            <a:r>
              <a:rPr lang="ru-RU" sz="1100" dirty="0" smtClean="0"/>
              <a:t>лет, %</a:t>
            </a:r>
            <a:endParaRPr lang="ru-RU" sz="1100" dirty="0"/>
          </a:p>
        </c:rich>
      </c:tx>
      <c:layout>
        <c:manualLayout>
          <c:xMode val="edge"/>
          <c:yMode val="edge"/>
          <c:x val="0.10586158416260627"/>
          <c:y val="0.68990886355416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191837270606294E-2"/>
          <c:y val="6.3782215687618632E-2"/>
          <c:w val="0.90761608498526436"/>
          <c:h val="0.53159489371157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населения города Тобольска, систематически занимающегося физической культурой и спортом, в общей численности населения г. Тобольска в возрасте от 3 до 79 лет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57.4</c:v>
                </c:pt>
                <c:pt idx="1">
                  <c:v>58.9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35680"/>
        <c:axId val="133337472"/>
      </c:barChart>
      <c:catAx>
        <c:axId val="13333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3337472"/>
        <c:crosses val="autoZero"/>
        <c:auto val="1"/>
        <c:lblAlgn val="ctr"/>
        <c:lblOffset val="100"/>
        <c:noMultiLvlLbl val="0"/>
      </c:catAx>
      <c:valAx>
        <c:axId val="133337472"/>
        <c:scaling>
          <c:orientation val="minMax"/>
          <c:max val="59"/>
        </c:scaling>
        <c:delete val="1"/>
        <c:axPos val="l"/>
        <c:numFmt formatCode="General" sourceLinked="1"/>
        <c:majorTickMark val="out"/>
        <c:minorTickMark val="none"/>
        <c:tickLblPos val="none"/>
        <c:crossAx val="1333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 dirty="0"/>
              <a:t>Количество спортивных </a:t>
            </a:r>
            <a:r>
              <a:rPr lang="ru-RU" sz="1200" b="0" dirty="0" smtClean="0"/>
              <a:t>сооружений,</a:t>
            </a:r>
            <a:r>
              <a:rPr lang="ru-RU" sz="1200" b="0" baseline="0" dirty="0" smtClean="0"/>
              <a:t> ед.</a:t>
            </a:r>
            <a:endParaRPr lang="ru-RU" sz="1200" b="0" dirty="0"/>
          </a:p>
        </c:rich>
      </c:tx>
      <c:layout>
        <c:manualLayout>
          <c:xMode val="edge"/>
          <c:yMode val="edge"/>
          <c:x val="9.1632074550639264E-2"/>
          <c:y val="0.7657716394084904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060653391453324E-2"/>
          <c:y val="0.10486700308152895"/>
          <c:w val="0.80021346834478713"/>
          <c:h val="0.4916721231575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спортивных сооружений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292</c:v>
                </c:pt>
                <c:pt idx="1">
                  <c:v>300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348352"/>
        <c:axId val="133355392"/>
      </c:barChart>
      <c:catAx>
        <c:axId val="1333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3355392"/>
        <c:crosses val="autoZero"/>
        <c:auto val="1"/>
        <c:lblAlgn val="ctr"/>
        <c:lblOffset val="100"/>
        <c:noMultiLvlLbl val="0"/>
      </c:catAx>
      <c:valAx>
        <c:axId val="133355392"/>
        <c:scaling>
          <c:orientation val="minMax"/>
          <c:max val="300"/>
        </c:scaling>
        <c:delete val="1"/>
        <c:axPos val="l"/>
        <c:numFmt formatCode="General" sourceLinked="1"/>
        <c:majorTickMark val="out"/>
        <c:minorTickMark val="none"/>
        <c:tickLblPos val="none"/>
        <c:crossAx val="13334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3617921595456E-2"/>
          <c:y val="0.10141234307299189"/>
          <c:w val="0.93192764156809083"/>
          <c:h val="0.5314399094545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деятельности клубных формирований и формирований самодеятельного народного творчества, ед.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vert="horz"/>
              <a:lstStyle/>
              <a:p>
                <a:pPr>
                  <a:defRPr sz="16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74944"/>
        <c:axId val="133076480"/>
      </c:barChart>
      <c:catAx>
        <c:axId val="13307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076480"/>
        <c:crosses val="autoZero"/>
        <c:auto val="1"/>
        <c:lblAlgn val="ctr"/>
        <c:lblOffset val="100"/>
        <c:noMultiLvlLbl val="0"/>
      </c:catAx>
      <c:valAx>
        <c:axId val="133076480"/>
        <c:scaling>
          <c:orientation val="minMax"/>
          <c:max val="53"/>
        </c:scaling>
        <c:delete val="1"/>
        <c:axPos val="l"/>
        <c:numFmt formatCode="General" sourceLinked="1"/>
        <c:majorTickMark val="out"/>
        <c:minorTickMark val="none"/>
        <c:tickLblPos val="none"/>
        <c:crossAx val="133074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3968130525178E-2"/>
          <c:y val="0.10853494910821875"/>
          <c:w val="0.93071206373894966"/>
          <c:h val="0.51751442149236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проведения культурно-массовых мероприятий, 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902</c:v>
                </c:pt>
                <c:pt idx="1">
                  <c:v>976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972928"/>
        <c:axId val="132975616"/>
      </c:barChart>
      <c:catAx>
        <c:axId val="1329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975616"/>
        <c:crosses val="autoZero"/>
        <c:auto val="1"/>
        <c:lblAlgn val="ctr"/>
        <c:lblOffset val="100"/>
        <c:noMultiLvlLbl val="0"/>
      </c:catAx>
      <c:valAx>
        <c:axId val="132975616"/>
        <c:scaling>
          <c:orientation val="minMax"/>
          <c:max val="976"/>
        </c:scaling>
        <c:delete val="1"/>
        <c:axPos val="l"/>
        <c:numFmt formatCode="General" sourceLinked="1"/>
        <c:majorTickMark val="out"/>
        <c:minorTickMark val="none"/>
        <c:tickLblPos val="none"/>
        <c:crossAx val="132972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3700997508213366E-2"/>
          <c:y val="0.76694998222174593"/>
          <c:w val="0.89999995040233627"/>
          <c:h val="0.142324096759162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2652836904526E-2"/>
          <c:y val="7.2572220972737606E-2"/>
          <c:w val="0.86847607707185215"/>
          <c:h val="0.593758679448453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БИБЛИОТЕЧНОГО ФОНДА, тыс.экз.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1897694863427058E-5"/>
                  <c:y val="-3.6484835018331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066368233806977E-3"/>
                  <c:y val="-3.563276919848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469</c:v>
                </c:pt>
                <c:pt idx="1">
                  <c:v>486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029248"/>
        <c:axId val="133026560"/>
      </c:barChart>
      <c:valAx>
        <c:axId val="13302656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3029248"/>
        <c:crosses val="autoZero"/>
        <c:crossBetween val="between"/>
        <c:majorUnit val="15"/>
      </c:valAx>
      <c:catAx>
        <c:axId val="1330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+mn-lt"/>
              </a:defRPr>
            </a:pPr>
            <a:endParaRPr lang="ru-RU"/>
          </a:p>
        </c:txPr>
        <c:crossAx val="1330265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391459609516334E-2"/>
          <c:y val="0.75563776614585465"/>
          <c:w val="0.93186324522368313"/>
          <c:h val="0.22553354505325968"/>
        </c:manualLayout>
      </c:layout>
      <c:overlay val="0"/>
      <c:txPr>
        <a:bodyPr/>
        <a:lstStyle/>
        <a:p>
          <a:pPr>
            <a:defRPr sz="1200" b="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57357670103904E-2"/>
          <c:y val="0.12040638210550007"/>
          <c:w val="0.88703504844695258"/>
          <c:h val="0.5850470449613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ПОСЕЩЕНИЙ, тыс.ед.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1897694863427058E-5"/>
                  <c:y val="-3.6484835018331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066368233806977E-3"/>
                  <c:y val="-3.563276919848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646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592</c:v>
                </c:pt>
                <c:pt idx="1">
                  <c:v>646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186688"/>
        <c:axId val="133114112"/>
      </c:barChart>
      <c:valAx>
        <c:axId val="13311411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3186688"/>
        <c:crosses val="autoZero"/>
        <c:crossBetween val="between"/>
        <c:majorUnit val="15"/>
      </c:valAx>
      <c:catAx>
        <c:axId val="13318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+mn-lt"/>
              </a:defRPr>
            </a:pPr>
            <a:endParaRPr lang="ru-RU"/>
          </a:p>
        </c:txPr>
        <c:crossAx val="1331141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0298297713666276E-2"/>
          <c:y val="0.8080766504732515"/>
          <c:w val="0.88237265489008199"/>
          <c:h val="0.19111990925861022"/>
        </c:manualLayout>
      </c:layout>
      <c:overlay val="0"/>
      <c:txPr>
        <a:bodyPr/>
        <a:lstStyle/>
        <a:p>
          <a:pPr>
            <a:defRPr sz="12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11396019012078"/>
          <c:y val="0.2678387861801988"/>
          <c:w val="0.64563540224231308"/>
          <c:h val="0.59324779575128683"/>
        </c:manualLayout>
      </c:layout>
      <c:doughnutChart>
        <c:varyColors val="1"/>
        <c:ser>
          <c:idx val="0"/>
          <c:order val="0"/>
          <c:spPr>
            <a:effectLst>
              <a:outerShdw blurRad="114300" dist="12700" algn="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E46C0A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effectLst>
                <a:outerShdw blurRad="114300" dist="12700" algn="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0546415534374369E-2"/>
                  <c:y val="0.27599637706559138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12,4%</a:t>
                    </a:r>
                    <a:endParaRPr lang="en-US" sz="13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E46C0A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667644747515711E-2"/>
                  <c:y val="0.2392969908893853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68,5%</a:t>
                    </a:r>
                    <a:endParaRPr lang="en-US" sz="13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605417258162644E-2"/>
                  <c:y val="-0.1886474144530406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b="1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2,5%</a:t>
                    </a:r>
                    <a:endParaRPr lang="en-US" sz="13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07892668829852"/>
                  <c:y val="-0.20031995109599379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14,5</a:t>
                    </a:r>
                    <a:r>
                      <a:rPr lang="en-US" sz="13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%</a:t>
                    </a:r>
                    <a:endParaRPr lang="en-US" sz="13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00B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4780256603630096"/>
                  <c:y val="-0.14988769464159027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2,1%</a:t>
                    </a:r>
                    <a:endParaRPr lang="en-US" sz="13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7030A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D1982A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Roboto Slab" pitchFamily="2" charset="0"/>
                    <a:ea typeface="Roboto Slab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'Доходы бюджета'!$B$4:$B$8</c:f>
              <c:strCache>
                <c:ptCount val="5"/>
                <c:pt idx="0">
                  <c:v>Налоговые и неналоговые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МБТ</c:v>
                </c:pt>
              </c:strCache>
            </c:strRef>
          </c:cat>
          <c:val>
            <c:numRef>
              <c:f>'Доходы бюджета'!$C$4:$C$8</c:f>
              <c:numCache>
                <c:formatCode>0</c:formatCode>
                <c:ptCount val="5"/>
                <c:pt idx="0">
                  <c:v>1705</c:v>
                </c:pt>
                <c:pt idx="1">
                  <c:v>9390</c:v>
                </c:pt>
                <c:pt idx="2">
                  <c:v>347</c:v>
                </c:pt>
                <c:pt idx="3">
                  <c:v>1995</c:v>
                </c:pt>
                <c:pt idx="4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43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82590998766462E-2"/>
          <c:y val="4.0478198232983223E-2"/>
          <c:w val="0.92983481800246703"/>
          <c:h val="0.77608749301079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млн.руб.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361361156855668E-7"/>
                  <c:y val="-0.343734448075023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9357565227193"/>
                      <c:h val="5.944621069500648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397857331101862E-3"/>
                  <c:y val="-0.372632492888917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102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1958656"/>
        <c:axId val="98308864"/>
      </c:barChart>
      <c:catAx>
        <c:axId val="1319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ru-RU"/>
          </a:p>
        </c:txPr>
        <c:crossAx val="98308864"/>
        <c:crosses val="autoZero"/>
        <c:auto val="1"/>
        <c:lblAlgn val="ctr"/>
        <c:lblOffset val="100"/>
        <c:noMultiLvlLbl val="0"/>
      </c:catAx>
      <c:valAx>
        <c:axId val="98308864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131958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3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18590617302682E-2"/>
          <c:y val="5.4351336062442177E-2"/>
          <c:w val="0.90536281876539459"/>
          <c:h val="0.63348135675252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автомобильных дорог, млн.руб.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364</c:v>
                </c:pt>
                <c:pt idx="1">
                  <c:v>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52192"/>
        <c:axId val="134153728"/>
      </c:barChart>
      <c:catAx>
        <c:axId val="13415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4153728"/>
        <c:crosses val="autoZero"/>
        <c:auto val="1"/>
        <c:lblAlgn val="ctr"/>
        <c:lblOffset val="100"/>
        <c:noMultiLvlLbl val="0"/>
      </c:catAx>
      <c:valAx>
        <c:axId val="134153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152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18590617302682E-2"/>
          <c:y val="9.893887129072379E-2"/>
          <c:w val="0.90536281876539459"/>
          <c:h val="0.60677912481269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Капитальный ремон и ремон автомобильных дорог, 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186496"/>
        <c:axId val="134188032"/>
      </c:barChart>
      <c:catAx>
        <c:axId val="13418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188032"/>
        <c:crosses val="autoZero"/>
        <c:auto val="1"/>
        <c:lblAlgn val="ctr"/>
        <c:lblOffset val="100"/>
        <c:noMultiLvlLbl val="0"/>
      </c:catAx>
      <c:valAx>
        <c:axId val="13418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186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40541480975895E-2"/>
          <c:y val="8.6133840425999184E-2"/>
          <c:w val="0.90651891703804821"/>
          <c:h val="0.59832378456484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 и реконструкция автомобильных дорог, млн.руб.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204416"/>
        <c:axId val="134619904"/>
      </c:barChart>
      <c:catAx>
        <c:axId val="13420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619904"/>
        <c:crosses val="autoZero"/>
        <c:auto val="1"/>
        <c:lblAlgn val="ctr"/>
        <c:lblOffset val="100"/>
        <c:noMultiLvlLbl val="0"/>
      </c:catAx>
      <c:valAx>
        <c:axId val="134619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2044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Теплоснабжение</a:t>
            </a:r>
            <a:endParaRPr lang="ru-RU" sz="1400" dirty="0"/>
          </a:p>
        </c:rich>
      </c:tx>
      <c:layout>
        <c:manualLayout>
          <c:xMode val="edge"/>
          <c:yMode val="edge"/>
          <c:x val="0.15991061757026998"/>
          <c:y val="4.14612985711359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79952653116655E-2"/>
          <c:y val="0.27099680623386069"/>
          <c:w val="0.92520190857132267"/>
          <c:h val="0.38060012140411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сетей теплоснабжения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0.21028646389717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1531838342748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085349491082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0.94</c:v>
                </c:pt>
                <c:pt idx="1">
                  <c:v>0.85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689152"/>
        <c:axId val="134691840"/>
      </c:barChart>
      <c:catAx>
        <c:axId val="1346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691840"/>
        <c:crosses val="autoZero"/>
        <c:auto val="1"/>
        <c:lblAlgn val="ctr"/>
        <c:lblOffset val="100"/>
        <c:noMultiLvlLbl val="0"/>
      </c:catAx>
      <c:valAx>
        <c:axId val="134691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68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Водоснабжение</a:t>
            </a:r>
            <a:endParaRPr lang="ru-RU" sz="1400" dirty="0"/>
          </a:p>
        </c:rich>
      </c:tx>
      <c:layout>
        <c:manualLayout>
          <c:xMode val="edge"/>
          <c:yMode val="edge"/>
          <c:x val="0.25927084490612151"/>
          <c:y val="2.58974721936273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668394506308292E-2"/>
          <c:y val="0.40961806712834398"/>
          <c:w val="0.90240733237393989"/>
          <c:h val="0.25225900825834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Водоснабжение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4092323075213867E-3"/>
                  <c:y val="-0.1704903158908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092323075213867E-3"/>
                  <c:y val="-0.14109543384068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834991825168606E-17"/>
                  <c:y val="-0.141095433840684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0.38</c:v>
                </c:pt>
                <c:pt idx="2">
                  <c:v>0.36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727552"/>
        <c:axId val="134734592"/>
      </c:barChart>
      <c:catAx>
        <c:axId val="13472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734592"/>
        <c:crosses val="autoZero"/>
        <c:auto val="1"/>
        <c:lblAlgn val="ctr"/>
        <c:lblOffset val="100"/>
        <c:noMultiLvlLbl val="0"/>
      </c:catAx>
      <c:valAx>
        <c:axId val="13473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72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Водоотведение</a:t>
            </a:r>
            <a:endParaRPr lang="ru-RU" sz="1400" dirty="0"/>
          </a:p>
        </c:rich>
      </c:tx>
      <c:layout>
        <c:manualLayout>
          <c:xMode val="edge"/>
          <c:yMode val="edge"/>
          <c:x val="0.25045238029107875"/>
          <c:y val="6.84479502277524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668394506308292E-2"/>
          <c:y val="0.40961806712834398"/>
          <c:w val="0.90240733237393989"/>
          <c:h val="0.25225900825834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Водоснабжение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4092323075213867E-3"/>
                  <c:y val="-0.1704903158908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092323075213867E-3"/>
                  <c:y val="-0.141095433840684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834991825168606E-17"/>
                  <c:y val="-0.141095433840684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680"/>
        <c:axId val="1734912"/>
      </c:barChart>
      <c:catAx>
        <c:axId val="17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34912"/>
        <c:crosses val="autoZero"/>
        <c:auto val="1"/>
        <c:lblAlgn val="ctr"/>
        <c:lblOffset val="100"/>
        <c:noMultiLvlLbl val="0"/>
      </c:catAx>
      <c:valAx>
        <c:axId val="1734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1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66957192256821"/>
          <c:y val="6.1025455333495182E-2"/>
          <c:w val="0.85333042807743187"/>
          <c:h val="0.91937795663307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АКЦИЗЫ</c:v>
                </c:pt>
                <c:pt idx="1">
                  <c:v>ГОСУДАРСТВЕННАЯ ПОШЛИНА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28</c:v>
                </c:pt>
                <c:pt idx="2">
                  <c:v>87</c:v>
                </c:pt>
                <c:pt idx="3">
                  <c:v>147</c:v>
                </c:pt>
                <c:pt idx="4">
                  <c:v>1240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АКЦИЗЫ</c:v>
                </c:pt>
                <c:pt idx="1">
                  <c:v>ГОСУДАРСТВЕННАЯ ПОШЛИНА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32</c:v>
                </c:pt>
                <c:pt idx="2">
                  <c:v>113</c:v>
                </c:pt>
                <c:pt idx="3">
                  <c:v>187</c:v>
                </c:pt>
                <c:pt idx="4">
                  <c:v>1155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АКЦИЗЫ</c:v>
                </c:pt>
                <c:pt idx="1">
                  <c:v>ГОСУДАРСТВЕННАЯ ПОШЛИНА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</c:v>
                </c:pt>
                <c:pt idx="1">
                  <c:v>33</c:v>
                </c:pt>
                <c:pt idx="2">
                  <c:v>116</c:v>
                </c:pt>
                <c:pt idx="3">
                  <c:v>222</c:v>
                </c:pt>
                <c:pt idx="4">
                  <c:v>1154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АКЦИЗЫ</c:v>
                </c:pt>
                <c:pt idx="1">
                  <c:v>ГОСУДАРСТВЕННАЯ ПОШЛИНА</c:v>
                </c:pt>
                <c:pt idx="2">
                  <c:v>НАЛОГИ НА ИМУЩЕСТВО</c:v>
                </c:pt>
                <c:pt idx="3">
                  <c:v>НАЛОГИ НА СОВОКУПНЫЙ ДОХОД</c:v>
                </c:pt>
                <c:pt idx="4">
                  <c:v>НДФЛ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28</c:v>
                </c:pt>
                <c:pt idx="1">
                  <c:v>35</c:v>
                </c:pt>
                <c:pt idx="2">
                  <c:v>119</c:v>
                </c:pt>
                <c:pt idx="3">
                  <c:v>231</c:v>
                </c:pt>
                <c:pt idx="4">
                  <c:v>1188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3"/>
        <c:axId val="121198080"/>
        <c:axId val="121199616"/>
      </c:barChart>
      <c:catAx>
        <c:axId val="121198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1199616"/>
        <c:crosses val="autoZero"/>
        <c:auto val="1"/>
        <c:lblAlgn val="ctr"/>
        <c:lblOffset val="100"/>
        <c:noMultiLvlLbl val="0"/>
      </c:catAx>
      <c:valAx>
        <c:axId val="12119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1980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НАЛОГОВЫХ ДОХОДОВ БЮДЖЕТА</a:t>
            </a:r>
          </a:p>
          <a:p>
            <a:pPr>
              <a:defRPr sz="1400"/>
            </a:pPr>
            <a:r>
              <a:rPr lang="ru-RU" sz="1400" dirty="0" smtClean="0"/>
              <a:t>В 2023 ГОДУ</a:t>
            </a:r>
            <a:endParaRPr lang="ru-RU" sz="1400" dirty="0"/>
          </a:p>
        </c:rich>
      </c:tx>
      <c:layout/>
      <c:overlay val="0"/>
      <c:spPr>
        <a:solidFill>
          <a:schemeClr val="bg1">
            <a:alpha val="51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8.574693686845794E-2"/>
          <c:y val="0.24511712598425195"/>
          <c:w val="0.49800695960222874"/>
          <c:h val="0.702890748031496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8.8584136941604219E-2"/>
                  <c:y val="0.11562500000000001"/>
                </c:manualLayout>
              </c:layout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921813944677681E-2"/>
                  <c:y val="-0.14374999999999999"/>
                </c:manualLayout>
              </c:layout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252975443140978E-2"/>
                  <c:y val="-0.12812500000000002"/>
                </c:manualLayout>
              </c:layout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629745473875613E-2"/>
                  <c:y val="-0.13437499999999999"/>
                </c:manualLayout>
              </c:layout>
              <c:spPr>
                <a:gradFill rotWithShape="1">
                  <a:gsLst>
                    <a:gs pos="0">
                      <a:schemeClr val="accent4">
                        <a:shade val="51000"/>
                        <a:satMod val="130000"/>
                      </a:schemeClr>
                    </a:gs>
                    <a:gs pos="80000">
                      <a:schemeClr val="accent4">
                        <a:shade val="93000"/>
                        <a:satMod val="130000"/>
                      </a:schemeClr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642776483095958E-2"/>
                  <c:y val="-0.12812499999999999"/>
                </c:manualLayout>
              </c:layout>
              <c:spPr>
                <a:gradFill rotWithShape="1">
                  <a:gsLst>
                    <a:gs pos="0">
                      <a:schemeClr val="accent5">
                        <a:shade val="51000"/>
                        <a:satMod val="130000"/>
                      </a:schemeClr>
                    </a:gs>
                    <a:gs pos="80000">
                      <a:schemeClr val="accent5">
                        <a:shade val="93000"/>
                        <a:satMod val="130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0.76</c:v>
                </c:pt>
                <c:pt idx="1">
                  <c:v>0.12</c:v>
                </c:pt>
                <c:pt idx="2">
                  <c:v>0.08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legend>
      <c:legendPos val="r"/>
      <c:layout>
        <c:manualLayout>
          <c:xMode val="edge"/>
          <c:yMode val="edge"/>
          <c:x val="0.62743307136033022"/>
          <c:y val="0.16093750000000001"/>
          <c:w val="0.32164258467632273"/>
          <c:h val="0.8306249999999999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66794946281022E-2"/>
          <c:y val="7.6267166895985922E-2"/>
          <c:w val="0.96693320505371894"/>
          <c:h val="0.74946940761371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3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 (УТВЕРЖДЕНО)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223</c:v>
                </c:pt>
                <c:pt idx="1">
                  <c:v>193</c:v>
                </c:pt>
                <c:pt idx="2">
                  <c:v>196</c:v>
                </c:pt>
                <c:pt idx="3">
                  <c:v>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854272"/>
        <c:axId val="126877696"/>
      </c:barChart>
      <c:catAx>
        <c:axId val="12685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6877696"/>
        <c:crosses val="autoZero"/>
        <c:auto val="1"/>
        <c:lblAlgn val="ctr"/>
        <c:lblOffset val="100"/>
        <c:noMultiLvlLbl val="0"/>
      </c:catAx>
      <c:valAx>
        <c:axId val="12687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85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СТРУКТУРА НЕНАЛОГОВЫХ ДОХОДОВ БЮДЖЕТА</a:t>
            </a:r>
          </a:p>
          <a:p>
            <a:pPr>
              <a:defRPr sz="1400"/>
            </a:pPr>
            <a:r>
              <a:rPr lang="ru-RU" sz="1400" dirty="0" smtClean="0"/>
              <a:t>В 2023 ГОДУ</a:t>
            </a:r>
            <a:endParaRPr lang="ru-RU" sz="1400" dirty="0"/>
          </a:p>
        </c:rich>
      </c:tx>
      <c:layout>
        <c:manualLayout>
          <c:xMode val="edge"/>
          <c:yMode val="edge"/>
          <c:x val="2.7661067962145625E-3"/>
          <c:y val="5.1054286651076711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59599151517599969"/>
          <c:y val="9.9170552865399775E-2"/>
          <c:w val="0.29357895036456005"/>
          <c:h val="0.866415926685652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noFill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6.6809151600235317E-2"/>
                  <c:y val="-9.1891551345243488E-2"/>
                </c:manualLayout>
              </c:layout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822793335175798E-2"/>
                  <c:y val="0.1356224647125929"/>
                </c:manualLayout>
              </c:layout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607887461540085E-2"/>
                  <c:y val="5.4954598540541563E-2"/>
                </c:manualLayout>
              </c:layout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381671549809434E-2"/>
                  <c:y val="3.8857471121094946E-3"/>
                </c:manualLayout>
              </c:layout>
              <c:spPr>
                <a:gradFill rotWithShape="1">
                  <a:gsLst>
                    <a:gs pos="0">
                      <a:schemeClr val="accent4">
                        <a:shade val="51000"/>
                        <a:satMod val="130000"/>
                      </a:schemeClr>
                    </a:gs>
                    <a:gs pos="80000">
                      <a:schemeClr val="accent4">
                        <a:shade val="93000"/>
                        <a:satMod val="130000"/>
                      </a:schemeClr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940450142821597E-3"/>
                  <c:y val="0"/>
                </c:manualLayout>
              </c:layout>
              <c:spPr>
                <a:gradFill rotWithShape="1">
                  <a:gsLst>
                    <a:gs pos="0">
                      <a:schemeClr val="accent5">
                        <a:shade val="51000"/>
                        <a:satMod val="130000"/>
                      </a:schemeClr>
                    </a:gs>
                    <a:gs pos="80000">
                      <a:schemeClr val="accent5">
                        <a:shade val="93000"/>
                        <a:satMod val="130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ПРОДАЖИ МА ТЕРИАЛЬНЫХ И НЕМАТЕРИАЛЬНЫХ АКТИВОВ</c:v>
                </c:pt>
                <c:pt idx="2">
                  <c:v>ШТРАФЫ</c:v>
                </c:pt>
                <c:pt idx="3">
                  <c:v>ПЛАТА ЗА НЕГАТИВНОЕ ВОЗДЕЙСТВИЕ НА ОКР.СРЕДУ</c:v>
                </c:pt>
                <c:pt idx="4">
                  <c:v>ПЛАТНЫЕ УСЛУГИ И КОМПЕНСАЦИЯ ЗАТРАТ ГОСУДАРСТВА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0.82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4.081272879689217E-2"/>
          <c:y val="0.21772445338051868"/>
          <c:w val="0.42916776464690326"/>
          <c:h val="0.7615684978091865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0602595518806E-2"/>
          <c:y val="1.5833778610136885E-3"/>
          <c:w val="0.95456799602911502"/>
          <c:h val="0.789109543384068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rgbClr val="D198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32133029457632278"/>
                  <c:y val="4.7662013169931669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95,8%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013341624593151"/>
                  <c:y val="6.9061219091894901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4,2%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13718</c:v>
                </c:pt>
                <c:pt idx="1">
                  <c:v>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9126198783933E-2"/>
          <c:y val="0.12830870904797745"/>
          <c:w val="0.84684634852248064"/>
          <c:h val="0.619536991977415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1 ребенка в год, тыс.руб.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9893100389975775E-3"/>
                  <c:y val="-0.31165625461533264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 smtClean="0"/>
                      <a:t>115</a:t>
                    </a:r>
                    <a:endParaRPr lang="en-US" sz="1300" dirty="0"/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786200779951004E-3"/>
                  <c:y val="-0.32335906933199604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 smtClean="0"/>
                      <a:t>123</a:t>
                    </a:r>
                    <a:endParaRPr lang="en-US" sz="1300" dirty="0"/>
                  </a:p>
                </c:rich>
              </c:tx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115</c:v>
                </c:pt>
                <c:pt idx="1">
                  <c:v>123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449024"/>
        <c:axId val="132443136"/>
      </c:barChart>
      <c:valAx>
        <c:axId val="13244313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32449024"/>
        <c:crosses val="autoZero"/>
        <c:crossBetween val="between"/>
        <c:majorUnit val="15"/>
      </c:valAx>
      <c:catAx>
        <c:axId val="1324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ru-RU"/>
          </a:p>
        </c:txPr>
        <c:crossAx val="1324431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62466317301844E-2"/>
          <c:y val="0.88612758807797376"/>
          <c:w val="0.98338602678798215"/>
          <c:h val="9.8535999912373343E-2"/>
        </c:manualLayout>
      </c:layout>
      <c:overlay val="0"/>
      <c:txPr>
        <a:bodyPr/>
        <a:lstStyle/>
        <a:p>
          <a:pPr>
            <a:defRPr sz="14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47545279468774E-2"/>
          <c:y val="0.15328633793834201"/>
          <c:w val="0.86067696848078712"/>
          <c:h val="0.499858558642333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1 ребенка в год, тыс.руб.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7.2127399958836852E-5"/>
                  <c:y val="-0.233866128377545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451273117521872E-3"/>
                  <c:y val="-0.247150236680909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6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114.29</c:v>
                </c:pt>
                <c:pt idx="1">
                  <c:v>122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782720"/>
        <c:axId val="132780032"/>
      </c:barChart>
      <c:valAx>
        <c:axId val="1327800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32782720"/>
        <c:crosses val="autoZero"/>
        <c:crossBetween val="between"/>
        <c:majorUnit val="15"/>
      </c:valAx>
      <c:catAx>
        <c:axId val="13278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+mn-lt"/>
              </a:defRPr>
            </a:pPr>
            <a:endParaRPr lang="ru-RU"/>
          </a:p>
        </c:txPr>
        <c:crossAx val="132780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002646202699129"/>
          <c:y val="0.73787513947725603"/>
          <c:w val="0.86381362522808403"/>
          <c:h val="9.8535999912373426E-2"/>
        </c:manualLayout>
      </c:layout>
      <c:overlay val="0"/>
      <c:txPr>
        <a:bodyPr/>
        <a:lstStyle/>
        <a:p>
          <a:pPr>
            <a:defRPr sz="14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2B72E-8E93-4C80-B755-D0BE5C33FB9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94BE2-D702-480C-96F0-E7DD585213C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Дотации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B5170CB6-B597-4CC8-8612-FDBBB22A0B99}" type="parTrans" cxnId="{AC5953F7-573E-4723-B955-2AFA3D7525F2}">
      <dgm:prSet/>
      <dgm:spPr/>
      <dgm:t>
        <a:bodyPr/>
        <a:lstStyle/>
        <a:p>
          <a:endParaRPr lang="ru-RU"/>
        </a:p>
      </dgm:t>
    </dgm:pt>
    <dgm:pt modelId="{97637A7E-FBDA-4AC1-B7A5-B6DF2AA316D4}" type="sibTrans" cxnId="{AC5953F7-573E-4723-B955-2AFA3D7525F2}">
      <dgm:prSet/>
      <dgm:spPr/>
      <dgm:t>
        <a:bodyPr/>
        <a:lstStyle/>
        <a:p>
          <a:endParaRPr lang="ru-RU"/>
        </a:p>
      </dgm:t>
    </dgm:pt>
    <dgm:pt modelId="{76DD3559-C169-456D-B417-E41D421FAD3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200" b="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6EAA6B61-C6A3-46D2-B701-F7B6F3209D77}" type="parTrans" cxnId="{2418B2D4-34BA-429D-8020-51389B77005E}">
      <dgm:prSet/>
      <dgm:spPr/>
      <dgm:t>
        <a:bodyPr/>
        <a:lstStyle/>
        <a:p>
          <a:endParaRPr lang="ru-RU"/>
        </a:p>
      </dgm:t>
    </dgm:pt>
    <dgm:pt modelId="{A7A94B0B-A27B-4BEC-91A2-ECABDA2A4D5A}" type="sibTrans" cxnId="{2418B2D4-34BA-429D-8020-51389B77005E}">
      <dgm:prSet/>
      <dgm:spPr/>
      <dgm:t>
        <a:bodyPr/>
        <a:lstStyle/>
        <a:p>
          <a:endParaRPr lang="ru-RU"/>
        </a:p>
      </dgm:t>
    </dgm:pt>
    <dgm:pt modelId="{2D4527AB-A18F-46F8-B469-3EC202B75660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Субсидии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AD915C3D-FBC1-43C6-BC3C-D473736BA2CE}" type="parTrans" cxnId="{7DBC000B-1F29-4515-9CBB-A8AE7299E84F}">
      <dgm:prSet/>
      <dgm:spPr/>
      <dgm:t>
        <a:bodyPr/>
        <a:lstStyle/>
        <a:p>
          <a:endParaRPr lang="ru-RU"/>
        </a:p>
      </dgm:t>
    </dgm:pt>
    <dgm:pt modelId="{4E9F1021-8E97-4B42-AF80-237EEE0EBD6C}" type="sibTrans" cxnId="{7DBC000B-1F29-4515-9CBB-A8AE7299E84F}">
      <dgm:prSet/>
      <dgm:spPr/>
      <dgm:t>
        <a:bodyPr/>
        <a:lstStyle/>
        <a:p>
          <a:endParaRPr lang="ru-RU"/>
        </a:p>
      </dgm:t>
    </dgm:pt>
    <dgm:pt modelId="{DCB9AF5D-B818-4889-B351-2F0C7B371D8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u="none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</a:t>
          </a:r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, предоставляемые в целях </a:t>
          </a:r>
          <a:r>
            <a:rPr lang="ru-RU" sz="1200" b="0" i="0" dirty="0" err="1" smtClean="0">
              <a:solidFill>
                <a:schemeClr val="tx1"/>
              </a:solidFill>
              <a:latin typeface="+mj-lt"/>
              <a:cs typeface="Arial" pitchFamily="34" charset="0"/>
            </a:rPr>
            <a:t>софинансирования</a:t>
          </a:r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 расходных обязательств нижестоящего бюджета</a:t>
          </a:r>
          <a:endParaRPr lang="ru-RU" sz="12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A7D2534F-8284-4C5F-A987-3970D1E944A9}" type="parTrans" cxnId="{1A3D7919-37A8-4AB0-96D9-BB2C1C2506AD}">
      <dgm:prSet/>
      <dgm:spPr/>
      <dgm:t>
        <a:bodyPr/>
        <a:lstStyle/>
        <a:p>
          <a:endParaRPr lang="ru-RU"/>
        </a:p>
      </dgm:t>
    </dgm:pt>
    <dgm:pt modelId="{F932A5BF-83DB-4CBC-A365-9448B8ED6CD2}" type="sibTrans" cxnId="{1A3D7919-37A8-4AB0-96D9-BB2C1C2506AD}">
      <dgm:prSet/>
      <dgm:spPr/>
      <dgm:t>
        <a:bodyPr/>
        <a:lstStyle/>
        <a:p>
          <a:endParaRPr lang="ru-RU"/>
        </a:p>
      </dgm:t>
    </dgm:pt>
    <dgm:pt modelId="{FEDE2D8B-9B0E-49A7-9467-FDB9E48C19FA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+mn-lt"/>
              <a:cs typeface="Arial" pitchFamily="34" charset="0"/>
            </a:rPr>
            <a:t>Субвенции</a:t>
          </a:r>
          <a:endParaRPr lang="ru-RU" sz="1400" b="1" u="sng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F2CD5386-F36A-47F2-AB53-8ACDBAB0BDEA}" type="parTrans" cxnId="{0019401E-72A4-4577-A7B7-A02686AACE24}">
      <dgm:prSet/>
      <dgm:spPr/>
      <dgm:t>
        <a:bodyPr/>
        <a:lstStyle/>
        <a:p>
          <a:endParaRPr lang="ru-RU"/>
        </a:p>
      </dgm:t>
    </dgm:pt>
    <dgm:pt modelId="{A9C5B8A0-A536-4667-8E63-88050EB74643}" type="sibTrans" cxnId="{0019401E-72A4-4577-A7B7-A02686AACE24}">
      <dgm:prSet/>
      <dgm:spPr/>
      <dgm:t>
        <a:bodyPr/>
        <a:lstStyle/>
        <a:p>
          <a:endParaRPr lang="ru-RU"/>
        </a:p>
      </dgm:t>
    </dgm:pt>
    <dgm:pt modelId="{3695A155-F5D2-4E35-8925-4B8BA19AF70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</a:r>
          <a:r>
            <a:rPr lang="ru-RU" sz="1400" b="0" i="0" dirty="0" smtClean="0">
              <a:solidFill>
                <a:schemeClr val="tx1"/>
              </a:solidFill>
              <a:latin typeface="+mj-lt"/>
              <a:cs typeface="Arial" pitchFamily="34" charset="0"/>
            </a:rPr>
            <a:t>.</a:t>
          </a:r>
          <a:endParaRPr lang="ru-RU" sz="1400" dirty="0">
            <a:solidFill>
              <a:schemeClr val="tx1"/>
            </a:solidFill>
            <a:latin typeface="+mj-lt"/>
            <a:cs typeface="Arial" pitchFamily="34" charset="0"/>
          </a:endParaRPr>
        </a:p>
      </dgm:t>
    </dgm:pt>
    <dgm:pt modelId="{C2F7595E-A44C-4E18-9075-98FD20F81C40}" type="parTrans" cxnId="{68228091-A2BD-4FDA-9831-4456E86DDAC8}">
      <dgm:prSet/>
      <dgm:spPr/>
      <dgm:t>
        <a:bodyPr/>
        <a:lstStyle/>
        <a:p>
          <a:endParaRPr lang="ru-RU"/>
        </a:p>
      </dgm:t>
    </dgm:pt>
    <dgm:pt modelId="{95CE4758-30C7-4CE1-B5B2-64FEDEA5A6A4}" type="sibTrans" cxnId="{68228091-A2BD-4FDA-9831-4456E86DDAC8}">
      <dgm:prSet/>
      <dgm:spPr/>
      <dgm:t>
        <a:bodyPr/>
        <a:lstStyle/>
        <a:p>
          <a:endParaRPr lang="ru-RU"/>
        </a:p>
      </dgm:t>
    </dgm:pt>
    <dgm:pt modelId="{A448CF4A-3CF0-4E4A-A94B-016523781D80}" type="pres">
      <dgm:prSet presAssocID="{0FD2B72E-8E93-4C80-B755-D0BE5C33FB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DFE19-031A-48A1-AD44-54092E5E8BF9}" type="pres">
      <dgm:prSet presAssocID="{96A94BE2-D702-480C-96F0-E7DD585213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33F5F-266D-45E9-9311-7EAB378CC336}" type="pres">
      <dgm:prSet presAssocID="{97637A7E-FBDA-4AC1-B7A5-B6DF2AA316D4}" presName="sibTrans" presStyleCnt="0"/>
      <dgm:spPr/>
    </dgm:pt>
    <dgm:pt modelId="{2C1A05A5-B188-4C05-AF44-F22F96F0F113}" type="pres">
      <dgm:prSet presAssocID="{2D4527AB-A18F-46F8-B469-3EC202B756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B231-A1DD-4F11-897B-CEA9276253F5}" type="pres">
      <dgm:prSet presAssocID="{4E9F1021-8E97-4B42-AF80-237EEE0EBD6C}" presName="sibTrans" presStyleCnt="0"/>
      <dgm:spPr/>
    </dgm:pt>
    <dgm:pt modelId="{197B25F8-6B93-4D90-BE12-C4153A58A5BF}" type="pres">
      <dgm:prSet presAssocID="{FEDE2D8B-9B0E-49A7-9467-FDB9E48C19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5DBC3-7A57-4644-A8FC-E22BC992117C}" type="presOf" srcId="{3695A155-F5D2-4E35-8925-4B8BA19AF70E}" destId="{197B25F8-6B93-4D90-BE12-C4153A58A5BF}" srcOrd="0" destOrd="1" presId="urn:microsoft.com/office/officeart/2005/8/layout/hList6"/>
    <dgm:cxn modelId="{7DBC000B-1F29-4515-9CBB-A8AE7299E84F}" srcId="{0FD2B72E-8E93-4C80-B755-D0BE5C33FB92}" destId="{2D4527AB-A18F-46F8-B469-3EC202B75660}" srcOrd="1" destOrd="0" parTransId="{AD915C3D-FBC1-43C6-BC3C-D473736BA2CE}" sibTransId="{4E9F1021-8E97-4B42-AF80-237EEE0EBD6C}"/>
    <dgm:cxn modelId="{2418B2D4-34BA-429D-8020-51389B77005E}" srcId="{96A94BE2-D702-480C-96F0-E7DD585213C6}" destId="{76DD3559-C169-456D-B417-E41D421FAD32}" srcOrd="0" destOrd="0" parTransId="{6EAA6B61-C6A3-46D2-B701-F7B6F3209D77}" sibTransId="{A7A94B0B-A27B-4BEC-91A2-ECABDA2A4D5A}"/>
    <dgm:cxn modelId="{68228091-A2BD-4FDA-9831-4456E86DDAC8}" srcId="{FEDE2D8B-9B0E-49A7-9467-FDB9E48C19FA}" destId="{3695A155-F5D2-4E35-8925-4B8BA19AF70E}" srcOrd="0" destOrd="0" parTransId="{C2F7595E-A44C-4E18-9075-98FD20F81C40}" sibTransId="{95CE4758-30C7-4CE1-B5B2-64FEDEA5A6A4}"/>
    <dgm:cxn modelId="{46B96980-E5CD-48DA-A0A9-E4F1EEFDD5F8}" type="presOf" srcId="{2D4527AB-A18F-46F8-B469-3EC202B75660}" destId="{2C1A05A5-B188-4C05-AF44-F22F96F0F113}" srcOrd="0" destOrd="0" presId="urn:microsoft.com/office/officeart/2005/8/layout/hList6"/>
    <dgm:cxn modelId="{1A3D7919-37A8-4AB0-96D9-BB2C1C2506AD}" srcId="{2D4527AB-A18F-46F8-B469-3EC202B75660}" destId="{DCB9AF5D-B818-4889-B351-2F0C7B371D8F}" srcOrd="0" destOrd="0" parTransId="{A7D2534F-8284-4C5F-A987-3970D1E944A9}" sibTransId="{F932A5BF-83DB-4CBC-A365-9448B8ED6CD2}"/>
    <dgm:cxn modelId="{77B6B818-4B54-4A4B-A8C3-5632195101EE}" type="presOf" srcId="{96A94BE2-D702-480C-96F0-E7DD585213C6}" destId="{318DFE19-031A-48A1-AD44-54092E5E8BF9}" srcOrd="0" destOrd="0" presId="urn:microsoft.com/office/officeart/2005/8/layout/hList6"/>
    <dgm:cxn modelId="{8F51F2FD-9729-4FAA-948F-17D7EF48421D}" type="presOf" srcId="{0FD2B72E-8E93-4C80-B755-D0BE5C33FB92}" destId="{A448CF4A-3CF0-4E4A-A94B-016523781D80}" srcOrd="0" destOrd="0" presId="urn:microsoft.com/office/officeart/2005/8/layout/hList6"/>
    <dgm:cxn modelId="{13507BC2-DD48-4330-BF18-A29ABCD4A933}" type="presOf" srcId="{DCB9AF5D-B818-4889-B351-2F0C7B371D8F}" destId="{2C1A05A5-B188-4C05-AF44-F22F96F0F113}" srcOrd="0" destOrd="1" presId="urn:microsoft.com/office/officeart/2005/8/layout/hList6"/>
    <dgm:cxn modelId="{AC5953F7-573E-4723-B955-2AFA3D7525F2}" srcId="{0FD2B72E-8E93-4C80-B755-D0BE5C33FB92}" destId="{96A94BE2-D702-480C-96F0-E7DD585213C6}" srcOrd="0" destOrd="0" parTransId="{B5170CB6-B597-4CC8-8612-FDBBB22A0B99}" sibTransId="{97637A7E-FBDA-4AC1-B7A5-B6DF2AA316D4}"/>
    <dgm:cxn modelId="{25ECA35B-6405-43CC-BC71-A0A6FBE73BE9}" type="presOf" srcId="{FEDE2D8B-9B0E-49A7-9467-FDB9E48C19FA}" destId="{197B25F8-6B93-4D90-BE12-C4153A58A5BF}" srcOrd="0" destOrd="0" presId="urn:microsoft.com/office/officeart/2005/8/layout/hList6"/>
    <dgm:cxn modelId="{968A9D5E-3018-43D7-B8A1-DED356B7717D}" type="presOf" srcId="{76DD3559-C169-456D-B417-E41D421FAD32}" destId="{318DFE19-031A-48A1-AD44-54092E5E8BF9}" srcOrd="0" destOrd="1" presId="urn:microsoft.com/office/officeart/2005/8/layout/hList6"/>
    <dgm:cxn modelId="{0019401E-72A4-4577-A7B7-A02686AACE24}" srcId="{0FD2B72E-8E93-4C80-B755-D0BE5C33FB92}" destId="{FEDE2D8B-9B0E-49A7-9467-FDB9E48C19FA}" srcOrd="2" destOrd="0" parTransId="{F2CD5386-F36A-47F2-AB53-8ACDBAB0BDEA}" sibTransId="{A9C5B8A0-A536-4667-8E63-88050EB74643}"/>
    <dgm:cxn modelId="{672A3DD4-7798-4221-A6A2-7C6337D3707C}" type="presParOf" srcId="{A448CF4A-3CF0-4E4A-A94B-016523781D80}" destId="{318DFE19-031A-48A1-AD44-54092E5E8BF9}" srcOrd="0" destOrd="0" presId="urn:microsoft.com/office/officeart/2005/8/layout/hList6"/>
    <dgm:cxn modelId="{6A9B2EB5-CB53-46E2-A304-3D5843EEE6BF}" type="presParOf" srcId="{A448CF4A-3CF0-4E4A-A94B-016523781D80}" destId="{BB633F5F-266D-45E9-9311-7EAB378CC336}" srcOrd="1" destOrd="0" presId="urn:microsoft.com/office/officeart/2005/8/layout/hList6"/>
    <dgm:cxn modelId="{FB3BD1DD-D16A-437C-B4BE-A7439CDE63C4}" type="presParOf" srcId="{A448CF4A-3CF0-4E4A-A94B-016523781D80}" destId="{2C1A05A5-B188-4C05-AF44-F22F96F0F113}" srcOrd="2" destOrd="0" presId="urn:microsoft.com/office/officeart/2005/8/layout/hList6"/>
    <dgm:cxn modelId="{0711AE3F-80C2-404D-9FE2-B182BD5A58B3}" type="presParOf" srcId="{A448CF4A-3CF0-4E4A-A94B-016523781D80}" destId="{C6B0B231-A1DD-4F11-897B-CEA9276253F5}" srcOrd="3" destOrd="0" presId="urn:microsoft.com/office/officeart/2005/8/layout/hList6"/>
    <dgm:cxn modelId="{06051F70-7C57-4161-B17A-85A3DAB6D306}" type="presParOf" srcId="{A448CF4A-3CF0-4E4A-A94B-016523781D80}" destId="{197B25F8-6B93-4D90-BE12-C4153A58A5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E94559-B319-4FA6-9A99-6099F9AC7A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EF8FE-C926-4120-A607-CC8F813537BA}">
      <dgm:prSet phldrT="[Текст]" custT="1"/>
      <dgm:spPr/>
      <dgm:t>
        <a:bodyPr/>
        <a:lstStyle/>
        <a:p>
          <a:r>
            <a:rPr lang="ru-RU" sz="1000" b="0" i="0" dirty="0" smtClean="0">
              <a:latin typeface="+mn-lt"/>
            </a:rPr>
            <a:t>ЧИСЛЕННОСТЬ НАСЕЛЕНИЯ (</a:t>
          </a:r>
          <a:r>
            <a:rPr lang="ru-RU" sz="1000" b="0" i="0" dirty="0" err="1" smtClean="0">
              <a:latin typeface="+mn-lt"/>
            </a:rPr>
            <a:t>тыс.человек</a:t>
          </a:r>
          <a:r>
            <a:rPr lang="ru-RU" sz="1000" b="0" i="0" dirty="0" smtClean="0">
              <a:latin typeface="+mn-lt"/>
            </a:rPr>
            <a:t>)</a:t>
          </a:r>
          <a:r>
            <a:rPr lang="ru-RU" sz="1000" dirty="0" smtClean="0">
              <a:latin typeface="+mn-lt"/>
            </a:rPr>
            <a:t/>
          </a:r>
          <a:br>
            <a:rPr lang="ru-RU" sz="1000" dirty="0" smtClean="0">
              <a:latin typeface="+mn-lt"/>
            </a:rPr>
          </a:br>
          <a:endParaRPr lang="ru-RU" sz="1000" dirty="0">
            <a:latin typeface="+mn-lt"/>
          </a:endParaRPr>
        </a:p>
      </dgm:t>
    </dgm:pt>
    <dgm:pt modelId="{B5AB2E95-FACD-4260-9A83-5C46FC7A4BE1}" type="parTrans" cxnId="{2D7113F1-94E8-4745-B2FC-60F838B47042}">
      <dgm:prSet/>
      <dgm:spPr/>
      <dgm:t>
        <a:bodyPr/>
        <a:lstStyle/>
        <a:p>
          <a:endParaRPr lang="ru-RU" sz="1800"/>
        </a:p>
      </dgm:t>
    </dgm:pt>
    <dgm:pt modelId="{BAEECA9E-96DA-4B76-BA0A-50F0F710F785}" type="sibTrans" cxnId="{2D7113F1-94E8-4745-B2FC-60F838B47042}">
      <dgm:prSet/>
      <dgm:spPr/>
      <dgm:t>
        <a:bodyPr/>
        <a:lstStyle/>
        <a:p>
          <a:endParaRPr lang="ru-RU" sz="1800"/>
        </a:p>
      </dgm:t>
    </dgm:pt>
    <dgm:pt modelId="{876C2FBF-32DF-42D2-844B-084832B11C98}">
      <dgm:prSet phldrT="[Текст]" custT="1"/>
      <dgm:spPr/>
      <dgm:t>
        <a:bodyPr/>
        <a:lstStyle/>
        <a:p>
          <a:r>
            <a:rPr lang="ru-RU" sz="800" dirty="0" smtClean="0">
              <a:latin typeface="+mn-lt"/>
            </a:rPr>
            <a:t>2021 год (факт) – 101,40</a:t>
          </a:r>
          <a:endParaRPr lang="ru-RU" sz="800" dirty="0">
            <a:latin typeface="+mn-lt"/>
          </a:endParaRPr>
        </a:p>
      </dgm:t>
    </dgm:pt>
    <dgm:pt modelId="{A5EFBA3F-9EED-42FD-AB9E-5857A6C92040}" type="parTrans" cxnId="{F3945276-ECB4-4832-B406-1A552E090D52}">
      <dgm:prSet/>
      <dgm:spPr/>
      <dgm:t>
        <a:bodyPr/>
        <a:lstStyle/>
        <a:p>
          <a:endParaRPr lang="ru-RU" sz="1800"/>
        </a:p>
      </dgm:t>
    </dgm:pt>
    <dgm:pt modelId="{FE09CAC8-1F0B-4DC4-9E7E-63064949D495}" type="sibTrans" cxnId="{F3945276-ECB4-4832-B406-1A552E090D52}">
      <dgm:prSet/>
      <dgm:spPr/>
      <dgm:t>
        <a:bodyPr/>
        <a:lstStyle/>
        <a:p>
          <a:endParaRPr lang="ru-RU" sz="1800"/>
        </a:p>
      </dgm:t>
    </dgm:pt>
    <dgm:pt modelId="{E6622E59-EA7A-49FF-A5A3-7E6B0B9B7B41}">
      <dgm:prSet phldrT="[Текст]" custT="1"/>
      <dgm:spPr/>
      <dgm:t>
        <a:bodyPr/>
        <a:lstStyle/>
        <a:p>
          <a:r>
            <a:rPr lang="ru-RU" sz="1000" b="0" i="0" dirty="0" smtClean="0">
              <a:solidFill>
                <a:schemeClr val="bg1"/>
              </a:solidFill>
            </a:rPr>
            <a:t>РАБОТАЮЩЕЕ НАСЕЛЕНИЕ В ТРУДОСПОСОБНОМ ВОЗРАСТЕ, ЗАНЯТО В ЭКОНОМИКЕ, (человек)</a:t>
          </a:r>
        </a:p>
        <a:p>
          <a:endParaRPr lang="ru-RU" sz="600" dirty="0">
            <a:solidFill>
              <a:schemeClr val="bg1"/>
            </a:solidFill>
          </a:endParaRPr>
        </a:p>
      </dgm:t>
    </dgm:pt>
    <dgm:pt modelId="{75B4E67C-DD1B-4BAA-84E4-6D32EA7AEFE9}" type="parTrans" cxnId="{68321C44-429E-47E0-9C26-2FA8E4FDC8F8}">
      <dgm:prSet/>
      <dgm:spPr/>
      <dgm:t>
        <a:bodyPr/>
        <a:lstStyle/>
        <a:p>
          <a:endParaRPr lang="ru-RU" sz="1800"/>
        </a:p>
      </dgm:t>
    </dgm:pt>
    <dgm:pt modelId="{792C7955-F9E5-4B82-826C-016A41E2F706}" type="sibTrans" cxnId="{68321C44-429E-47E0-9C26-2FA8E4FDC8F8}">
      <dgm:prSet/>
      <dgm:spPr/>
      <dgm:t>
        <a:bodyPr/>
        <a:lstStyle/>
        <a:p>
          <a:endParaRPr lang="ru-RU" sz="1800"/>
        </a:p>
      </dgm:t>
    </dgm:pt>
    <dgm:pt modelId="{130B5229-DC10-48AA-8BC7-F6BA916A5F34}">
      <dgm:prSet phldrT="[Текст]" custT="1"/>
      <dgm:spPr/>
      <dgm:t>
        <a:bodyPr/>
        <a:lstStyle/>
        <a:p>
          <a:r>
            <a:rPr lang="ru-RU" sz="1000" b="0" i="0" dirty="0" smtClean="0"/>
            <a:t>ЧИСЛЕННОСТЬ БЕЗРАБОТНЫХ, ЗАРЕГИСТРИРОВАННЫХ  В ГОСУДАРСТВЕННЫХ УЧРЕЖДЕНИЯХ СЛУЖБЫ ЗАНЯТОСТИ НАСЕЛЕНИЯ (человек)</a:t>
          </a:r>
        </a:p>
        <a:p>
          <a:endParaRPr lang="ru-RU" sz="100" dirty="0"/>
        </a:p>
      </dgm:t>
    </dgm:pt>
    <dgm:pt modelId="{ECEAB868-E04E-4891-A391-B5CD59D8D9F5}" type="parTrans" cxnId="{D0EB6AF7-5308-4EE3-BF49-394B8851D930}">
      <dgm:prSet/>
      <dgm:spPr/>
      <dgm:t>
        <a:bodyPr/>
        <a:lstStyle/>
        <a:p>
          <a:endParaRPr lang="ru-RU" sz="1800"/>
        </a:p>
      </dgm:t>
    </dgm:pt>
    <dgm:pt modelId="{875E2268-C4C4-4E50-B05C-607CB5D52A4A}" type="sibTrans" cxnId="{D0EB6AF7-5308-4EE3-BF49-394B8851D930}">
      <dgm:prSet/>
      <dgm:spPr/>
      <dgm:t>
        <a:bodyPr/>
        <a:lstStyle/>
        <a:p>
          <a:endParaRPr lang="ru-RU" sz="1800"/>
        </a:p>
      </dgm:t>
    </dgm:pt>
    <dgm:pt modelId="{67CFDB68-AED7-4CDA-836C-D9A1B3EEEFA4}">
      <dgm:prSet phldrT="[Текст]" custT="1"/>
      <dgm:spPr/>
      <dgm:t>
        <a:bodyPr/>
        <a:lstStyle/>
        <a:p>
          <a:r>
            <a:rPr lang="ru-RU" sz="1000" b="0" i="0" dirty="0" smtClean="0">
              <a:solidFill>
                <a:schemeClr val="bg1"/>
              </a:solidFill>
            </a:rPr>
            <a:t>СРЕДНЕМЕСЯЧНАЯ НОМИНАЛЬНАЯ НАЧИСЛЕННАЯ ЗАРАБОТНАЯ ПЛАТА ОДНОГО РАБОТНИКА В ОРГАНИЗАЦИЯХ (БЕЗ СУБЪЕКТОВ МАЛОГО ПРЕДПРИНИМАТЕЛЬСТВА) (рублей) </a:t>
          </a:r>
        </a:p>
        <a:p>
          <a:endParaRPr lang="ru-RU" sz="100" dirty="0">
            <a:solidFill>
              <a:schemeClr val="bg1"/>
            </a:solidFill>
          </a:endParaRPr>
        </a:p>
      </dgm:t>
    </dgm:pt>
    <dgm:pt modelId="{413957E1-60D2-4470-84D9-F5FD902F2BCF}" type="parTrans" cxnId="{18C72BCD-1AE6-4F2A-AEB1-D76CC01F1294}">
      <dgm:prSet/>
      <dgm:spPr/>
      <dgm:t>
        <a:bodyPr/>
        <a:lstStyle/>
        <a:p>
          <a:endParaRPr lang="ru-RU" sz="1800"/>
        </a:p>
      </dgm:t>
    </dgm:pt>
    <dgm:pt modelId="{228E41E9-5469-4FCA-A39F-9C84C453AFF1}" type="sibTrans" cxnId="{18C72BCD-1AE6-4F2A-AEB1-D76CC01F1294}">
      <dgm:prSet/>
      <dgm:spPr/>
      <dgm:t>
        <a:bodyPr/>
        <a:lstStyle/>
        <a:p>
          <a:endParaRPr lang="ru-RU" sz="1800"/>
        </a:p>
      </dgm:t>
    </dgm:pt>
    <dgm:pt modelId="{07D6C1C4-9E89-41A4-A925-81D741D4599E}">
      <dgm:prSet phldrT="[Текст]" custT="1"/>
      <dgm:spPr/>
      <dgm:t>
        <a:bodyPr/>
        <a:lstStyle/>
        <a:p>
          <a:r>
            <a:rPr lang="ru-RU" sz="800" dirty="0" smtClean="0">
              <a:latin typeface="+mn-lt"/>
            </a:rPr>
            <a:t>2022 год (оценка) –  101,19</a:t>
          </a:r>
          <a:endParaRPr lang="ru-RU" sz="800" dirty="0">
            <a:latin typeface="+mn-lt"/>
          </a:endParaRPr>
        </a:p>
      </dgm:t>
    </dgm:pt>
    <dgm:pt modelId="{78DD68C9-6BE1-4133-99EC-E315DCBE9594}" type="parTrans" cxnId="{34CECB71-BC6C-4D09-B51E-3191FA0CF4B3}">
      <dgm:prSet/>
      <dgm:spPr/>
      <dgm:t>
        <a:bodyPr/>
        <a:lstStyle/>
        <a:p>
          <a:endParaRPr lang="ru-RU" sz="1800"/>
        </a:p>
      </dgm:t>
    </dgm:pt>
    <dgm:pt modelId="{5FE103C0-5791-4341-A848-947389D7A8F0}" type="sibTrans" cxnId="{34CECB71-BC6C-4D09-B51E-3191FA0CF4B3}">
      <dgm:prSet/>
      <dgm:spPr/>
      <dgm:t>
        <a:bodyPr/>
        <a:lstStyle/>
        <a:p>
          <a:endParaRPr lang="ru-RU" sz="1800"/>
        </a:p>
      </dgm:t>
    </dgm:pt>
    <dgm:pt modelId="{4745ECA3-F8CB-494F-84BE-F505222CD295}">
      <dgm:prSet phldrT="[Текст]" custT="1"/>
      <dgm:spPr/>
      <dgm:t>
        <a:bodyPr/>
        <a:lstStyle/>
        <a:p>
          <a:r>
            <a:rPr lang="ru-RU" sz="800" dirty="0" smtClean="0">
              <a:latin typeface="+mn-lt"/>
            </a:rPr>
            <a:t>2024 год (прогноз) – 101,22</a:t>
          </a:r>
          <a:endParaRPr lang="ru-RU" sz="800" dirty="0">
            <a:latin typeface="+mn-lt"/>
          </a:endParaRPr>
        </a:p>
      </dgm:t>
    </dgm:pt>
    <dgm:pt modelId="{1FA68AA6-24B9-4264-A1AB-34DED5B9CDE5}" type="parTrans" cxnId="{D3A8B601-9065-4A73-88A9-5C825330ABA8}">
      <dgm:prSet/>
      <dgm:spPr/>
      <dgm:t>
        <a:bodyPr/>
        <a:lstStyle/>
        <a:p>
          <a:endParaRPr lang="ru-RU" sz="1800"/>
        </a:p>
      </dgm:t>
    </dgm:pt>
    <dgm:pt modelId="{635B89A9-1A31-4CFC-A4C6-65F9BE313643}" type="sibTrans" cxnId="{D3A8B601-9065-4A73-88A9-5C825330ABA8}">
      <dgm:prSet/>
      <dgm:spPr/>
      <dgm:t>
        <a:bodyPr/>
        <a:lstStyle/>
        <a:p>
          <a:endParaRPr lang="ru-RU" sz="1800"/>
        </a:p>
      </dgm:t>
    </dgm:pt>
    <dgm:pt modelId="{25E78386-28F6-4805-90B0-85927943B36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2021 год (факт) – 64 841</a:t>
          </a:r>
          <a:endParaRPr lang="ru-RU" sz="800" dirty="0">
            <a:solidFill>
              <a:schemeClr val="bg1"/>
            </a:solidFill>
          </a:endParaRPr>
        </a:p>
      </dgm:t>
    </dgm:pt>
    <dgm:pt modelId="{834987FF-364F-4FA8-AD9E-F402A6F46978}" type="parTrans" cxnId="{DB30C6C8-1FD4-4052-B5A2-104E6005E3B3}">
      <dgm:prSet/>
      <dgm:spPr/>
      <dgm:t>
        <a:bodyPr/>
        <a:lstStyle/>
        <a:p>
          <a:endParaRPr lang="ru-RU" sz="1800"/>
        </a:p>
      </dgm:t>
    </dgm:pt>
    <dgm:pt modelId="{7F5A3485-F560-4DA4-8D08-B32DE31F912C}" type="sibTrans" cxnId="{DB30C6C8-1FD4-4052-B5A2-104E6005E3B3}">
      <dgm:prSet/>
      <dgm:spPr/>
      <dgm:t>
        <a:bodyPr/>
        <a:lstStyle/>
        <a:p>
          <a:endParaRPr lang="ru-RU" sz="1800"/>
        </a:p>
      </dgm:t>
    </dgm:pt>
    <dgm:pt modelId="{77A809BF-CC39-4190-A3FA-FBCF29CE8301}">
      <dgm:prSet phldrT="[Текст]" custT="1"/>
      <dgm:spPr/>
      <dgm:t>
        <a:bodyPr/>
        <a:lstStyle/>
        <a:p>
          <a:r>
            <a:rPr lang="ru-RU" sz="800" dirty="0" smtClean="0">
              <a:latin typeface="+mn-lt"/>
            </a:rPr>
            <a:t>2023 год (прогноз) – 101,18</a:t>
          </a:r>
          <a:endParaRPr lang="ru-RU" sz="800" dirty="0">
            <a:latin typeface="+mn-lt"/>
          </a:endParaRPr>
        </a:p>
      </dgm:t>
    </dgm:pt>
    <dgm:pt modelId="{F6FC3BC3-FB0D-42FA-9466-2362921CC3E6}" type="parTrans" cxnId="{F011825F-02A9-46C2-8A78-F3B4AA14D983}">
      <dgm:prSet/>
      <dgm:spPr/>
      <dgm:t>
        <a:bodyPr/>
        <a:lstStyle/>
        <a:p>
          <a:endParaRPr lang="ru-RU" sz="1800"/>
        </a:p>
      </dgm:t>
    </dgm:pt>
    <dgm:pt modelId="{E954F422-A9F1-471F-94DA-506A8A2B38B9}" type="sibTrans" cxnId="{F011825F-02A9-46C2-8A78-F3B4AA14D983}">
      <dgm:prSet/>
      <dgm:spPr/>
      <dgm:t>
        <a:bodyPr/>
        <a:lstStyle/>
        <a:p>
          <a:endParaRPr lang="ru-RU" sz="1800"/>
        </a:p>
      </dgm:t>
    </dgm:pt>
    <dgm:pt modelId="{C27A86EC-73BE-4F93-8412-5E8976333056}">
      <dgm:prSet phldrT="[Текст]" custT="1"/>
      <dgm:spPr/>
      <dgm:t>
        <a:bodyPr/>
        <a:lstStyle/>
        <a:p>
          <a:r>
            <a:rPr lang="ru-RU" sz="800" dirty="0" smtClean="0">
              <a:latin typeface="+mn-lt"/>
            </a:rPr>
            <a:t>2025 год (прогноз) – 101,37</a:t>
          </a:r>
          <a:endParaRPr lang="ru-RU" sz="800" dirty="0">
            <a:latin typeface="+mn-lt"/>
          </a:endParaRPr>
        </a:p>
      </dgm:t>
    </dgm:pt>
    <dgm:pt modelId="{F9936CED-51E4-4956-AD94-6E84ADCF39BD}" type="parTrans" cxnId="{E937BFE7-EE4C-4B73-9060-CFDFFA2D9F60}">
      <dgm:prSet/>
      <dgm:spPr/>
      <dgm:t>
        <a:bodyPr/>
        <a:lstStyle/>
        <a:p>
          <a:endParaRPr lang="ru-RU" sz="1800"/>
        </a:p>
      </dgm:t>
    </dgm:pt>
    <dgm:pt modelId="{0657C3E9-BC03-4869-A913-618C659B79A1}" type="sibTrans" cxnId="{E937BFE7-EE4C-4B73-9060-CFDFFA2D9F60}">
      <dgm:prSet/>
      <dgm:spPr/>
      <dgm:t>
        <a:bodyPr/>
        <a:lstStyle/>
        <a:p>
          <a:endParaRPr lang="ru-RU" sz="1800"/>
        </a:p>
      </dgm:t>
    </dgm:pt>
    <dgm:pt modelId="{AFDC80DD-F830-4ABA-BFA4-412ED7602179}">
      <dgm:prSet phldrT="[Текст]" custT="1"/>
      <dgm:spPr/>
      <dgm:t>
        <a:bodyPr/>
        <a:lstStyle/>
        <a:p>
          <a:r>
            <a:rPr lang="ru-RU" sz="800" dirty="0" smtClean="0"/>
            <a:t>2021 год (факт) – 49 228</a:t>
          </a:r>
          <a:endParaRPr lang="ru-RU" sz="800" dirty="0">
            <a:solidFill>
              <a:schemeClr val="bg1"/>
            </a:solidFill>
          </a:endParaRPr>
        </a:p>
      </dgm:t>
    </dgm:pt>
    <dgm:pt modelId="{95E3E008-6CE3-4DA6-8B6B-A344784FEA3B}" type="sibTrans" cxnId="{D706CD00-A72F-4A6C-B533-C6B714FEC2B9}">
      <dgm:prSet/>
      <dgm:spPr/>
      <dgm:t>
        <a:bodyPr/>
        <a:lstStyle/>
        <a:p>
          <a:endParaRPr lang="ru-RU" sz="1800"/>
        </a:p>
      </dgm:t>
    </dgm:pt>
    <dgm:pt modelId="{812AA5C4-3FDE-4358-8F38-2E9B28605203}" type="parTrans" cxnId="{D706CD00-A72F-4A6C-B533-C6B714FEC2B9}">
      <dgm:prSet/>
      <dgm:spPr/>
      <dgm:t>
        <a:bodyPr/>
        <a:lstStyle/>
        <a:p>
          <a:endParaRPr lang="ru-RU" sz="1800"/>
        </a:p>
      </dgm:t>
    </dgm:pt>
    <dgm:pt modelId="{29903231-FB44-4156-9204-B0420B3747F9}">
      <dgm:prSet custT="1"/>
      <dgm:spPr/>
      <dgm:t>
        <a:bodyPr/>
        <a:lstStyle/>
        <a:p>
          <a:r>
            <a:rPr lang="ru-RU" sz="800" dirty="0" smtClean="0"/>
            <a:t>2022 год (оценка) –  50 527</a:t>
          </a:r>
        </a:p>
      </dgm:t>
    </dgm:pt>
    <dgm:pt modelId="{314D6058-5F08-4EEA-B07E-5E2675BE421E}" type="parTrans" cxnId="{55230F15-EEE7-4CA8-AAD9-B4107886A54E}">
      <dgm:prSet/>
      <dgm:spPr/>
      <dgm:t>
        <a:bodyPr/>
        <a:lstStyle/>
        <a:p>
          <a:endParaRPr lang="ru-RU" sz="1800"/>
        </a:p>
      </dgm:t>
    </dgm:pt>
    <dgm:pt modelId="{B3B0B3B3-2169-4E0B-A5BD-45EA3EAD4EFA}" type="sibTrans" cxnId="{55230F15-EEE7-4CA8-AAD9-B4107886A54E}">
      <dgm:prSet/>
      <dgm:spPr/>
      <dgm:t>
        <a:bodyPr/>
        <a:lstStyle/>
        <a:p>
          <a:endParaRPr lang="ru-RU" sz="1800"/>
        </a:p>
      </dgm:t>
    </dgm:pt>
    <dgm:pt modelId="{C86BC212-9641-4686-9937-82E9DA255B3F}">
      <dgm:prSet custT="1"/>
      <dgm:spPr/>
      <dgm:t>
        <a:bodyPr/>
        <a:lstStyle/>
        <a:p>
          <a:r>
            <a:rPr lang="ru-RU" sz="800" dirty="0" smtClean="0"/>
            <a:t>2023 год (прогноз) – 51 026</a:t>
          </a:r>
        </a:p>
      </dgm:t>
    </dgm:pt>
    <dgm:pt modelId="{089ADB74-CE0E-4D75-B31F-9F7B934941DC}" type="parTrans" cxnId="{92392A4B-DC72-4621-B179-1A31298B3252}">
      <dgm:prSet/>
      <dgm:spPr/>
      <dgm:t>
        <a:bodyPr/>
        <a:lstStyle/>
        <a:p>
          <a:endParaRPr lang="ru-RU" sz="1800"/>
        </a:p>
      </dgm:t>
    </dgm:pt>
    <dgm:pt modelId="{3263A552-9CAA-4F3C-8CA8-DFCA7146C010}" type="sibTrans" cxnId="{92392A4B-DC72-4621-B179-1A31298B3252}">
      <dgm:prSet/>
      <dgm:spPr/>
      <dgm:t>
        <a:bodyPr/>
        <a:lstStyle/>
        <a:p>
          <a:endParaRPr lang="ru-RU" sz="1800"/>
        </a:p>
      </dgm:t>
    </dgm:pt>
    <dgm:pt modelId="{C5A5E2B4-2F03-4D84-9CC3-46BA41445DFD}">
      <dgm:prSet custT="1"/>
      <dgm:spPr/>
      <dgm:t>
        <a:bodyPr/>
        <a:lstStyle/>
        <a:p>
          <a:r>
            <a:rPr lang="ru-RU" sz="800" dirty="0" smtClean="0"/>
            <a:t>2024 год (прогноз) – 51 211</a:t>
          </a:r>
        </a:p>
      </dgm:t>
    </dgm:pt>
    <dgm:pt modelId="{403D73DB-357D-465B-8B42-3C8B3206DB57}" type="parTrans" cxnId="{5AD66F71-1683-4004-9FED-3C3B41D576DA}">
      <dgm:prSet/>
      <dgm:spPr/>
      <dgm:t>
        <a:bodyPr/>
        <a:lstStyle/>
        <a:p>
          <a:endParaRPr lang="ru-RU" sz="1800"/>
        </a:p>
      </dgm:t>
    </dgm:pt>
    <dgm:pt modelId="{B5FFE083-9BCF-4EB4-B11A-1BB9C5BE5660}" type="sibTrans" cxnId="{5AD66F71-1683-4004-9FED-3C3B41D576DA}">
      <dgm:prSet/>
      <dgm:spPr/>
      <dgm:t>
        <a:bodyPr/>
        <a:lstStyle/>
        <a:p>
          <a:endParaRPr lang="ru-RU" sz="1800"/>
        </a:p>
      </dgm:t>
    </dgm:pt>
    <dgm:pt modelId="{083F8509-6485-48A4-A939-2F492DF56A48}">
      <dgm:prSet custT="1"/>
      <dgm:spPr/>
      <dgm:t>
        <a:bodyPr/>
        <a:lstStyle/>
        <a:p>
          <a:r>
            <a:rPr lang="ru-RU" sz="800" dirty="0" smtClean="0"/>
            <a:t>2025 год (прогноз) – 52 190</a:t>
          </a:r>
        </a:p>
      </dgm:t>
    </dgm:pt>
    <dgm:pt modelId="{DAC243DD-DBD2-46A8-8376-41718FA40D80}" type="parTrans" cxnId="{6A6428DC-627B-44BB-9256-CD73837546F8}">
      <dgm:prSet/>
      <dgm:spPr/>
      <dgm:t>
        <a:bodyPr/>
        <a:lstStyle/>
        <a:p>
          <a:endParaRPr lang="ru-RU" sz="1800"/>
        </a:p>
      </dgm:t>
    </dgm:pt>
    <dgm:pt modelId="{3DD9E433-E248-44C9-8F12-21FE1E09C79B}" type="sibTrans" cxnId="{6A6428DC-627B-44BB-9256-CD73837546F8}">
      <dgm:prSet/>
      <dgm:spPr/>
      <dgm:t>
        <a:bodyPr/>
        <a:lstStyle/>
        <a:p>
          <a:endParaRPr lang="ru-RU" sz="1800"/>
        </a:p>
      </dgm:t>
    </dgm:pt>
    <dgm:pt modelId="{900E19DC-460D-4F0B-95F7-AACF6D03F83E}">
      <dgm:prSet phldrT="[Текст]" custT="1"/>
      <dgm:spPr/>
      <dgm:t>
        <a:bodyPr/>
        <a:lstStyle/>
        <a:p>
          <a:r>
            <a:rPr lang="ru-RU" sz="800" dirty="0" smtClean="0"/>
            <a:t>2021 год (факт) – 179</a:t>
          </a:r>
          <a:endParaRPr lang="ru-RU" sz="800" dirty="0"/>
        </a:p>
      </dgm:t>
    </dgm:pt>
    <dgm:pt modelId="{57BC0CE5-0900-41A0-AEB8-17281CCD9777}" type="sibTrans" cxnId="{B1B3160C-07EC-403D-AE78-C4055E1F41EC}">
      <dgm:prSet/>
      <dgm:spPr/>
      <dgm:t>
        <a:bodyPr/>
        <a:lstStyle/>
        <a:p>
          <a:endParaRPr lang="ru-RU" sz="1800"/>
        </a:p>
      </dgm:t>
    </dgm:pt>
    <dgm:pt modelId="{64743828-71C4-4589-8E6F-079417ACEB3E}" type="parTrans" cxnId="{B1B3160C-07EC-403D-AE78-C4055E1F41EC}">
      <dgm:prSet/>
      <dgm:spPr/>
      <dgm:t>
        <a:bodyPr/>
        <a:lstStyle/>
        <a:p>
          <a:endParaRPr lang="ru-RU" sz="1800"/>
        </a:p>
      </dgm:t>
    </dgm:pt>
    <dgm:pt modelId="{B10377D2-C79F-4E24-A22A-B5766823FB77}">
      <dgm:prSet custT="1"/>
      <dgm:spPr/>
      <dgm:t>
        <a:bodyPr/>
        <a:lstStyle/>
        <a:p>
          <a:r>
            <a:rPr lang="ru-RU" sz="800" dirty="0" smtClean="0"/>
            <a:t>2022 год (оценка) –  216</a:t>
          </a:r>
        </a:p>
      </dgm:t>
    </dgm:pt>
    <dgm:pt modelId="{E77CB362-A902-47EA-8003-F192A8610199}" type="parTrans" cxnId="{A04680D7-2C58-4218-8756-6222D8D96135}">
      <dgm:prSet/>
      <dgm:spPr/>
      <dgm:t>
        <a:bodyPr/>
        <a:lstStyle/>
        <a:p>
          <a:endParaRPr lang="ru-RU" sz="1800"/>
        </a:p>
      </dgm:t>
    </dgm:pt>
    <dgm:pt modelId="{68C0D2D5-2C47-467F-A4C5-6C3E84FF68EE}" type="sibTrans" cxnId="{A04680D7-2C58-4218-8756-6222D8D96135}">
      <dgm:prSet/>
      <dgm:spPr/>
      <dgm:t>
        <a:bodyPr/>
        <a:lstStyle/>
        <a:p>
          <a:endParaRPr lang="ru-RU" sz="1800"/>
        </a:p>
      </dgm:t>
    </dgm:pt>
    <dgm:pt modelId="{E8CB2447-1EF4-4074-BC51-C1EA52121B73}">
      <dgm:prSet custT="1"/>
      <dgm:spPr/>
      <dgm:t>
        <a:bodyPr/>
        <a:lstStyle/>
        <a:p>
          <a:r>
            <a:rPr lang="ru-RU" sz="800" dirty="0" smtClean="0"/>
            <a:t>2023 год (прогноз) – 211</a:t>
          </a:r>
        </a:p>
      </dgm:t>
    </dgm:pt>
    <dgm:pt modelId="{FC8E4B5E-0F13-4E08-8737-1140B5702267}" type="parTrans" cxnId="{293977ED-72B6-481C-A277-BCABB5B6BC16}">
      <dgm:prSet/>
      <dgm:spPr/>
      <dgm:t>
        <a:bodyPr/>
        <a:lstStyle/>
        <a:p>
          <a:endParaRPr lang="ru-RU" sz="1800"/>
        </a:p>
      </dgm:t>
    </dgm:pt>
    <dgm:pt modelId="{34157169-891F-4D66-99EF-8336277CB109}" type="sibTrans" cxnId="{293977ED-72B6-481C-A277-BCABB5B6BC16}">
      <dgm:prSet/>
      <dgm:spPr/>
      <dgm:t>
        <a:bodyPr/>
        <a:lstStyle/>
        <a:p>
          <a:endParaRPr lang="ru-RU" sz="1800"/>
        </a:p>
      </dgm:t>
    </dgm:pt>
    <dgm:pt modelId="{443465EB-74D2-4C0B-A9D8-F4C3801C16F3}">
      <dgm:prSet custT="1"/>
      <dgm:spPr/>
      <dgm:t>
        <a:bodyPr/>
        <a:lstStyle/>
        <a:p>
          <a:r>
            <a:rPr lang="ru-RU" sz="800" dirty="0" smtClean="0"/>
            <a:t>2024 год (прогноз) – 206</a:t>
          </a:r>
        </a:p>
      </dgm:t>
    </dgm:pt>
    <dgm:pt modelId="{740CEBDC-D3DD-4A92-BBF6-26D12A1EAC01}" type="parTrans" cxnId="{473F3419-C291-4FF6-8068-0C7F525F45E2}">
      <dgm:prSet/>
      <dgm:spPr/>
      <dgm:t>
        <a:bodyPr/>
        <a:lstStyle/>
        <a:p>
          <a:endParaRPr lang="ru-RU" sz="1800"/>
        </a:p>
      </dgm:t>
    </dgm:pt>
    <dgm:pt modelId="{C0373F36-D542-4361-A2ED-D33255FCFB54}" type="sibTrans" cxnId="{473F3419-C291-4FF6-8068-0C7F525F45E2}">
      <dgm:prSet/>
      <dgm:spPr/>
      <dgm:t>
        <a:bodyPr/>
        <a:lstStyle/>
        <a:p>
          <a:endParaRPr lang="ru-RU" sz="1800"/>
        </a:p>
      </dgm:t>
    </dgm:pt>
    <dgm:pt modelId="{6F8F3665-4E4F-4B2D-AD3C-FC18B799205C}">
      <dgm:prSet custT="1"/>
      <dgm:spPr/>
      <dgm:t>
        <a:bodyPr/>
        <a:lstStyle/>
        <a:p>
          <a:r>
            <a:rPr lang="ru-RU" sz="800" dirty="0" smtClean="0"/>
            <a:t>2025 год (прогноз) – 190</a:t>
          </a:r>
        </a:p>
      </dgm:t>
    </dgm:pt>
    <dgm:pt modelId="{82B4C494-D758-49FA-A281-E6747DAB159D}" type="parTrans" cxnId="{98946BCE-A8F1-45EF-95EE-23390AEB35D9}">
      <dgm:prSet/>
      <dgm:spPr/>
      <dgm:t>
        <a:bodyPr/>
        <a:lstStyle/>
        <a:p>
          <a:endParaRPr lang="ru-RU" sz="1800"/>
        </a:p>
      </dgm:t>
    </dgm:pt>
    <dgm:pt modelId="{7E5FA516-C9C0-42A4-BC81-7548C530D6C8}" type="sibTrans" cxnId="{98946BCE-A8F1-45EF-95EE-23390AEB35D9}">
      <dgm:prSet/>
      <dgm:spPr/>
      <dgm:t>
        <a:bodyPr/>
        <a:lstStyle/>
        <a:p>
          <a:endParaRPr lang="ru-RU" sz="1800"/>
        </a:p>
      </dgm:t>
    </dgm:pt>
    <dgm:pt modelId="{CC0103E5-D372-4CEC-BEA9-BF0BE357377F}">
      <dgm:prSet custT="1"/>
      <dgm:spPr/>
      <dgm:t>
        <a:bodyPr/>
        <a:lstStyle/>
        <a:p>
          <a:endParaRPr lang="ru-RU" sz="800" dirty="0" smtClean="0"/>
        </a:p>
      </dgm:t>
    </dgm:pt>
    <dgm:pt modelId="{DC5F438D-6E60-4F6D-A101-A45C43EB2851}" type="parTrans" cxnId="{2F811517-797C-4809-9CC0-0A6091501295}">
      <dgm:prSet/>
      <dgm:spPr/>
      <dgm:t>
        <a:bodyPr/>
        <a:lstStyle/>
        <a:p>
          <a:endParaRPr lang="ru-RU" sz="1800"/>
        </a:p>
      </dgm:t>
    </dgm:pt>
    <dgm:pt modelId="{0A71063C-7521-44EC-9C28-D982955C626B}" type="sibTrans" cxnId="{2F811517-797C-4809-9CC0-0A6091501295}">
      <dgm:prSet/>
      <dgm:spPr/>
      <dgm:t>
        <a:bodyPr/>
        <a:lstStyle/>
        <a:p>
          <a:endParaRPr lang="ru-RU" sz="1800"/>
        </a:p>
      </dgm:t>
    </dgm:pt>
    <dgm:pt modelId="{D9FC2FD1-9F36-438A-A8CF-16413D777224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2022 год (оценка) –  72 367</a:t>
          </a:r>
        </a:p>
      </dgm:t>
    </dgm:pt>
    <dgm:pt modelId="{8EF37C34-EFE8-49A4-977D-9FC3C3D78BC6}" type="parTrans" cxnId="{AD85600A-2347-448C-B80D-1A69B40416E8}">
      <dgm:prSet/>
      <dgm:spPr/>
      <dgm:t>
        <a:bodyPr/>
        <a:lstStyle/>
        <a:p>
          <a:endParaRPr lang="ru-RU" sz="1800"/>
        </a:p>
      </dgm:t>
    </dgm:pt>
    <dgm:pt modelId="{54983DE6-B076-44F2-98CD-AE94FA3D6F37}" type="sibTrans" cxnId="{AD85600A-2347-448C-B80D-1A69B40416E8}">
      <dgm:prSet/>
      <dgm:spPr/>
      <dgm:t>
        <a:bodyPr/>
        <a:lstStyle/>
        <a:p>
          <a:endParaRPr lang="ru-RU" sz="1800"/>
        </a:p>
      </dgm:t>
    </dgm:pt>
    <dgm:pt modelId="{E40CCE85-2755-4C7D-9424-13492ABAB5AF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2023 год (прогноз) – 78 669 </a:t>
          </a:r>
        </a:p>
      </dgm:t>
    </dgm:pt>
    <dgm:pt modelId="{D6437A2B-394C-4CB6-B363-E3029C6270EA}" type="parTrans" cxnId="{DB2E9872-3CA4-4A79-A854-D499F508FEC6}">
      <dgm:prSet/>
      <dgm:spPr/>
      <dgm:t>
        <a:bodyPr/>
        <a:lstStyle/>
        <a:p>
          <a:endParaRPr lang="ru-RU" sz="1800"/>
        </a:p>
      </dgm:t>
    </dgm:pt>
    <dgm:pt modelId="{CBDC445D-5DDB-46FF-9F32-457B644E3FFB}" type="sibTrans" cxnId="{DB2E9872-3CA4-4A79-A854-D499F508FEC6}">
      <dgm:prSet/>
      <dgm:spPr/>
      <dgm:t>
        <a:bodyPr/>
        <a:lstStyle/>
        <a:p>
          <a:endParaRPr lang="ru-RU" sz="1800"/>
        </a:p>
      </dgm:t>
    </dgm:pt>
    <dgm:pt modelId="{69746DAB-ABF1-4784-B102-506CFB957556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2024 год (прогноз) – 84 732 </a:t>
          </a:r>
        </a:p>
      </dgm:t>
    </dgm:pt>
    <dgm:pt modelId="{D2158F98-B457-4BE8-8918-045219F8F597}" type="parTrans" cxnId="{9695BB08-979C-4325-99E8-602C87EE9D08}">
      <dgm:prSet/>
      <dgm:spPr/>
      <dgm:t>
        <a:bodyPr/>
        <a:lstStyle/>
        <a:p>
          <a:endParaRPr lang="ru-RU" sz="1800"/>
        </a:p>
      </dgm:t>
    </dgm:pt>
    <dgm:pt modelId="{6A52A28E-2954-42D0-A6EF-2A872DA3F087}" type="sibTrans" cxnId="{9695BB08-979C-4325-99E8-602C87EE9D08}">
      <dgm:prSet/>
      <dgm:spPr/>
      <dgm:t>
        <a:bodyPr/>
        <a:lstStyle/>
        <a:p>
          <a:endParaRPr lang="ru-RU" sz="1800"/>
        </a:p>
      </dgm:t>
    </dgm:pt>
    <dgm:pt modelId="{6DADC617-82C4-4887-98CB-7FBB6CD7CC4D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2025 год (прогноз) – 90 649 </a:t>
          </a:r>
        </a:p>
      </dgm:t>
    </dgm:pt>
    <dgm:pt modelId="{AD351DA3-7DCC-40EF-AB08-8CECA1D428EE}" type="parTrans" cxnId="{2A20BAC8-F63B-471D-965E-36BE27A3FC93}">
      <dgm:prSet/>
      <dgm:spPr/>
      <dgm:t>
        <a:bodyPr/>
        <a:lstStyle/>
        <a:p>
          <a:endParaRPr lang="ru-RU" sz="1800"/>
        </a:p>
      </dgm:t>
    </dgm:pt>
    <dgm:pt modelId="{41BAF65A-2EF9-492B-BDBC-698E70A801D2}" type="sibTrans" cxnId="{2A20BAC8-F63B-471D-965E-36BE27A3FC93}">
      <dgm:prSet/>
      <dgm:spPr/>
      <dgm:t>
        <a:bodyPr/>
        <a:lstStyle/>
        <a:p>
          <a:endParaRPr lang="ru-RU" sz="1800"/>
        </a:p>
      </dgm:t>
    </dgm:pt>
    <dgm:pt modelId="{0B6F4420-9109-4408-B2FE-6FEEF78B7F4F}" type="pres">
      <dgm:prSet presAssocID="{45E94559-B319-4FA6-9A99-6099F9AC7A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AD458-902E-4FEC-9522-F8AEE1D8B1D8}" type="pres">
      <dgm:prSet presAssocID="{140EF8FE-C926-4120-A607-CC8F813537BA}" presName="comp" presStyleCnt="0"/>
      <dgm:spPr/>
    </dgm:pt>
    <dgm:pt modelId="{CD33F969-8A95-4CA9-AD0C-C7F0FF16DDDF}" type="pres">
      <dgm:prSet presAssocID="{140EF8FE-C926-4120-A607-CC8F813537BA}" presName="box" presStyleLbl="node1" presStyleIdx="0" presStyleCnt="4"/>
      <dgm:spPr/>
      <dgm:t>
        <a:bodyPr/>
        <a:lstStyle/>
        <a:p>
          <a:endParaRPr lang="ru-RU"/>
        </a:p>
      </dgm:t>
    </dgm:pt>
    <dgm:pt modelId="{F29C4187-ECD5-4023-865B-EACAAF0938FB}" type="pres">
      <dgm:prSet presAssocID="{140EF8FE-C926-4120-A607-CC8F813537BA}" presName="img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819" r="-33181"/>
          </a:stretch>
        </a:blipFill>
      </dgm:spPr>
      <dgm:t>
        <a:bodyPr/>
        <a:lstStyle/>
        <a:p>
          <a:endParaRPr lang="ru-RU"/>
        </a:p>
      </dgm:t>
    </dgm:pt>
    <dgm:pt modelId="{C7D3020C-7B4E-4434-A695-54605C526090}" type="pres">
      <dgm:prSet presAssocID="{140EF8FE-C926-4120-A607-CC8F81353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5A893-D76D-4A6B-912D-A79C8577532C}" type="pres">
      <dgm:prSet presAssocID="{BAEECA9E-96DA-4B76-BA0A-50F0F710F785}" presName="spacer" presStyleCnt="0"/>
      <dgm:spPr/>
    </dgm:pt>
    <dgm:pt modelId="{60DDE77D-A58E-481E-900E-9AD14CCAD588}" type="pres">
      <dgm:prSet presAssocID="{E6622E59-EA7A-49FF-A5A3-7E6B0B9B7B41}" presName="comp" presStyleCnt="0"/>
      <dgm:spPr/>
    </dgm:pt>
    <dgm:pt modelId="{E8EF69E3-60DF-4E43-99E2-46AA93B23D39}" type="pres">
      <dgm:prSet presAssocID="{E6622E59-EA7A-49FF-A5A3-7E6B0B9B7B41}" presName="box" presStyleLbl="node1" presStyleIdx="1" presStyleCnt="4"/>
      <dgm:spPr/>
      <dgm:t>
        <a:bodyPr/>
        <a:lstStyle/>
        <a:p>
          <a:endParaRPr lang="ru-RU"/>
        </a:p>
      </dgm:t>
    </dgm:pt>
    <dgm:pt modelId="{CE0EA860-FC23-4B6E-8204-9959EF319E88}" type="pres">
      <dgm:prSet presAssocID="{E6622E59-EA7A-49FF-A5A3-7E6B0B9B7B41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229C26A8-F4B4-472F-9D50-51BBF50409BF}" type="pres">
      <dgm:prSet presAssocID="{E6622E59-EA7A-49FF-A5A3-7E6B0B9B7B4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5457A-9874-40AE-9C15-48EEEC3B71C2}" type="pres">
      <dgm:prSet presAssocID="{792C7955-F9E5-4B82-826C-016A41E2F706}" presName="spacer" presStyleCnt="0"/>
      <dgm:spPr/>
    </dgm:pt>
    <dgm:pt modelId="{58CC436F-452E-4817-910F-B61EFB732BDA}" type="pres">
      <dgm:prSet presAssocID="{130B5229-DC10-48AA-8BC7-F6BA916A5F34}" presName="comp" presStyleCnt="0"/>
      <dgm:spPr/>
    </dgm:pt>
    <dgm:pt modelId="{BDA932B3-E6A0-4BDA-A526-3F6272D4F1F0}" type="pres">
      <dgm:prSet presAssocID="{130B5229-DC10-48AA-8BC7-F6BA916A5F34}" presName="box" presStyleLbl="node1" presStyleIdx="2" presStyleCnt="4"/>
      <dgm:spPr/>
      <dgm:t>
        <a:bodyPr/>
        <a:lstStyle/>
        <a:p>
          <a:endParaRPr lang="ru-RU"/>
        </a:p>
      </dgm:t>
    </dgm:pt>
    <dgm:pt modelId="{7D011EFC-A9D3-4A96-9FEE-E10D70227664}" type="pres">
      <dgm:prSet presAssocID="{130B5229-DC10-48AA-8BC7-F6BA916A5F34}" presName="img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184" r="-11816"/>
          </a:stretch>
        </a:blipFill>
      </dgm:spPr>
      <dgm:t>
        <a:bodyPr/>
        <a:lstStyle/>
        <a:p>
          <a:endParaRPr lang="ru-RU"/>
        </a:p>
      </dgm:t>
    </dgm:pt>
    <dgm:pt modelId="{B15D18B7-9E5F-4ED9-9F65-E6BAD38FC165}" type="pres">
      <dgm:prSet presAssocID="{130B5229-DC10-48AA-8BC7-F6BA916A5F3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7CCB3-54A2-47B4-BDF3-1523E812654A}" type="pres">
      <dgm:prSet presAssocID="{875E2268-C4C4-4E50-B05C-607CB5D52A4A}" presName="spacer" presStyleCnt="0"/>
      <dgm:spPr/>
    </dgm:pt>
    <dgm:pt modelId="{D4D35C0D-FD82-4B6D-97BD-69C2DB46083F}" type="pres">
      <dgm:prSet presAssocID="{67CFDB68-AED7-4CDA-836C-D9A1B3EEEFA4}" presName="comp" presStyleCnt="0"/>
      <dgm:spPr/>
    </dgm:pt>
    <dgm:pt modelId="{BB37C17C-162D-4BE8-A493-4D5B8A7E1E9F}" type="pres">
      <dgm:prSet presAssocID="{67CFDB68-AED7-4CDA-836C-D9A1B3EEEFA4}" presName="box" presStyleLbl="node1" presStyleIdx="3" presStyleCnt="4"/>
      <dgm:spPr/>
      <dgm:t>
        <a:bodyPr/>
        <a:lstStyle/>
        <a:p>
          <a:endParaRPr lang="ru-RU"/>
        </a:p>
      </dgm:t>
    </dgm:pt>
    <dgm:pt modelId="{9FD956DE-A0EE-4A3E-B793-E609EF268B70}" type="pres">
      <dgm:prSet presAssocID="{67CFDB68-AED7-4CDA-836C-D9A1B3EEEFA4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ru-RU"/>
        </a:p>
      </dgm:t>
    </dgm:pt>
    <dgm:pt modelId="{53E8F400-F783-4F5F-A416-A0F521383251}" type="pres">
      <dgm:prSet presAssocID="{67CFDB68-AED7-4CDA-836C-D9A1B3EEEFA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513D74-32EE-4048-A637-0088CC27A620}" type="presOf" srcId="{E6622E59-EA7A-49FF-A5A3-7E6B0B9B7B41}" destId="{229C26A8-F4B4-472F-9D50-51BBF50409BF}" srcOrd="1" destOrd="0" presId="urn:microsoft.com/office/officeart/2005/8/layout/vList4"/>
    <dgm:cxn modelId="{4BF01BE0-81BA-4369-BDA9-D0DED2739D0D}" type="presOf" srcId="{4745ECA3-F8CB-494F-84BE-F505222CD295}" destId="{CD33F969-8A95-4CA9-AD0C-C7F0FF16DDDF}" srcOrd="0" destOrd="4" presId="urn:microsoft.com/office/officeart/2005/8/layout/vList4"/>
    <dgm:cxn modelId="{0106A9A0-FC9E-495D-8064-27D18C4EB65A}" type="presOf" srcId="{6F8F3665-4E4F-4B2D-AD3C-FC18B799205C}" destId="{BDA932B3-E6A0-4BDA-A526-3F6272D4F1F0}" srcOrd="0" destOrd="5" presId="urn:microsoft.com/office/officeart/2005/8/layout/vList4"/>
    <dgm:cxn modelId="{BA17E068-045C-4D39-A3CB-757FC9BFB117}" type="presOf" srcId="{140EF8FE-C926-4120-A607-CC8F813537BA}" destId="{CD33F969-8A95-4CA9-AD0C-C7F0FF16DDDF}" srcOrd="0" destOrd="0" presId="urn:microsoft.com/office/officeart/2005/8/layout/vList4"/>
    <dgm:cxn modelId="{DB30C6C8-1FD4-4052-B5A2-104E6005E3B3}" srcId="{67CFDB68-AED7-4CDA-836C-D9A1B3EEEFA4}" destId="{25E78386-28F6-4805-90B0-85927943B368}" srcOrd="0" destOrd="0" parTransId="{834987FF-364F-4FA8-AD9E-F402A6F46978}" sibTransId="{7F5A3485-F560-4DA4-8D08-B32DE31F912C}"/>
    <dgm:cxn modelId="{4BD5448D-EABA-47B0-88E8-0CF81929627D}" type="presOf" srcId="{E40CCE85-2755-4C7D-9424-13492ABAB5AF}" destId="{BB37C17C-162D-4BE8-A493-4D5B8A7E1E9F}" srcOrd="0" destOrd="3" presId="urn:microsoft.com/office/officeart/2005/8/layout/vList4"/>
    <dgm:cxn modelId="{62EA9D59-D490-4BE8-B742-80D6D972D302}" type="presOf" srcId="{25E78386-28F6-4805-90B0-85927943B368}" destId="{BB37C17C-162D-4BE8-A493-4D5B8A7E1E9F}" srcOrd="0" destOrd="1" presId="urn:microsoft.com/office/officeart/2005/8/layout/vList4"/>
    <dgm:cxn modelId="{D0EB6AF7-5308-4EE3-BF49-394B8851D930}" srcId="{45E94559-B319-4FA6-9A99-6099F9AC7A08}" destId="{130B5229-DC10-48AA-8BC7-F6BA916A5F34}" srcOrd="2" destOrd="0" parTransId="{ECEAB868-E04E-4891-A391-B5CD59D8D9F5}" sibTransId="{875E2268-C4C4-4E50-B05C-607CB5D52A4A}"/>
    <dgm:cxn modelId="{293977ED-72B6-481C-A277-BCABB5B6BC16}" srcId="{130B5229-DC10-48AA-8BC7-F6BA916A5F34}" destId="{E8CB2447-1EF4-4074-BC51-C1EA52121B73}" srcOrd="2" destOrd="0" parTransId="{FC8E4B5E-0F13-4E08-8737-1140B5702267}" sibTransId="{34157169-891F-4D66-99EF-8336277CB109}"/>
    <dgm:cxn modelId="{AD85600A-2347-448C-B80D-1A69B40416E8}" srcId="{67CFDB68-AED7-4CDA-836C-D9A1B3EEEFA4}" destId="{D9FC2FD1-9F36-438A-A8CF-16413D777224}" srcOrd="1" destOrd="0" parTransId="{8EF37C34-EFE8-49A4-977D-9FC3C3D78BC6}" sibTransId="{54983DE6-B076-44F2-98CD-AE94FA3D6F37}"/>
    <dgm:cxn modelId="{C2350BF0-D803-4640-8531-088A21E6A3B4}" type="presOf" srcId="{25E78386-28F6-4805-90B0-85927943B368}" destId="{53E8F400-F783-4F5F-A416-A0F521383251}" srcOrd="1" destOrd="1" presId="urn:microsoft.com/office/officeart/2005/8/layout/vList4"/>
    <dgm:cxn modelId="{9695BB08-979C-4325-99E8-602C87EE9D08}" srcId="{67CFDB68-AED7-4CDA-836C-D9A1B3EEEFA4}" destId="{69746DAB-ABF1-4784-B102-506CFB957556}" srcOrd="3" destOrd="0" parTransId="{D2158F98-B457-4BE8-8918-045219F8F597}" sibTransId="{6A52A28E-2954-42D0-A6EF-2A872DA3F087}"/>
    <dgm:cxn modelId="{D2B2E782-919B-445D-A4BB-CB7B7CF2B8C8}" type="presOf" srcId="{77A809BF-CC39-4190-A3FA-FBCF29CE8301}" destId="{C7D3020C-7B4E-4434-A695-54605C526090}" srcOrd="1" destOrd="3" presId="urn:microsoft.com/office/officeart/2005/8/layout/vList4"/>
    <dgm:cxn modelId="{DB2E9872-3CA4-4A79-A854-D499F508FEC6}" srcId="{67CFDB68-AED7-4CDA-836C-D9A1B3EEEFA4}" destId="{E40CCE85-2755-4C7D-9424-13492ABAB5AF}" srcOrd="2" destOrd="0" parTransId="{D6437A2B-394C-4CB6-B363-E3029C6270EA}" sibTransId="{CBDC445D-5DDB-46FF-9F32-457B644E3FFB}"/>
    <dgm:cxn modelId="{7B86074E-7818-48D1-8DCA-EF4950F2D2C4}" type="presOf" srcId="{443465EB-74D2-4C0B-A9D8-F4C3801C16F3}" destId="{B15D18B7-9E5F-4ED9-9F65-E6BAD38FC165}" srcOrd="1" destOrd="4" presId="urn:microsoft.com/office/officeart/2005/8/layout/vList4"/>
    <dgm:cxn modelId="{7BA6C997-EB33-4C6B-A091-A372E14D7D8B}" type="presOf" srcId="{D9FC2FD1-9F36-438A-A8CF-16413D777224}" destId="{BB37C17C-162D-4BE8-A493-4D5B8A7E1E9F}" srcOrd="0" destOrd="2" presId="urn:microsoft.com/office/officeart/2005/8/layout/vList4"/>
    <dgm:cxn modelId="{238E07B0-8206-4EED-A073-5981D2A594CB}" type="presOf" srcId="{C5A5E2B4-2F03-4D84-9CC3-46BA41445DFD}" destId="{229C26A8-F4B4-472F-9D50-51BBF50409BF}" srcOrd="1" destOrd="4" presId="urn:microsoft.com/office/officeart/2005/8/layout/vList4"/>
    <dgm:cxn modelId="{0A5A81CB-3F9A-44C5-ADAC-F5F0D417678A}" type="presOf" srcId="{AFDC80DD-F830-4ABA-BFA4-412ED7602179}" destId="{229C26A8-F4B4-472F-9D50-51BBF50409BF}" srcOrd="1" destOrd="1" presId="urn:microsoft.com/office/officeart/2005/8/layout/vList4"/>
    <dgm:cxn modelId="{43FB1637-3C49-4894-ACAC-C7E3D5571916}" type="presOf" srcId="{45E94559-B319-4FA6-9A99-6099F9AC7A08}" destId="{0B6F4420-9109-4408-B2FE-6FEEF78B7F4F}" srcOrd="0" destOrd="0" presId="urn:microsoft.com/office/officeart/2005/8/layout/vList4"/>
    <dgm:cxn modelId="{9E9EA32D-22CD-4F4B-A778-5FFCB8A32F63}" type="presOf" srcId="{6F8F3665-4E4F-4B2D-AD3C-FC18B799205C}" destId="{B15D18B7-9E5F-4ED9-9F65-E6BAD38FC165}" srcOrd="1" destOrd="5" presId="urn:microsoft.com/office/officeart/2005/8/layout/vList4"/>
    <dgm:cxn modelId="{39B47BAE-8485-4D7B-9459-C75D92C2E889}" type="presOf" srcId="{E8CB2447-1EF4-4074-BC51-C1EA52121B73}" destId="{BDA932B3-E6A0-4BDA-A526-3F6272D4F1F0}" srcOrd="0" destOrd="3" presId="urn:microsoft.com/office/officeart/2005/8/layout/vList4"/>
    <dgm:cxn modelId="{2F811517-797C-4809-9CC0-0A6091501295}" srcId="{130B5229-DC10-48AA-8BC7-F6BA916A5F34}" destId="{CC0103E5-D372-4CEC-BEA9-BF0BE357377F}" srcOrd="5" destOrd="0" parTransId="{DC5F438D-6E60-4F6D-A101-A45C43EB2851}" sibTransId="{0A71063C-7521-44EC-9C28-D982955C626B}"/>
    <dgm:cxn modelId="{35F53F3D-D476-440A-B855-D23CA73B2CC3}" type="presOf" srcId="{CC0103E5-D372-4CEC-BEA9-BF0BE357377F}" destId="{B15D18B7-9E5F-4ED9-9F65-E6BAD38FC165}" srcOrd="1" destOrd="6" presId="urn:microsoft.com/office/officeart/2005/8/layout/vList4"/>
    <dgm:cxn modelId="{D3A8B601-9065-4A73-88A9-5C825330ABA8}" srcId="{140EF8FE-C926-4120-A607-CC8F813537BA}" destId="{4745ECA3-F8CB-494F-84BE-F505222CD295}" srcOrd="3" destOrd="0" parTransId="{1FA68AA6-24B9-4264-A1AB-34DED5B9CDE5}" sibTransId="{635B89A9-1A31-4CFC-A4C6-65F9BE313643}"/>
    <dgm:cxn modelId="{5AD66F71-1683-4004-9FED-3C3B41D576DA}" srcId="{E6622E59-EA7A-49FF-A5A3-7E6B0B9B7B41}" destId="{C5A5E2B4-2F03-4D84-9CC3-46BA41445DFD}" srcOrd="3" destOrd="0" parTransId="{403D73DB-357D-465B-8B42-3C8B3206DB57}" sibTransId="{B5FFE083-9BCF-4EB4-B11A-1BB9C5BE5660}"/>
    <dgm:cxn modelId="{95619613-B6AF-4E7A-89AB-895CE9BA091B}" type="presOf" srcId="{4745ECA3-F8CB-494F-84BE-F505222CD295}" destId="{C7D3020C-7B4E-4434-A695-54605C526090}" srcOrd="1" destOrd="4" presId="urn:microsoft.com/office/officeart/2005/8/layout/vList4"/>
    <dgm:cxn modelId="{DB23A3D3-B90A-4AAB-8106-CB19B071A06B}" type="presOf" srcId="{B10377D2-C79F-4E24-A22A-B5766823FB77}" destId="{B15D18B7-9E5F-4ED9-9F65-E6BAD38FC165}" srcOrd="1" destOrd="2" presId="urn:microsoft.com/office/officeart/2005/8/layout/vList4"/>
    <dgm:cxn modelId="{BA38D839-A537-4FE5-9AA3-893C45D6269B}" type="presOf" srcId="{D9FC2FD1-9F36-438A-A8CF-16413D777224}" destId="{53E8F400-F783-4F5F-A416-A0F521383251}" srcOrd="1" destOrd="2" presId="urn:microsoft.com/office/officeart/2005/8/layout/vList4"/>
    <dgm:cxn modelId="{1006C195-0BBC-403B-960F-D6CC6287A690}" type="presOf" srcId="{140EF8FE-C926-4120-A607-CC8F813537BA}" destId="{C7D3020C-7B4E-4434-A695-54605C526090}" srcOrd="1" destOrd="0" presId="urn:microsoft.com/office/officeart/2005/8/layout/vList4"/>
    <dgm:cxn modelId="{73070AEA-58F4-43A2-91BE-C9B5BBCBC4BF}" type="presOf" srcId="{C86BC212-9641-4686-9937-82E9DA255B3F}" destId="{E8EF69E3-60DF-4E43-99E2-46AA93B23D39}" srcOrd="0" destOrd="3" presId="urn:microsoft.com/office/officeart/2005/8/layout/vList4"/>
    <dgm:cxn modelId="{43BCCCE3-8AE1-4890-8959-AF0527495E6E}" type="presOf" srcId="{29903231-FB44-4156-9204-B0420B3747F9}" destId="{229C26A8-F4B4-472F-9D50-51BBF50409BF}" srcOrd="1" destOrd="2" presId="urn:microsoft.com/office/officeart/2005/8/layout/vList4"/>
    <dgm:cxn modelId="{E937BFE7-EE4C-4B73-9060-CFDFFA2D9F60}" srcId="{140EF8FE-C926-4120-A607-CC8F813537BA}" destId="{C27A86EC-73BE-4F93-8412-5E8976333056}" srcOrd="4" destOrd="0" parTransId="{F9936CED-51E4-4956-AD94-6E84ADCF39BD}" sibTransId="{0657C3E9-BC03-4869-A913-618C659B79A1}"/>
    <dgm:cxn modelId="{14FF1900-086D-4A5D-B128-25A1D1ABF2FF}" type="presOf" srcId="{6DADC617-82C4-4887-98CB-7FBB6CD7CC4D}" destId="{BB37C17C-162D-4BE8-A493-4D5B8A7E1E9F}" srcOrd="0" destOrd="5" presId="urn:microsoft.com/office/officeart/2005/8/layout/vList4"/>
    <dgm:cxn modelId="{34CECB71-BC6C-4D09-B51E-3191FA0CF4B3}" srcId="{140EF8FE-C926-4120-A607-CC8F813537BA}" destId="{07D6C1C4-9E89-41A4-A925-81D741D4599E}" srcOrd="1" destOrd="0" parTransId="{78DD68C9-6BE1-4133-99EC-E315DCBE9594}" sibTransId="{5FE103C0-5791-4341-A848-947389D7A8F0}"/>
    <dgm:cxn modelId="{2D7113F1-94E8-4745-B2FC-60F838B47042}" srcId="{45E94559-B319-4FA6-9A99-6099F9AC7A08}" destId="{140EF8FE-C926-4120-A607-CC8F813537BA}" srcOrd="0" destOrd="0" parTransId="{B5AB2E95-FACD-4260-9A83-5C46FC7A4BE1}" sibTransId="{BAEECA9E-96DA-4B76-BA0A-50F0F710F785}"/>
    <dgm:cxn modelId="{AEDD5B5E-D7D1-4188-A2FC-61362D46D08B}" type="presOf" srcId="{B10377D2-C79F-4E24-A22A-B5766823FB77}" destId="{BDA932B3-E6A0-4BDA-A526-3F6272D4F1F0}" srcOrd="0" destOrd="2" presId="urn:microsoft.com/office/officeart/2005/8/layout/vList4"/>
    <dgm:cxn modelId="{473F3419-C291-4FF6-8068-0C7F525F45E2}" srcId="{130B5229-DC10-48AA-8BC7-F6BA916A5F34}" destId="{443465EB-74D2-4C0B-A9D8-F4C3801C16F3}" srcOrd="3" destOrd="0" parTransId="{740CEBDC-D3DD-4A92-BBF6-26D12A1EAC01}" sibTransId="{C0373F36-D542-4361-A2ED-D33255FCFB54}"/>
    <dgm:cxn modelId="{2A20BAC8-F63B-471D-965E-36BE27A3FC93}" srcId="{67CFDB68-AED7-4CDA-836C-D9A1B3EEEFA4}" destId="{6DADC617-82C4-4887-98CB-7FBB6CD7CC4D}" srcOrd="4" destOrd="0" parTransId="{AD351DA3-7DCC-40EF-AB08-8CECA1D428EE}" sibTransId="{41BAF65A-2EF9-492B-BDBC-698E70A801D2}"/>
    <dgm:cxn modelId="{C99B9F10-5331-4FF9-AC6F-29546493EDF5}" type="presOf" srcId="{876C2FBF-32DF-42D2-844B-084832B11C98}" destId="{C7D3020C-7B4E-4434-A695-54605C526090}" srcOrd="1" destOrd="1" presId="urn:microsoft.com/office/officeart/2005/8/layout/vList4"/>
    <dgm:cxn modelId="{CE43BFD3-BA42-4990-8E1F-9104CB7416F0}" type="presOf" srcId="{C86BC212-9641-4686-9937-82E9DA255B3F}" destId="{229C26A8-F4B4-472F-9D50-51BBF50409BF}" srcOrd="1" destOrd="3" presId="urn:microsoft.com/office/officeart/2005/8/layout/vList4"/>
    <dgm:cxn modelId="{8BB9C604-FBEA-46FC-B783-5C15B9E0B962}" type="presOf" srcId="{E40CCE85-2755-4C7D-9424-13492ABAB5AF}" destId="{53E8F400-F783-4F5F-A416-A0F521383251}" srcOrd="1" destOrd="3" presId="urn:microsoft.com/office/officeart/2005/8/layout/vList4"/>
    <dgm:cxn modelId="{6A6428DC-627B-44BB-9256-CD73837546F8}" srcId="{E6622E59-EA7A-49FF-A5A3-7E6B0B9B7B41}" destId="{083F8509-6485-48A4-A939-2F492DF56A48}" srcOrd="4" destOrd="0" parTransId="{DAC243DD-DBD2-46A8-8376-41718FA40D80}" sibTransId="{3DD9E433-E248-44C9-8F12-21FE1E09C79B}"/>
    <dgm:cxn modelId="{A04680D7-2C58-4218-8756-6222D8D96135}" srcId="{130B5229-DC10-48AA-8BC7-F6BA916A5F34}" destId="{B10377D2-C79F-4E24-A22A-B5766823FB77}" srcOrd="1" destOrd="0" parTransId="{E77CB362-A902-47EA-8003-F192A8610199}" sibTransId="{68C0D2D5-2C47-467F-A4C5-6C3E84FF68EE}"/>
    <dgm:cxn modelId="{78695263-7287-46A6-9B4D-8B5E0FB35570}" type="presOf" srcId="{CC0103E5-D372-4CEC-BEA9-BF0BE357377F}" destId="{BDA932B3-E6A0-4BDA-A526-3F6272D4F1F0}" srcOrd="0" destOrd="6" presId="urn:microsoft.com/office/officeart/2005/8/layout/vList4"/>
    <dgm:cxn modelId="{9C124BD6-6794-45C8-8192-FEEF1D2E5C98}" type="presOf" srcId="{130B5229-DC10-48AA-8BC7-F6BA916A5F34}" destId="{B15D18B7-9E5F-4ED9-9F65-E6BAD38FC165}" srcOrd="1" destOrd="0" presId="urn:microsoft.com/office/officeart/2005/8/layout/vList4"/>
    <dgm:cxn modelId="{74F6ECC5-CCAD-4FDB-B73D-6D12C5CA5013}" type="presOf" srcId="{67CFDB68-AED7-4CDA-836C-D9A1B3EEEFA4}" destId="{53E8F400-F783-4F5F-A416-A0F521383251}" srcOrd="1" destOrd="0" presId="urn:microsoft.com/office/officeart/2005/8/layout/vList4"/>
    <dgm:cxn modelId="{F3945276-ECB4-4832-B406-1A552E090D52}" srcId="{140EF8FE-C926-4120-A607-CC8F813537BA}" destId="{876C2FBF-32DF-42D2-844B-084832B11C98}" srcOrd="0" destOrd="0" parTransId="{A5EFBA3F-9EED-42FD-AB9E-5857A6C92040}" sibTransId="{FE09CAC8-1F0B-4DC4-9E7E-63064949D495}"/>
    <dgm:cxn modelId="{3947D2CF-F481-4FA9-85F8-CE60E3747033}" type="presOf" srcId="{07D6C1C4-9E89-41A4-A925-81D741D4599E}" destId="{C7D3020C-7B4E-4434-A695-54605C526090}" srcOrd="1" destOrd="2" presId="urn:microsoft.com/office/officeart/2005/8/layout/vList4"/>
    <dgm:cxn modelId="{84782BB0-A9A6-4C60-8A18-22FD3E5C4E3E}" type="presOf" srcId="{E8CB2447-1EF4-4074-BC51-C1EA52121B73}" destId="{B15D18B7-9E5F-4ED9-9F65-E6BAD38FC165}" srcOrd="1" destOrd="3" presId="urn:microsoft.com/office/officeart/2005/8/layout/vList4"/>
    <dgm:cxn modelId="{98946BCE-A8F1-45EF-95EE-23390AEB35D9}" srcId="{130B5229-DC10-48AA-8BC7-F6BA916A5F34}" destId="{6F8F3665-4E4F-4B2D-AD3C-FC18B799205C}" srcOrd="4" destOrd="0" parTransId="{82B4C494-D758-49FA-A281-E6747DAB159D}" sibTransId="{7E5FA516-C9C0-42A4-BC81-7548C530D6C8}"/>
    <dgm:cxn modelId="{A75388C6-A399-4808-9A06-0984D8167557}" type="presOf" srcId="{083F8509-6485-48A4-A939-2F492DF56A48}" destId="{E8EF69E3-60DF-4E43-99E2-46AA93B23D39}" srcOrd="0" destOrd="5" presId="urn:microsoft.com/office/officeart/2005/8/layout/vList4"/>
    <dgm:cxn modelId="{D914118E-4A5D-4D3F-831F-AE017085F588}" type="presOf" srcId="{900E19DC-460D-4F0B-95F7-AACF6D03F83E}" destId="{B15D18B7-9E5F-4ED9-9F65-E6BAD38FC165}" srcOrd="1" destOrd="1" presId="urn:microsoft.com/office/officeart/2005/8/layout/vList4"/>
    <dgm:cxn modelId="{39209C63-E8D1-4CB9-BBE6-48B948ACD18B}" type="presOf" srcId="{29903231-FB44-4156-9204-B0420B3747F9}" destId="{E8EF69E3-60DF-4E43-99E2-46AA93B23D39}" srcOrd="0" destOrd="2" presId="urn:microsoft.com/office/officeart/2005/8/layout/vList4"/>
    <dgm:cxn modelId="{3382540B-30B1-42C1-83CD-3DF06B65367F}" type="presOf" srcId="{E6622E59-EA7A-49FF-A5A3-7E6B0B9B7B41}" destId="{E8EF69E3-60DF-4E43-99E2-46AA93B23D39}" srcOrd="0" destOrd="0" presId="urn:microsoft.com/office/officeart/2005/8/layout/vList4"/>
    <dgm:cxn modelId="{748CA1E6-C6F8-4713-A070-F7A988C662A3}" type="presOf" srcId="{876C2FBF-32DF-42D2-844B-084832B11C98}" destId="{CD33F969-8A95-4CA9-AD0C-C7F0FF16DDDF}" srcOrd="0" destOrd="1" presId="urn:microsoft.com/office/officeart/2005/8/layout/vList4"/>
    <dgm:cxn modelId="{B1B3160C-07EC-403D-AE78-C4055E1F41EC}" srcId="{130B5229-DC10-48AA-8BC7-F6BA916A5F34}" destId="{900E19DC-460D-4F0B-95F7-AACF6D03F83E}" srcOrd="0" destOrd="0" parTransId="{64743828-71C4-4589-8E6F-079417ACEB3E}" sibTransId="{57BC0CE5-0900-41A0-AEB8-17281CCD9777}"/>
    <dgm:cxn modelId="{6A5AA380-D49C-44D1-8B7A-950414DB1767}" type="presOf" srcId="{6DADC617-82C4-4887-98CB-7FBB6CD7CC4D}" destId="{53E8F400-F783-4F5F-A416-A0F521383251}" srcOrd="1" destOrd="5" presId="urn:microsoft.com/office/officeart/2005/8/layout/vList4"/>
    <dgm:cxn modelId="{55230F15-EEE7-4CA8-AAD9-B4107886A54E}" srcId="{E6622E59-EA7A-49FF-A5A3-7E6B0B9B7B41}" destId="{29903231-FB44-4156-9204-B0420B3747F9}" srcOrd="1" destOrd="0" parTransId="{314D6058-5F08-4EEA-B07E-5E2675BE421E}" sibTransId="{B3B0B3B3-2169-4E0B-A5BD-45EA3EAD4EFA}"/>
    <dgm:cxn modelId="{0667059A-A992-4A05-84B6-522059C349BA}" type="presOf" srcId="{69746DAB-ABF1-4784-B102-506CFB957556}" destId="{53E8F400-F783-4F5F-A416-A0F521383251}" srcOrd="1" destOrd="4" presId="urn:microsoft.com/office/officeart/2005/8/layout/vList4"/>
    <dgm:cxn modelId="{DBB3A2B2-5843-4D6D-A7FF-4AACE4E505EA}" type="presOf" srcId="{77A809BF-CC39-4190-A3FA-FBCF29CE8301}" destId="{CD33F969-8A95-4CA9-AD0C-C7F0FF16DDDF}" srcOrd="0" destOrd="3" presId="urn:microsoft.com/office/officeart/2005/8/layout/vList4"/>
    <dgm:cxn modelId="{F91CFB34-37BD-4D9F-8139-52F9D1D23ADA}" type="presOf" srcId="{67CFDB68-AED7-4CDA-836C-D9A1B3EEEFA4}" destId="{BB37C17C-162D-4BE8-A493-4D5B8A7E1E9F}" srcOrd="0" destOrd="0" presId="urn:microsoft.com/office/officeart/2005/8/layout/vList4"/>
    <dgm:cxn modelId="{18C72BCD-1AE6-4F2A-AEB1-D76CC01F1294}" srcId="{45E94559-B319-4FA6-9A99-6099F9AC7A08}" destId="{67CFDB68-AED7-4CDA-836C-D9A1B3EEEFA4}" srcOrd="3" destOrd="0" parTransId="{413957E1-60D2-4470-84D9-F5FD902F2BCF}" sibTransId="{228E41E9-5469-4FCA-A39F-9C84C453AFF1}"/>
    <dgm:cxn modelId="{6761EA2C-A443-4ABC-ABC8-A60EBE86BBCF}" type="presOf" srcId="{C5A5E2B4-2F03-4D84-9CC3-46BA41445DFD}" destId="{E8EF69E3-60DF-4E43-99E2-46AA93B23D39}" srcOrd="0" destOrd="4" presId="urn:microsoft.com/office/officeart/2005/8/layout/vList4"/>
    <dgm:cxn modelId="{4AFD7585-BA54-4A7E-A0B4-602C8FFF62DE}" type="presOf" srcId="{AFDC80DD-F830-4ABA-BFA4-412ED7602179}" destId="{E8EF69E3-60DF-4E43-99E2-46AA93B23D39}" srcOrd="0" destOrd="1" presId="urn:microsoft.com/office/officeart/2005/8/layout/vList4"/>
    <dgm:cxn modelId="{D15AE7AB-4C39-4160-B2A3-7C82EE3EC722}" type="presOf" srcId="{C27A86EC-73BE-4F93-8412-5E8976333056}" destId="{CD33F969-8A95-4CA9-AD0C-C7F0FF16DDDF}" srcOrd="0" destOrd="5" presId="urn:microsoft.com/office/officeart/2005/8/layout/vList4"/>
    <dgm:cxn modelId="{FFFB693D-6120-4C59-8612-02E241D88FF9}" type="presOf" srcId="{900E19DC-460D-4F0B-95F7-AACF6D03F83E}" destId="{BDA932B3-E6A0-4BDA-A526-3F6272D4F1F0}" srcOrd="0" destOrd="1" presId="urn:microsoft.com/office/officeart/2005/8/layout/vList4"/>
    <dgm:cxn modelId="{92392A4B-DC72-4621-B179-1A31298B3252}" srcId="{E6622E59-EA7A-49FF-A5A3-7E6B0B9B7B41}" destId="{C86BC212-9641-4686-9937-82E9DA255B3F}" srcOrd="2" destOrd="0" parTransId="{089ADB74-CE0E-4D75-B31F-9F7B934941DC}" sibTransId="{3263A552-9CAA-4F3C-8CA8-DFCA7146C010}"/>
    <dgm:cxn modelId="{7EF7FE62-8AF4-4974-8A49-9A830EDEA4AA}" type="presOf" srcId="{69746DAB-ABF1-4784-B102-506CFB957556}" destId="{BB37C17C-162D-4BE8-A493-4D5B8A7E1E9F}" srcOrd="0" destOrd="4" presId="urn:microsoft.com/office/officeart/2005/8/layout/vList4"/>
    <dgm:cxn modelId="{5FBB7ECF-CD1E-4C24-8DBB-42EEF357E03F}" type="presOf" srcId="{130B5229-DC10-48AA-8BC7-F6BA916A5F34}" destId="{BDA932B3-E6A0-4BDA-A526-3F6272D4F1F0}" srcOrd="0" destOrd="0" presId="urn:microsoft.com/office/officeart/2005/8/layout/vList4"/>
    <dgm:cxn modelId="{73D8B3E8-EAE5-46D6-816C-EA84A3BD3A50}" type="presOf" srcId="{443465EB-74D2-4C0B-A9D8-F4C3801C16F3}" destId="{BDA932B3-E6A0-4BDA-A526-3F6272D4F1F0}" srcOrd="0" destOrd="4" presId="urn:microsoft.com/office/officeart/2005/8/layout/vList4"/>
    <dgm:cxn modelId="{A7D53E8D-555F-4DB7-8471-00B7B76D202B}" type="presOf" srcId="{07D6C1C4-9E89-41A4-A925-81D741D4599E}" destId="{CD33F969-8A95-4CA9-AD0C-C7F0FF16DDDF}" srcOrd="0" destOrd="2" presId="urn:microsoft.com/office/officeart/2005/8/layout/vList4"/>
    <dgm:cxn modelId="{68321C44-429E-47E0-9C26-2FA8E4FDC8F8}" srcId="{45E94559-B319-4FA6-9A99-6099F9AC7A08}" destId="{E6622E59-EA7A-49FF-A5A3-7E6B0B9B7B41}" srcOrd="1" destOrd="0" parTransId="{75B4E67C-DD1B-4BAA-84E4-6D32EA7AEFE9}" sibTransId="{792C7955-F9E5-4B82-826C-016A41E2F706}"/>
    <dgm:cxn modelId="{259923FE-D57E-4396-9D79-B47184503275}" type="presOf" srcId="{C27A86EC-73BE-4F93-8412-5E8976333056}" destId="{C7D3020C-7B4E-4434-A695-54605C526090}" srcOrd="1" destOrd="5" presId="urn:microsoft.com/office/officeart/2005/8/layout/vList4"/>
    <dgm:cxn modelId="{F011825F-02A9-46C2-8A78-F3B4AA14D983}" srcId="{140EF8FE-C926-4120-A607-CC8F813537BA}" destId="{77A809BF-CC39-4190-A3FA-FBCF29CE8301}" srcOrd="2" destOrd="0" parTransId="{F6FC3BC3-FB0D-42FA-9466-2362921CC3E6}" sibTransId="{E954F422-A9F1-471F-94DA-506A8A2B38B9}"/>
    <dgm:cxn modelId="{6B245913-D6DD-4295-82F7-D8C1499D2980}" type="presOf" srcId="{083F8509-6485-48A4-A939-2F492DF56A48}" destId="{229C26A8-F4B4-472F-9D50-51BBF50409BF}" srcOrd="1" destOrd="5" presId="urn:microsoft.com/office/officeart/2005/8/layout/vList4"/>
    <dgm:cxn modelId="{D706CD00-A72F-4A6C-B533-C6B714FEC2B9}" srcId="{E6622E59-EA7A-49FF-A5A3-7E6B0B9B7B41}" destId="{AFDC80DD-F830-4ABA-BFA4-412ED7602179}" srcOrd="0" destOrd="0" parTransId="{812AA5C4-3FDE-4358-8F38-2E9B28605203}" sibTransId="{95E3E008-6CE3-4DA6-8B6B-A344784FEA3B}"/>
    <dgm:cxn modelId="{8BFB24CC-47E6-49C6-88ED-07A1B9051FEC}" type="presParOf" srcId="{0B6F4420-9109-4408-B2FE-6FEEF78B7F4F}" destId="{C00AD458-902E-4FEC-9522-F8AEE1D8B1D8}" srcOrd="0" destOrd="0" presId="urn:microsoft.com/office/officeart/2005/8/layout/vList4"/>
    <dgm:cxn modelId="{C843A6AB-FFC7-429A-951F-9588C28BED98}" type="presParOf" srcId="{C00AD458-902E-4FEC-9522-F8AEE1D8B1D8}" destId="{CD33F969-8A95-4CA9-AD0C-C7F0FF16DDDF}" srcOrd="0" destOrd="0" presId="urn:microsoft.com/office/officeart/2005/8/layout/vList4"/>
    <dgm:cxn modelId="{04EEBEF5-6D0F-4213-8F37-C514AB7BD5DD}" type="presParOf" srcId="{C00AD458-902E-4FEC-9522-F8AEE1D8B1D8}" destId="{F29C4187-ECD5-4023-865B-EACAAF0938FB}" srcOrd="1" destOrd="0" presId="urn:microsoft.com/office/officeart/2005/8/layout/vList4"/>
    <dgm:cxn modelId="{258AA161-531C-4598-8F6B-86BA877183A9}" type="presParOf" srcId="{C00AD458-902E-4FEC-9522-F8AEE1D8B1D8}" destId="{C7D3020C-7B4E-4434-A695-54605C526090}" srcOrd="2" destOrd="0" presId="urn:microsoft.com/office/officeart/2005/8/layout/vList4"/>
    <dgm:cxn modelId="{6B422D10-2151-402B-B799-04B8B636DD19}" type="presParOf" srcId="{0B6F4420-9109-4408-B2FE-6FEEF78B7F4F}" destId="{F165A893-D76D-4A6B-912D-A79C8577532C}" srcOrd="1" destOrd="0" presId="urn:microsoft.com/office/officeart/2005/8/layout/vList4"/>
    <dgm:cxn modelId="{A9BE120C-6998-433E-B6B8-6B5FE22E02D8}" type="presParOf" srcId="{0B6F4420-9109-4408-B2FE-6FEEF78B7F4F}" destId="{60DDE77D-A58E-481E-900E-9AD14CCAD588}" srcOrd="2" destOrd="0" presId="urn:microsoft.com/office/officeart/2005/8/layout/vList4"/>
    <dgm:cxn modelId="{C2279F16-5D96-4562-B970-031E9AA2F047}" type="presParOf" srcId="{60DDE77D-A58E-481E-900E-9AD14CCAD588}" destId="{E8EF69E3-60DF-4E43-99E2-46AA93B23D39}" srcOrd="0" destOrd="0" presId="urn:microsoft.com/office/officeart/2005/8/layout/vList4"/>
    <dgm:cxn modelId="{74266930-1A04-445C-B9F3-4B9E0665BF60}" type="presParOf" srcId="{60DDE77D-A58E-481E-900E-9AD14CCAD588}" destId="{CE0EA860-FC23-4B6E-8204-9959EF319E88}" srcOrd="1" destOrd="0" presId="urn:microsoft.com/office/officeart/2005/8/layout/vList4"/>
    <dgm:cxn modelId="{5C8D4AD8-533A-483B-B56E-AF78912C48C8}" type="presParOf" srcId="{60DDE77D-A58E-481E-900E-9AD14CCAD588}" destId="{229C26A8-F4B4-472F-9D50-51BBF50409BF}" srcOrd="2" destOrd="0" presId="urn:microsoft.com/office/officeart/2005/8/layout/vList4"/>
    <dgm:cxn modelId="{B4EC4168-0439-46EB-8B9A-EF82A945A0BA}" type="presParOf" srcId="{0B6F4420-9109-4408-B2FE-6FEEF78B7F4F}" destId="{4DC5457A-9874-40AE-9C15-48EEEC3B71C2}" srcOrd="3" destOrd="0" presId="urn:microsoft.com/office/officeart/2005/8/layout/vList4"/>
    <dgm:cxn modelId="{B53A2622-F5F2-4D87-B268-5415D6B17267}" type="presParOf" srcId="{0B6F4420-9109-4408-B2FE-6FEEF78B7F4F}" destId="{58CC436F-452E-4817-910F-B61EFB732BDA}" srcOrd="4" destOrd="0" presId="urn:microsoft.com/office/officeart/2005/8/layout/vList4"/>
    <dgm:cxn modelId="{0FA98B45-55D7-4870-AA92-9747328A1239}" type="presParOf" srcId="{58CC436F-452E-4817-910F-B61EFB732BDA}" destId="{BDA932B3-E6A0-4BDA-A526-3F6272D4F1F0}" srcOrd="0" destOrd="0" presId="urn:microsoft.com/office/officeart/2005/8/layout/vList4"/>
    <dgm:cxn modelId="{A8BE2432-F152-47FC-9FE6-0C1FC67A4C40}" type="presParOf" srcId="{58CC436F-452E-4817-910F-B61EFB732BDA}" destId="{7D011EFC-A9D3-4A96-9FEE-E10D70227664}" srcOrd="1" destOrd="0" presId="urn:microsoft.com/office/officeart/2005/8/layout/vList4"/>
    <dgm:cxn modelId="{AF857EFA-7615-486D-85F1-234166DE5429}" type="presParOf" srcId="{58CC436F-452E-4817-910F-B61EFB732BDA}" destId="{B15D18B7-9E5F-4ED9-9F65-E6BAD38FC165}" srcOrd="2" destOrd="0" presId="urn:microsoft.com/office/officeart/2005/8/layout/vList4"/>
    <dgm:cxn modelId="{CC23986C-ACBF-43EC-AAC2-436029F7E55B}" type="presParOf" srcId="{0B6F4420-9109-4408-B2FE-6FEEF78B7F4F}" destId="{4827CCB3-54A2-47B4-BDF3-1523E812654A}" srcOrd="5" destOrd="0" presId="urn:microsoft.com/office/officeart/2005/8/layout/vList4"/>
    <dgm:cxn modelId="{26CE82A1-3015-45C7-B999-EC2C746D19FA}" type="presParOf" srcId="{0B6F4420-9109-4408-B2FE-6FEEF78B7F4F}" destId="{D4D35C0D-FD82-4B6D-97BD-69C2DB46083F}" srcOrd="6" destOrd="0" presId="urn:microsoft.com/office/officeart/2005/8/layout/vList4"/>
    <dgm:cxn modelId="{C924F256-1436-46AF-9269-AC5998950D17}" type="presParOf" srcId="{D4D35C0D-FD82-4B6D-97BD-69C2DB46083F}" destId="{BB37C17C-162D-4BE8-A493-4D5B8A7E1E9F}" srcOrd="0" destOrd="0" presId="urn:microsoft.com/office/officeart/2005/8/layout/vList4"/>
    <dgm:cxn modelId="{4EE7F38F-180E-4005-A856-CA18F37B676F}" type="presParOf" srcId="{D4D35C0D-FD82-4B6D-97BD-69C2DB46083F}" destId="{9FD956DE-A0EE-4A3E-B793-E609EF268B70}" srcOrd="1" destOrd="0" presId="urn:microsoft.com/office/officeart/2005/8/layout/vList4"/>
    <dgm:cxn modelId="{73B2DC33-2935-424B-8F8A-FAAC03FFDF17}" type="presParOf" srcId="{D4D35C0D-FD82-4B6D-97BD-69C2DB46083F}" destId="{53E8F400-F783-4F5F-A416-A0F5213832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E94559-B319-4FA6-9A99-6099F9AC7A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EF8FE-C926-4120-A607-CC8F813537BA}">
      <dgm:prSet phldrT="[Текст]" custT="1"/>
      <dgm:spPr/>
      <dgm:t>
        <a:bodyPr/>
        <a:lstStyle/>
        <a:p>
          <a:r>
            <a:rPr lang="ru-RU" sz="1000" b="0" i="0" dirty="0" smtClean="0">
              <a:solidFill>
                <a:schemeClr val="bg1"/>
              </a:solidFill>
            </a:rPr>
            <a:t>ОБЪЕМ  ОТГРУЖЕННЫХ ТОВАРОВ СОБСТВЕННОГО ПРОИЗВОДСТВА, ВЫПОЛНЕННЫХ РАБОТ И УСЛУГ СОБСТВЕННЫМИ СИЛАМИ (БЕЗ СУБЪЕКТОВ МАЛОГО ПРЕДПРИНИМАТЕЛЬСТВА) (млн.руб.)</a:t>
          </a:r>
        </a:p>
        <a:p>
          <a:endParaRPr lang="ru-RU" sz="100" dirty="0">
            <a:solidFill>
              <a:schemeClr val="bg1"/>
            </a:solidFill>
          </a:endParaRPr>
        </a:p>
      </dgm:t>
    </dgm:pt>
    <dgm:pt modelId="{B5AB2E95-FACD-4260-9A83-5C46FC7A4BE1}" type="parTrans" cxnId="{2D7113F1-94E8-4745-B2FC-60F838B47042}">
      <dgm:prSet/>
      <dgm:spPr/>
      <dgm:t>
        <a:bodyPr/>
        <a:lstStyle/>
        <a:p>
          <a:endParaRPr lang="ru-RU"/>
        </a:p>
      </dgm:t>
    </dgm:pt>
    <dgm:pt modelId="{BAEECA9E-96DA-4B76-BA0A-50F0F710F785}" type="sibTrans" cxnId="{2D7113F1-94E8-4745-B2FC-60F838B47042}">
      <dgm:prSet/>
      <dgm:spPr/>
      <dgm:t>
        <a:bodyPr/>
        <a:lstStyle/>
        <a:p>
          <a:endParaRPr lang="ru-RU"/>
        </a:p>
      </dgm:t>
    </dgm:pt>
    <dgm:pt modelId="{876C2FBF-32DF-42D2-844B-084832B11C9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2021 год (факт) – 799 955,00</a:t>
          </a:r>
          <a:endParaRPr lang="ru-RU" sz="800" dirty="0">
            <a:solidFill>
              <a:schemeClr val="bg1"/>
            </a:solidFill>
          </a:endParaRPr>
        </a:p>
      </dgm:t>
    </dgm:pt>
    <dgm:pt modelId="{A5EFBA3F-9EED-42FD-AB9E-5857A6C92040}" type="parTrans" cxnId="{F3945276-ECB4-4832-B406-1A552E090D52}">
      <dgm:prSet/>
      <dgm:spPr/>
      <dgm:t>
        <a:bodyPr/>
        <a:lstStyle/>
        <a:p>
          <a:endParaRPr lang="ru-RU"/>
        </a:p>
      </dgm:t>
    </dgm:pt>
    <dgm:pt modelId="{FE09CAC8-1F0B-4DC4-9E7E-63064949D495}" type="sibTrans" cxnId="{F3945276-ECB4-4832-B406-1A552E090D52}">
      <dgm:prSet/>
      <dgm:spPr/>
      <dgm:t>
        <a:bodyPr/>
        <a:lstStyle/>
        <a:p>
          <a:endParaRPr lang="ru-RU"/>
        </a:p>
      </dgm:t>
    </dgm:pt>
    <dgm:pt modelId="{E6622E59-EA7A-49FF-A5A3-7E6B0B9B7B41}">
      <dgm:prSet phldrT="[Текст]" custT="1"/>
      <dgm:spPr/>
      <dgm:t>
        <a:bodyPr/>
        <a:lstStyle/>
        <a:p>
          <a:r>
            <a:rPr lang="ru-RU" sz="1000" b="0" i="0" dirty="0" smtClean="0">
              <a:solidFill>
                <a:schemeClr val="bg1"/>
              </a:solidFill>
            </a:rPr>
            <a:t>ВВОД В ДЕЙСТВИЕ ЖИЛЫХ ДОМОВ (</a:t>
          </a:r>
          <a:r>
            <a:rPr lang="ru-RU" sz="1000" b="0" i="0" dirty="0" err="1" smtClean="0">
              <a:solidFill>
                <a:schemeClr val="bg1"/>
              </a:solidFill>
            </a:rPr>
            <a:t>тыс.кв.м</a:t>
          </a:r>
          <a:r>
            <a:rPr lang="ru-RU" sz="1000" b="0" i="0" dirty="0" smtClean="0">
              <a:solidFill>
                <a:schemeClr val="bg1"/>
              </a:solidFill>
            </a:rPr>
            <a:t>.)</a:t>
          </a:r>
        </a:p>
        <a:p>
          <a:endParaRPr lang="ru-RU" sz="1100" dirty="0">
            <a:solidFill>
              <a:schemeClr val="bg1"/>
            </a:solidFill>
          </a:endParaRPr>
        </a:p>
      </dgm:t>
    </dgm:pt>
    <dgm:pt modelId="{75B4E67C-DD1B-4BAA-84E4-6D32EA7AEFE9}" type="parTrans" cxnId="{68321C44-429E-47E0-9C26-2FA8E4FDC8F8}">
      <dgm:prSet/>
      <dgm:spPr/>
      <dgm:t>
        <a:bodyPr/>
        <a:lstStyle/>
        <a:p>
          <a:endParaRPr lang="ru-RU"/>
        </a:p>
      </dgm:t>
    </dgm:pt>
    <dgm:pt modelId="{792C7955-F9E5-4B82-826C-016A41E2F706}" type="sibTrans" cxnId="{68321C44-429E-47E0-9C26-2FA8E4FDC8F8}">
      <dgm:prSet/>
      <dgm:spPr/>
      <dgm:t>
        <a:bodyPr/>
        <a:lstStyle/>
        <a:p>
          <a:endParaRPr lang="ru-RU"/>
        </a:p>
      </dgm:t>
    </dgm:pt>
    <dgm:pt modelId="{130B5229-DC10-48AA-8BC7-F6BA916A5F34}">
      <dgm:prSet phldrT="[Текст]" custT="1"/>
      <dgm:spPr/>
      <dgm:t>
        <a:bodyPr/>
        <a:lstStyle/>
        <a:p>
          <a:r>
            <a:rPr lang="ru-RU" sz="1000" b="0" i="0" dirty="0" smtClean="0">
              <a:solidFill>
                <a:schemeClr val="bg1"/>
              </a:solidFill>
            </a:rPr>
            <a:t>КОЛИЧЕСТВО СУБЪЕКОВ МАЛОГО И СРЕДНЕГО ПРЕДПРИНИМАТЕЛЬСТВА (ед.)</a:t>
          </a:r>
          <a:endParaRPr lang="ru-RU" sz="1000" dirty="0">
            <a:solidFill>
              <a:schemeClr val="bg1"/>
            </a:solidFill>
          </a:endParaRPr>
        </a:p>
      </dgm:t>
    </dgm:pt>
    <dgm:pt modelId="{ECEAB868-E04E-4891-A391-B5CD59D8D9F5}" type="parTrans" cxnId="{D0EB6AF7-5308-4EE3-BF49-394B8851D930}">
      <dgm:prSet/>
      <dgm:spPr/>
      <dgm:t>
        <a:bodyPr/>
        <a:lstStyle/>
        <a:p>
          <a:endParaRPr lang="ru-RU"/>
        </a:p>
      </dgm:t>
    </dgm:pt>
    <dgm:pt modelId="{875E2268-C4C4-4E50-B05C-607CB5D52A4A}" type="sibTrans" cxnId="{D0EB6AF7-5308-4EE3-BF49-394B8851D930}">
      <dgm:prSet/>
      <dgm:spPr/>
      <dgm:t>
        <a:bodyPr/>
        <a:lstStyle/>
        <a:p>
          <a:endParaRPr lang="ru-RU"/>
        </a:p>
      </dgm:t>
    </dgm:pt>
    <dgm:pt modelId="{67CFDB68-AED7-4CDA-836C-D9A1B3EEEFA4}">
      <dgm:prSet phldrT="[Текст]" custT="1"/>
      <dgm:spPr/>
      <dgm:t>
        <a:bodyPr/>
        <a:lstStyle/>
        <a:p>
          <a:r>
            <a:rPr lang="ru-RU" sz="1000" b="0" i="0" dirty="0" smtClean="0">
              <a:solidFill>
                <a:schemeClr val="bg1"/>
              </a:solidFill>
            </a:rPr>
            <a:t>СРЕДНИЙ ОБЪЕМ ПОКУПОК НА 1 ЖИТЕЛЯ (</a:t>
          </a:r>
          <a:r>
            <a:rPr lang="ru-RU" sz="1000" b="0" i="0" dirty="0" err="1" smtClean="0">
              <a:solidFill>
                <a:schemeClr val="bg1"/>
              </a:solidFill>
            </a:rPr>
            <a:t>тыс.руб</a:t>
          </a:r>
          <a:r>
            <a:rPr lang="ru-RU" sz="1000" b="0" i="0" dirty="0" smtClean="0">
              <a:solidFill>
                <a:schemeClr val="bg1"/>
              </a:solidFill>
            </a:rPr>
            <a:t>.)</a:t>
          </a:r>
        </a:p>
        <a:p>
          <a:endParaRPr lang="ru-RU" sz="1000" b="0" i="0" dirty="0" smtClean="0">
            <a:solidFill>
              <a:schemeClr val="bg1"/>
            </a:solidFill>
          </a:endParaRPr>
        </a:p>
        <a:p>
          <a:endParaRPr lang="ru-RU" sz="100" b="0" i="0" dirty="0" smtClean="0">
            <a:solidFill>
              <a:schemeClr val="bg1"/>
            </a:solidFill>
          </a:endParaRPr>
        </a:p>
        <a:p>
          <a:endParaRPr lang="ru-RU" sz="100" dirty="0">
            <a:solidFill>
              <a:schemeClr val="bg1"/>
            </a:solidFill>
          </a:endParaRPr>
        </a:p>
      </dgm:t>
    </dgm:pt>
    <dgm:pt modelId="{413957E1-60D2-4470-84D9-F5FD902F2BCF}" type="parTrans" cxnId="{18C72BCD-1AE6-4F2A-AEB1-D76CC01F1294}">
      <dgm:prSet/>
      <dgm:spPr/>
      <dgm:t>
        <a:bodyPr/>
        <a:lstStyle/>
        <a:p>
          <a:endParaRPr lang="ru-RU"/>
        </a:p>
      </dgm:t>
    </dgm:pt>
    <dgm:pt modelId="{228E41E9-5469-4FCA-A39F-9C84C453AFF1}" type="sibTrans" cxnId="{18C72BCD-1AE6-4F2A-AEB1-D76CC01F1294}">
      <dgm:prSet/>
      <dgm:spPr/>
      <dgm:t>
        <a:bodyPr/>
        <a:lstStyle/>
        <a:p>
          <a:endParaRPr lang="ru-RU"/>
        </a:p>
      </dgm:t>
    </dgm:pt>
    <dgm:pt modelId="{900E19DC-460D-4F0B-95F7-AACF6D03F83E}">
      <dgm:prSet phldrT="[Текст]" custT="1"/>
      <dgm:spPr/>
      <dgm:t>
        <a:bodyPr/>
        <a:lstStyle/>
        <a:p>
          <a:r>
            <a:rPr lang="ru-RU" sz="800" dirty="0" smtClean="0"/>
            <a:t>2021 год (факт) – 3 152</a:t>
          </a:r>
          <a:endParaRPr lang="ru-RU" sz="800" dirty="0">
            <a:solidFill>
              <a:schemeClr val="bg1"/>
            </a:solidFill>
          </a:endParaRPr>
        </a:p>
      </dgm:t>
    </dgm:pt>
    <dgm:pt modelId="{64743828-71C4-4589-8E6F-079417ACEB3E}" type="parTrans" cxnId="{B1B3160C-07EC-403D-AE78-C4055E1F41EC}">
      <dgm:prSet/>
      <dgm:spPr/>
      <dgm:t>
        <a:bodyPr/>
        <a:lstStyle/>
        <a:p>
          <a:endParaRPr lang="ru-RU"/>
        </a:p>
      </dgm:t>
    </dgm:pt>
    <dgm:pt modelId="{57BC0CE5-0900-41A0-AEB8-17281CCD9777}" type="sibTrans" cxnId="{B1B3160C-07EC-403D-AE78-C4055E1F41EC}">
      <dgm:prSet/>
      <dgm:spPr/>
      <dgm:t>
        <a:bodyPr/>
        <a:lstStyle/>
        <a:p>
          <a:endParaRPr lang="ru-RU"/>
        </a:p>
      </dgm:t>
    </dgm:pt>
    <dgm:pt modelId="{08F99F0B-AA80-4929-B3FD-70014F3601E5}">
      <dgm:prSet phldrT="[Текст]"/>
      <dgm:spPr/>
      <dgm:t>
        <a:bodyPr/>
        <a:lstStyle/>
        <a:p>
          <a:endParaRPr lang="ru-RU" sz="900" dirty="0">
            <a:solidFill>
              <a:schemeClr val="bg1"/>
            </a:solidFill>
          </a:endParaRPr>
        </a:p>
      </dgm:t>
    </dgm:pt>
    <dgm:pt modelId="{355119A2-6FB9-4AC9-8CF3-F3EB57B9B10E}" type="parTrans" cxnId="{9FB346EE-F910-4E80-8AB3-05C9B2F771FC}">
      <dgm:prSet/>
      <dgm:spPr/>
      <dgm:t>
        <a:bodyPr/>
        <a:lstStyle/>
        <a:p>
          <a:endParaRPr lang="ru-RU"/>
        </a:p>
      </dgm:t>
    </dgm:pt>
    <dgm:pt modelId="{00A4B5C6-6BF9-49FE-810A-7B683BD33AA6}" type="sibTrans" cxnId="{9FB346EE-F910-4E80-8AB3-05C9B2F771FC}">
      <dgm:prSet/>
      <dgm:spPr/>
      <dgm:t>
        <a:bodyPr/>
        <a:lstStyle/>
        <a:p>
          <a:endParaRPr lang="ru-RU"/>
        </a:p>
      </dgm:t>
    </dgm:pt>
    <dgm:pt modelId="{DF144142-AA4B-472B-B67A-504690DF346A}">
      <dgm:prSet custT="1"/>
      <dgm:spPr/>
      <dgm:t>
        <a:bodyPr/>
        <a:lstStyle/>
        <a:p>
          <a:r>
            <a:rPr lang="ru-RU" sz="800" dirty="0" smtClean="0"/>
            <a:t>2022 год (оценка) –  3 205</a:t>
          </a:r>
          <a:endParaRPr lang="ru-RU" sz="800" dirty="0"/>
        </a:p>
      </dgm:t>
    </dgm:pt>
    <dgm:pt modelId="{BFDBAB6F-92E9-4B03-B55C-1B0E9A3CA382}" type="parTrans" cxnId="{6A5FCA0B-6431-4FC2-926F-92DA21E493D1}">
      <dgm:prSet/>
      <dgm:spPr/>
      <dgm:t>
        <a:bodyPr/>
        <a:lstStyle/>
        <a:p>
          <a:endParaRPr lang="ru-RU"/>
        </a:p>
      </dgm:t>
    </dgm:pt>
    <dgm:pt modelId="{10FA7AB3-222E-46C7-9C81-5C1BA2C5F301}" type="sibTrans" cxnId="{6A5FCA0B-6431-4FC2-926F-92DA21E493D1}">
      <dgm:prSet/>
      <dgm:spPr/>
      <dgm:t>
        <a:bodyPr/>
        <a:lstStyle/>
        <a:p>
          <a:endParaRPr lang="ru-RU"/>
        </a:p>
      </dgm:t>
    </dgm:pt>
    <dgm:pt modelId="{F38DF3FB-3D0E-4344-95C8-EF399E25C427}">
      <dgm:prSet custT="1"/>
      <dgm:spPr/>
      <dgm:t>
        <a:bodyPr/>
        <a:lstStyle/>
        <a:p>
          <a:r>
            <a:rPr lang="ru-RU" sz="800" dirty="0" smtClean="0"/>
            <a:t>2023 год (прогноз) – 3 254</a:t>
          </a:r>
          <a:endParaRPr lang="ru-RU" sz="800" dirty="0"/>
        </a:p>
      </dgm:t>
    </dgm:pt>
    <dgm:pt modelId="{264ACA40-3B5D-472D-A0BF-B531EE20B9E5}" type="parTrans" cxnId="{B5911978-B06B-44EF-BDA9-F7E8CD0C5128}">
      <dgm:prSet/>
      <dgm:spPr/>
      <dgm:t>
        <a:bodyPr/>
        <a:lstStyle/>
        <a:p>
          <a:endParaRPr lang="ru-RU"/>
        </a:p>
      </dgm:t>
    </dgm:pt>
    <dgm:pt modelId="{EBE8427F-E6F6-4C05-A428-FF1AC635B2A1}" type="sibTrans" cxnId="{B5911978-B06B-44EF-BDA9-F7E8CD0C5128}">
      <dgm:prSet/>
      <dgm:spPr/>
      <dgm:t>
        <a:bodyPr/>
        <a:lstStyle/>
        <a:p>
          <a:endParaRPr lang="ru-RU"/>
        </a:p>
      </dgm:t>
    </dgm:pt>
    <dgm:pt modelId="{7921666C-83C4-456D-AB41-C04CCD99ED25}">
      <dgm:prSet custT="1"/>
      <dgm:spPr/>
      <dgm:t>
        <a:bodyPr/>
        <a:lstStyle/>
        <a:p>
          <a:r>
            <a:rPr lang="ru-RU" sz="800" dirty="0" smtClean="0"/>
            <a:t>2024 год (прогноз) – 3 296</a:t>
          </a:r>
          <a:endParaRPr lang="ru-RU" sz="800" dirty="0"/>
        </a:p>
      </dgm:t>
    </dgm:pt>
    <dgm:pt modelId="{20383CD3-2AC0-436E-9688-42B8D52EE2DE}" type="parTrans" cxnId="{EF46C6A0-D31C-4857-BBEE-D5EA8D95514F}">
      <dgm:prSet/>
      <dgm:spPr/>
      <dgm:t>
        <a:bodyPr/>
        <a:lstStyle/>
        <a:p>
          <a:endParaRPr lang="ru-RU"/>
        </a:p>
      </dgm:t>
    </dgm:pt>
    <dgm:pt modelId="{848847B7-C47A-4F76-B77E-A08298F776A6}" type="sibTrans" cxnId="{EF46C6A0-D31C-4857-BBEE-D5EA8D95514F}">
      <dgm:prSet/>
      <dgm:spPr/>
      <dgm:t>
        <a:bodyPr/>
        <a:lstStyle/>
        <a:p>
          <a:endParaRPr lang="ru-RU"/>
        </a:p>
      </dgm:t>
    </dgm:pt>
    <dgm:pt modelId="{37F161CB-865D-4B8A-B14D-01D9EC4B1F18}">
      <dgm:prSet custT="1"/>
      <dgm:spPr/>
      <dgm:t>
        <a:bodyPr/>
        <a:lstStyle/>
        <a:p>
          <a:r>
            <a:rPr lang="ru-RU" sz="800" dirty="0" smtClean="0"/>
            <a:t>2025 год (прогноз) – 3 307</a:t>
          </a:r>
          <a:endParaRPr lang="ru-RU" sz="800" dirty="0"/>
        </a:p>
      </dgm:t>
    </dgm:pt>
    <dgm:pt modelId="{952BD52D-960D-48E0-B03F-B20367CF5C06}" type="parTrans" cxnId="{21783737-DB9C-4019-966E-51F36DF0A47D}">
      <dgm:prSet/>
      <dgm:spPr/>
      <dgm:t>
        <a:bodyPr/>
        <a:lstStyle/>
        <a:p>
          <a:endParaRPr lang="ru-RU"/>
        </a:p>
      </dgm:t>
    </dgm:pt>
    <dgm:pt modelId="{86357DB4-06EA-41EA-A505-115C4E049D91}" type="sibTrans" cxnId="{21783737-DB9C-4019-966E-51F36DF0A47D}">
      <dgm:prSet/>
      <dgm:spPr/>
      <dgm:t>
        <a:bodyPr/>
        <a:lstStyle/>
        <a:p>
          <a:endParaRPr lang="ru-RU"/>
        </a:p>
      </dgm:t>
    </dgm:pt>
    <dgm:pt modelId="{AFDC80DD-F830-4ABA-BFA4-412ED7602179}">
      <dgm:prSet phldrT="[Текст]" custT="1"/>
      <dgm:spPr/>
      <dgm:t>
        <a:bodyPr/>
        <a:lstStyle/>
        <a:p>
          <a:r>
            <a:rPr lang="ru-RU" sz="800" dirty="0" smtClean="0"/>
            <a:t>2021 год (факт) – 78,39</a:t>
          </a:r>
          <a:endParaRPr lang="ru-RU" sz="800" dirty="0">
            <a:solidFill>
              <a:srgbClr val="FF0000"/>
            </a:solidFill>
          </a:endParaRPr>
        </a:p>
      </dgm:t>
    </dgm:pt>
    <dgm:pt modelId="{95E3E008-6CE3-4DA6-8B6B-A344784FEA3B}" type="sibTrans" cxnId="{D706CD00-A72F-4A6C-B533-C6B714FEC2B9}">
      <dgm:prSet/>
      <dgm:spPr/>
      <dgm:t>
        <a:bodyPr/>
        <a:lstStyle/>
        <a:p>
          <a:endParaRPr lang="ru-RU"/>
        </a:p>
      </dgm:t>
    </dgm:pt>
    <dgm:pt modelId="{812AA5C4-3FDE-4358-8F38-2E9B28605203}" type="parTrans" cxnId="{D706CD00-A72F-4A6C-B533-C6B714FEC2B9}">
      <dgm:prSet/>
      <dgm:spPr/>
      <dgm:t>
        <a:bodyPr/>
        <a:lstStyle/>
        <a:p>
          <a:endParaRPr lang="ru-RU"/>
        </a:p>
      </dgm:t>
    </dgm:pt>
    <dgm:pt modelId="{4F4C1298-1DAC-4EDB-BB62-D8203CC65832}">
      <dgm:prSet custT="1"/>
      <dgm:spPr/>
      <dgm:t>
        <a:bodyPr/>
        <a:lstStyle/>
        <a:p>
          <a:r>
            <a:rPr lang="ru-RU" sz="800" dirty="0" smtClean="0"/>
            <a:t>2022 год (оценка) –  48,50</a:t>
          </a:r>
        </a:p>
      </dgm:t>
    </dgm:pt>
    <dgm:pt modelId="{31753E31-47A1-49B5-A594-7D352CC636C7}" type="parTrans" cxnId="{8F33EA3C-A754-4937-8D20-8FC8B34487AE}">
      <dgm:prSet/>
      <dgm:spPr/>
      <dgm:t>
        <a:bodyPr/>
        <a:lstStyle/>
        <a:p>
          <a:endParaRPr lang="ru-RU"/>
        </a:p>
      </dgm:t>
    </dgm:pt>
    <dgm:pt modelId="{E49CB993-8D77-4A1F-A360-654F81161920}" type="sibTrans" cxnId="{8F33EA3C-A754-4937-8D20-8FC8B34487AE}">
      <dgm:prSet/>
      <dgm:spPr/>
      <dgm:t>
        <a:bodyPr/>
        <a:lstStyle/>
        <a:p>
          <a:endParaRPr lang="ru-RU"/>
        </a:p>
      </dgm:t>
    </dgm:pt>
    <dgm:pt modelId="{6288EB47-BD21-42FC-9CD7-CE7B9867DB1B}">
      <dgm:prSet custT="1"/>
      <dgm:spPr/>
      <dgm:t>
        <a:bodyPr/>
        <a:lstStyle/>
        <a:p>
          <a:r>
            <a:rPr lang="ru-RU" sz="800" dirty="0" smtClean="0"/>
            <a:t>2023 год (прогноз) – 98,23</a:t>
          </a:r>
        </a:p>
      </dgm:t>
    </dgm:pt>
    <dgm:pt modelId="{BDC9E0E8-C4FC-4165-8BDC-365F586E36B6}" type="parTrans" cxnId="{D2F60346-EEDA-4DB8-8FE9-EC67C17FA4AC}">
      <dgm:prSet/>
      <dgm:spPr/>
      <dgm:t>
        <a:bodyPr/>
        <a:lstStyle/>
        <a:p>
          <a:endParaRPr lang="ru-RU"/>
        </a:p>
      </dgm:t>
    </dgm:pt>
    <dgm:pt modelId="{730D0DE8-7AC5-4FEF-BDB6-EB9976AF899A}" type="sibTrans" cxnId="{D2F60346-EEDA-4DB8-8FE9-EC67C17FA4AC}">
      <dgm:prSet/>
      <dgm:spPr/>
      <dgm:t>
        <a:bodyPr/>
        <a:lstStyle/>
        <a:p>
          <a:endParaRPr lang="ru-RU"/>
        </a:p>
      </dgm:t>
    </dgm:pt>
    <dgm:pt modelId="{527511E2-13CE-4D5B-B51E-F9F5633287C8}">
      <dgm:prSet custT="1"/>
      <dgm:spPr/>
      <dgm:t>
        <a:bodyPr/>
        <a:lstStyle/>
        <a:p>
          <a:r>
            <a:rPr lang="ru-RU" sz="800" dirty="0" smtClean="0"/>
            <a:t>2024 год (прогноз) – 51,97</a:t>
          </a:r>
        </a:p>
      </dgm:t>
    </dgm:pt>
    <dgm:pt modelId="{A018FB70-9E36-45C1-9692-34A77C9C759D}" type="parTrans" cxnId="{8F07EEF8-CDD3-4A6D-9907-B8F97B6A932B}">
      <dgm:prSet/>
      <dgm:spPr/>
      <dgm:t>
        <a:bodyPr/>
        <a:lstStyle/>
        <a:p>
          <a:endParaRPr lang="ru-RU"/>
        </a:p>
      </dgm:t>
    </dgm:pt>
    <dgm:pt modelId="{41CF59C5-B6DC-4D4D-BF05-9B86F228CF20}" type="sibTrans" cxnId="{8F07EEF8-CDD3-4A6D-9907-B8F97B6A932B}">
      <dgm:prSet/>
      <dgm:spPr/>
      <dgm:t>
        <a:bodyPr/>
        <a:lstStyle/>
        <a:p>
          <a:endParaRPr lang="ru-RU"/>
        </a:p>
      </dgm:t>
    </dgm:pt>
    <dgm:pt modelId="{E2992A53-25E3-4B93-9000-D61D6C0FFF03}">
      <dgm:prSet custT="1"/>
      <dgm:spPr/>
      <dgm:t>
        <a:bodyPr/>
        <a:lstStyle/>
        <a:p>
          <a:r>
            <a:rPr lang="ru-RU" sz="800" dirty="0" smtClean="0"/>
            <a:t>2025 год (прогноз) – 52,01</a:t>
          </a:r>
        </a:p>
      </dgm:t>
    </dgm:pt>
    <dgm:pt modelId="{C5728DCE-3242-4421-997A-B4BA6515DB6A}" type="parTrans" cxnId="{A4A8529C-C10B-435F-A7B1-FD5C74E5DFA1}">
      <dgm:prSet/>
      <dgm:spPr/>
      <dgm:t>
        <a:bodyPr/>
        <a:lstStyle/>
        <a:p>
          <a:endParaRPr lang="ru-RU"/>
        </a:p>
      </dgm:t>
    </dgm:pt>
    <dgm:pt modelId="{A2B11C28-1A60-4957-A8C3-39DDDA7E7A9E}" type="sibTrans" cxnId="{A4A8529C-C10B-435F-A7B1-FD5C74E5DFA1}">
      <dgm:prSet/>
      <dgm:spPr/>
      <dgm:t>
        <a:bodyPr/>
        <a:lstStyle/>
        <a:p>
          <a:endParaRPr lang="ru-RU"/>
        </a:p>
      </dgm:t>
    </dgm:pt>
    <dgm:pt modelId="{0F27E0C7-AD5A-443E-A434-DA2E0AD9D393}">
      <dgm:prSet custT="1"/>
      <dgm:spPr/>
      <dgm:t>
        <a:bodyPr/>
        <a:lstStyle/>
        <a:p>
          <a:endParaRPr lang="ru-RU" sz="800" dirty="0" smtClean="0"/>
        </a:p>
      </dgm:t>
    </dgm:pt>
    <dgm:pt modelId="{60DCFA43-CA18-47DF-A6F3-61656A46E616}" type="parTrans" cxnId="{FEBA2F09-969D-4518-9DB2-8F6A3EF715A4}">
      <dgm:prSet/>
      <dgm:spPr/>
      <dgm:t>
        <a:bodyPr/>
        <a:lstStyle/>
        <a:p>
          <a:endParaRPr lang="ru-RU"/>
        </a:p>
      </dgm:t>
    </dgm:pt>
    <dgm:pt modelId="{BAAF7068-6F46-49B2-96E7-9ECB5118CEBB}" type="sibTrans" cxnId="{FEBA2F09-969D-4518-9DB2-8F6A3EF715A4}">
      <dgm:prSet/>
      <dgm:spPr/>
      <dgm:t>
        <a:bodyPr/>
        <a:lstStyle/>
        <a:p>
          <a:endParaRPr lang="ru-RU"/>
        </a:p>
      </dgm:t>
    </dgm:pt>
    <dgm:pt modelId="{25E78386-28F6-4805-90B0-85927943B368}">
      <dgm:prSet phldrT="[Текст]"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2021 год (факт) – 295,84</a:t>
          </a:r>
          <a:endParaRPr lang="ru-RU" sz="800" dirty="0">
            <a:solidFill>
              <a:schemeClr val="bg1"/>
            </a:solidFill>
          </a:endParaRPr>
        </a:p>
      </dgm:t>
    </dgm:pt>
    <dgm:pt modelId="{7F5A3485-F560-4DA4-8D08-B32DE31F912C}" type="sibTrans" cxnId="{DB30C6C8-1FD4-4052-B5A2-104E6005E3B3}">
      <dgm:prSet/>
      <dgm:spPr/>
      <dgm:t>
        <a:bodyPr/>
        <a:lstStyle/>
        <a:p>
          <a:endParaRPr lang="ru-RU"/>
        </a:p>
      </dgm:t>
    </dgm:pt>
    <dgm:pt modelId="{834987FF-364F-4FA8-AD9E-F402A6F46978}" type="parTrans" cxnId="{DB30C6C8-1FD4-4052-B5A2-104E6005E3B3}">
      <dgm:prSet/>
      <dgm:spPr/>
      <dgm:t>
        <a:bodyPr/>
        <a:lstStyle/>
        <a:p>
          <a:endParaRPr lang="ru-RU"/>
        </a:p>
      </dgm:t>
    </dgm:pt>
    <dgm:pt modelId="{711A5B94-8946-49A7-BBD5-E02D8D1D1D1E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2022 год (оценка) –  824 716,13</a:t>
          </a:r>
        </a:p>
      </dgm:t>
    </dgm:pt>
    <dgm:pt modelId="{3FF90122-5B37-4623-9376-BFD4E1147A8B}" type="parTrans" cxnId="{C1AF97C6-6EFC-41F8-B343-9DE24273F105}">
      <dgm:prSet/>
      <dgm:spPr/>
      <dgm:t>
        <a:bodyPr/>
        <a:lstStyle/>
        <a:p>
          <a:endParaRPr lang="ru-RU"/>
        </a:p>
      </dgm:t>
    </dgm:pt>
    <dgm:pt modelId="{44E1C788-11BE-4142-A17B-EA3EB32A3EC1}" type="sibTrans" cxnId="{C1AF97C6-6EFC-41F8-B343-9DE24273F105}">
      <dgm:prSet/>
      <dgm:spPr/>
      <dgm:t>
        <a:bodyPr/>
        <a:lstStyle/>
        <a:p>
          <a:endParaRPr lang="ru-RU"/>
        </a:p>
      </dgm:t>
    </dgm:pt>
    <dgm:pt modelId="{37DA5B78-A843-4089-95BE-6DE896F1E2A2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2023 год (прогноз) – 840 996,03</a:t>
          </a:r>
        </a:p>
      </dgm:t>
    </dgm:pt>
    <dgm:pt modelId="{8355B670-BD64-4195-A612-C2FC713E2D65}" type="parTrans" cxnId="{72498522-F4A2-4218-8114-F11EE9B62D97}">
      <dgm:prSet/>
      <dgm:spPr/>
      <dgm:t>
        <a:bodyPr/>
        <a:lstStyle/>
        <a:p>
          <a:endParaRPr lang="ru-RU"/>
        </a:p>
      </dgm:t>
    </dgm:pt>
    <dgm:pt modelId="{8B690AA1-514D-4916-8266-F04B228880C0}" type="sibTrans" cxnId="{72498522-F4A2-4218-8114-F11EE9B62D97}">
      <dgm:prSet/>
      <dgm:spPr/>
      <dgm:t>
        <a:bodyPr/>
        <a:lstStyle/>
        <a:p>
          <a:endParaRPr lang="ru-RU"/>
        </a:p>
      </dgm:t>
    </dgm:pt>
    <dgm:pt modelId="{472FEC1B-7E5F-490F-B2C6-DCB3447E1C4E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2024 год (прогноз) – 916 200,24</a:t>
          </a:r>
        </a:p>
      </dgm:t>
    </dgm:pt>
    <dgm:pt modelId="{D0D772B9-6992-45D5-A90E-E0C5C6808B8E}" type="parTrans" cxnId="{837E3EE7-074D-4632-A272-3A8F84D2ECA4}">
      <dgm:prSet/>
      <dgm:spPr/>
      <dgm:t>
        <a:bodyPr/>
        <a:lstStyle/>
        <a:p>
          <a:endParaRPr lang="ru-RU"/>
        </a:p>
      </dgm:t>
    </dgm:pt>
    <dgm:pt modelId="{A12E2555-2DC1-45D2-B62F-2B7FC64B00D4}" type="sibTrans" cxnId="{837E3EE7-074D-4632-A272-3A8F84D2ECA4}">
      <dgm:prSet/>
      <dgm:spPr/>
      <dgm:t>
        <a:bodyPr/>
        <a:lstStyle/>
        <a:p>
          <a:endParaRPr lang="ru-RU"/>
        </a:p>
      </dgm:t>
    </dgm:pt>
    <dgm:pt modelId="{1A78C343-6B8E-47F6-9859-41CF7F1750A0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2025 год (прогноз) – 993 100,07</a:t>
          </a:r>
        </a:p>
      </dgm:t>
    </dgm:pt>
    <dgm:pt modelId="{F4F3982F-DE53-463A-9D03-A54CFEFCEF3C}" type="parTrans" cxnId="{9B2B8608-17E3-4D0A-A6F0-C0E5E6743896}">
      <dgm:prSet/>
      <dgm:spPr/>
      <dgm:t>
        <a:bodyPr/>
        <a:lstStyle/>
        <a:p>
          <a:endParaRPr lang="ru-RU"/>
        </a:p>
      </dgm:t>
    </dgm:pt>
    <dgm:pt modelId="{DFA402E2-9956-4A7C-9FAC-121C272BAEBE}" type="sibTrans" cxnId="{9B2B8608-17E3-4D0A-A6F0-C0E5E6743896}">
      <dgm:prSet/>
      <dgm:spPr/>
      <dgm:t>
        <a:bodyPr/>
        <a:lstStyle/>
        <a:p>
          <a:endParaRPr lang="ru-RU"/>
        </a:p>
      </dgm:t>
    </dgm:pt>
    <dgm:pt modelId="{49C1704E-330B-49EC-AAA3-401272D5E5FF}">
      <dgm:prSet custT="1"/>
      <dgm:spPr/>
      <dgm:t>
        <a:bodyPr/>
        <a:lstStyle/>
        <a:p>
          <a:endParaRPr lang="ru-RU" sz="800" dirty="0" smtClean="0">
            <a:solidFill>
              <a:srgbClr val="FF0000"/>
            </a:solidFill>
          </a:endParaRPr>
        </a:p>
      </dgm:t>
    </dgm:pt>
    <dgm:pt modelId="{2C48B44C-F9F3-45DD-BAE5-B5B9DDA02E15}" type="parTrans" cxnId="{43997479-0088-482E-A8FE-303E4CE6551E}">
      <dgm:prSet/>
      <dgm:spPr/>
      <dgm:t>
        <a:bodyPr/>
        <a:lstStyle/>
        <a:p>
          <a:endParaRPr lang="ru-RU"/>
        </a:p>
      </dgm:t>
    </dgm:pt>
    <dgm:pt modelId="{601E4F0A-7858-4588-B152-4396C3103A77}" type="sibTrans" cxnId="{43997479-0088-482E-A8FE-303E4CE6551E}">
      <dgm:prSet/>
      <dgm:spPr/>
      <dgm:t>
        <a:bodyPr/>
        <a:lstStyle/>
        <a:p>
          <a:endParaRPr lang="ru-RU"/>
        </a:p>
      </dgm:t>
    </dgm:pt>
    <dgm:pt modelId="{3554AD53-AEE6-40E1-A41F-E0D778AFA31F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2022 год (оценка) –  317,76</a:t>
          </a:r>
        </a:p>
      </dgm:t>
    </dgm:pt>
    <dgm:pt modelId="{05FD6BAD-959D-4F4A-A66F-9FA715D12210}" type="parTrans" cxnId="{43E81AF3-9008-42A6-9CB6-AD032FF0AE5A}">
      <dgm:prSet/>
      <dgm:spPr/>
      <dgm:t>
        <a:bodyPr/>
        <a:lstStyle/>
        <a:p>
          <a:endParaRPr lang="ru-RU"/>
        </a:p>
      </dgm:t>
    </dgm:pt>
    <dgm:pt modelId="{DCFC9B45-6AAB-49C8-B0F0-C23A2617B92E}" type="sibTrans" cxnId="{43E81AF3-9008-42A6-9CB6-AD032FF0AE5A}">
      <dgm:prSet/>
      <dgm:spPr/>
      <dgm:t>
        <a:bodyPr/>
        <a:lstStyle/>
        <a:p>
          <a:endParaRPr lang="ru-RU"/>
        </a:p>
      </dgm:t>
    </dgm:pt>
    <dgm:pt modelId="{3E5BE33F-D25F-4E27-856C-340526B6409D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2023 год (прогноз) – 359,32</a:t>
          </a:r>
        </a:p>
      </dgm:t>
    </dgm:pt>
    <dgm:pt modelId="{4CC4CA1D-6BDE-4DFD-90DC-3B4F7B398C0E}" type="parTrans" cxnId="{47DDF9E8-EFD9-4961-B2F1-54039336D7CE}">
      <dgm:prSet/>
      <dgm:spPr/>
      <dgm:t>
        <a:bodyPr/>
        <a:lstStyle/>
        <a:p>
          <a:endParaRPr lang="ru-RU"/>
        </a:p>
      </dgm:t>
    </dgm:pt>
    <dgm:pt modelId="{36222955-A3E6-4F27-875B-1161653048E2}" type="sibTrans" cxnId="{47DDF9E8-EFD9-4961-B2F1-54039336D7CE}">
      <dgm:prSet/>
      <dgm:spPr/>
      <dgm:t>
        <a:bodyPr/>
        <a:lstStyle/>
        <a:p>
          <a:endParaRPr lang="ru-RU"/>
        </a:p>
      </dgm:t>
    </dgm:pt>
    <dgm:pt modelId="{7A33A6FE-E9F0-4053-8338-1831B15BD1C6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2024 год (прогноз) – 395,71</a:t>
          </a:r>
        </a:p>
      </dgm:t>
    </dgm:pt>
    <dgm:pt modelId="{DCF2B187-196F-4ADF-B0B3-6D55A2C64B56}" type="parTrans" cxnId="{2102E043-AE46-454C-B71F-8AF55E3E92EB}">
      <dgm:prSet/>
      <dgm:spPr/>
      <dgm:t>
        <a:bodyPr/>
        <a:lstStyle/>
        <a:p>
          <a:endParaRPr lang="ru-RU"/>
        </a:p>
      </dgm:t>
    </dgm:pt>
    <dgm:pt modelId="{010DFB36-15DA-4918-86B9-1C2B406D0CE2}" type="sibTrans" cxnId="{2102E043-AE46-454C-B71F-8AF55E3E92EB}">
      <dgm:prSet/>
      <dgm:spPr/>
      <dgm:t>
        <a:bodyPr/>
        <a:lstStyle/>
        <a:p>
          <a:endParaRPr lang="ru-RU"/>
        </a:p>
      </dgm:t>
    </dgm:pt>
    <dgm:pt modelId="{3ABBF9A0-F61E-43BB-86E8-45DE3E1F94D9}">
      <dgm:prSet custT="1"/>
      <dgm:spPr/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2025 год (прогноз) – 427,60</a:t>
          </a:r>
        </a:p>
      </dgm:t>
    </dgm:pt>
    <dgm:pt modelId="{73813F36-7E55-4687-BE5E-89B5B60A843C}" type="parTrans" cxnId="{A53655E3-623C-46A7-A26F-EC01B140ACD1}">
      <dgm:prSet/>
      <dgm:spPr/>
      <dgm:t>
        <a:bodyPr/>
        <a:lstStyle/>
        <a:p>
          <a:endParaRPr lang="ru-RU"/>
        </a:p>
      </dgm:t>
    </dgm:pt>
    <dgm:pt modelId="{03E5E1D8-10FD-42DF-AFF6-00ED03D2C92F}" type="sibTrans" cxnId="{A53655E3-623C-46A7-A26F-EC01B140ACD1}">
      <dgm:prSet/>
      <dgm:spPr/>
      <dgm:t>
        <a:bodyPr/>
        <a:lstStyle/>
        <a:p>
          <a:endParaRPr lang="ru-RU"/>
        </a:p>
      </dgm:t>
    </dgm:pt>
    <dgm:pt modelId="{80F46E42-6541-4D19-A481-80A1E37360D0}">
      <dgm:prSet custT="1"/>
      <dgm:spPr/>
      <dgm:t>
        <a:bodyPr/>
        <a:lstStyle/>
        <a:p>
          <a:endParaRPr lang="ru-RU" sz="800" dirty="0" smtClean="0">
            <a:solidFill>
              <a:srgbClr val="FF0000"/>
            </a:solidFill>
          </a:endParaRPr>
        </a:p>
      </dgm:t>
    </dgm:pt>
    <dgm:pt modelId="{41111704-7C92-4EAE-BCAB-0A9D14902055}" type="parTrans" cxnId="{D779F30B-604A-4FD8-977D-9581987C0C11}">
      <dgm:prSet/>
      <dgm:spPr/>
      <dgm:t>
        <a:bodyPr/>
        <a:lstStyle/>
        <a:p>
          <a:endParaRPr lang="ru-RU"/>
        </a:p>
      </dgm:t>
    </dgm:pt>
    <dgm:pt modelId="{DC84789E-6805-409C-B417-089C5E45CCEC}" type="sibTrans" cxnId="{D779F30B-604A-4FD8-977D-9581987C0C11}">
      <dgm:prSet/>
      <dgm:spPr/>
      <dgm:t>
        <a:bodyPr/>
        <a:lstStyle/>
        <a:p>
          <a:endParaRPr lang="ru-RU"/>
        </a:p>
      </dgm:t>
    </dgm:pt>
    <dgm:pt modelId="{0B6F4420-9109-4408-B2FE-6FEEF78B7F4F}" type="pres">
      <dgm:prSet presAssocID="{45E94559-B319-4FA6-9A99-6099F9AC7A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AD458-902E-4FEC-9522-F8AEE1D8B1D8}" type="pres">
      <dgm:prSet presAssocID="{140EF8FE-C926-4120-A607-CC8F813537BA}" presName="comp" presStyleCnt="0"/>
      <dgm:spPr/>
    </dgm:pt>
    <dgm:pt modelId="{CD33F969-8A95-4CA9-AD0C-C7F0FF16DDDF}" type="pres">
      <dgm:prSet presAssocID="{140EF8FE-C926-4120-A607-CC8F813537BA}" presName="box" presStyleLbl="node1" presStyleIdx="0" presStyleCnt="4"/>
      <dgm:spPr/>
      <dgm:t>
        <a:bodyPr/>
        <a:lstStyle/>
        <a:p>
          <a:endParaRPr lang="ru-RU"/>
        </a:p>
      </dgm:t>
    </dgm:pt>
    <dgm:pt modelId="{F29C4187-ECD5-4023-865B-EACAAF0938FB}" type="pres">
      <dgm:prSet presAssocID="{140EF8FE-C926-4120-A607-CC8F813537BA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C7D3020C-7B4E-4434-A695-54605C526090}" type="pres">
      <dgm:prSet presAssocID="{140EF8FE-C926-4120-A607-CC8F813537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5A893-D76D-4A6B-912D-A79C8577532C}" type="pres">
      <dgm:prSet presAssocID="{BAEECA9E-96DA-4B76-BA0A-50F0F710F785}" presName="spacer" presStyleCnt="0"/>
      <dgm:spPr/>
    </dgm:pt>
    <dgm:pt modelId="{60DDE77D-A58E-481E-900E-9AD14CCAD588}" type="pres">
      <dgm:prSet presAssocID="{E6622E59-EA7A-49FF-A5A3-7E6B0B9B7B41}" presName="comp" presStyleCnt="0"/>
      <dgm:spPr/>
    </dgm:pt>
    <dgm:pt modelId="{E8EF69E3-60DF-4E43-99E2-46AA93B23D39}" type="pres">
      <dgm:prSet presAssocID="{E6622E59-EA7A-49FF-A5A3-7E6B0B9B7B41}" presName="box" presStyleLbl="node1" presStyleIdx="1" presStyleCnt="4"/>
      <dgm:spPr/>
      <dgm:t>
        <a:bodyPr/>
        <a:lstStyle/>
        <a:p>
          <a:endParaRPr lang="ru-RU"/>
        </a:p>
      </dgm:t>
    </dgm:pt>
    <dgm:pt modelId="{CE0EA860-FC23-4B6E-8204-9959EF319E88}" type="pres">
      <dgm:prSet presAssocID="{E6622E59-EA7A-49FF-A5A3-7E6B0B9B7B41}" presName="img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62" r="-71638"/>
          </a:stretch>
        </a:blipFill>
      </dgm:spPr>
      <dgm:t>
        <a:bodyPr/>
        <a:lstStyle/>
        <a:p>
          <a:endParaRPr lang="ru-RU"/>
        </a:p>
      </dgm:t>
    </dgm:pt>
    <dgm:pt modelId="{229C26A8-F4B4-472F-9D50-51BBF50409BF}" type="pres">
      <dgm:prSet presAssocID="{E6622E59-EA7A-49FF-A5A3-7E6B0B9B7B4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5457A-9874-40AE-9C15-48EEEC3B71C2}" type="pres">
      <dgm:prSet presAssocID="{792C7955-F9E5-4B82-826C-016A41E2F706}" presName="spacer" presStyleCnt="0"/>
      <dgm:spPr/>
    </dgm:pt>
    <dgm:pt modelId="{58CC436F-452E-4817-910F-B61EFB732BDA}" type="pres">
      <dgm:prSet presAssocID="{130B5229-DC10-48AA-8BC7-F6BA916A5F34}" presName="comp" presStyleCnt="0"/>
      <dgm:spPr/>
    </dgm:pt>
    <dgm:pt modelId="{BDA932B3-E6A0-4BDA-A526-3F6272D4F1F0}" type="pres">
      <dgm:prSet presAssocID="{130B5229-DC10-48AA-8BC7-F6BA916A5F34}" presName="box" presStyleLbl="node1" presStyleIdx="2" presStyleCnt="4"/>
      <dgm:spPr/>
      <dgm:t>
        <a:bodyPr/>
        <a:lstStyle/>
        <a:p>
          <a:endParaRPr lang="ru-RU"/>
        </a:p>
      </dgm:t>
    </dgm:pt>
    <dgm:pt modelId="{7D011EFC-A9D3-4A96-9FEE-E10D70227664}" type="pres">
      <dgm:prSet presAssocID="{130B5229-DC10-48AA-8BC7-F6BA916A5F34}" presName="img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819" r="-34181"/>
          </a:stretch>
        </a:blipFill>
      </dgm:spPr>
      <dgm:t>
        <a:bodyPr/>
        <a:lstStyle/>
        <a:p>
          <a:endParaRPr lang="ru-RU"/>
        </a:p>
      </dgm:t>
    </dgm:pt>
    <dgm:pt modelId="{B15D18B7-9E5F-4ED9-9F65-E6BAD38FC165}" type="pres">
      <dgm:prSet presAssocID="{130B5229-DC10-48AA-8BC7-F6BA916A5F3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7CCB3-54A2-47B4-BDF3-1523E812654A}" type="pres">
      <dgm:prSet presAssocID="{875E2268-C4C4-4E50-B05C-607CB5D52A4A}" presName="spacer" presStyleCnt="0"/>
      <dgm:spPr/>
    </dgm:pt>
    <dgm:pt modelId="{D4D35C0D-FD82-4B6D-97BD-69C2DB46083F}" type="pres">
      <dgm:prSet presAssocID="{67CFDB68-AED7-4CDA-836C-D9A1B3EEEFA4}" presName="comp" presStyleCnt="0"/>
      <dgm:spPr/>
    </dgm:pt>
    <dgm:pt modelId="{BB37C17C-162D-4BE8-A493-4D5B8A7E1E9F}" type="pres">
      <dgm:prSet presAssocID="{67CFDB68-AED7-4CDA-836C-D9A1B3EEEFA4}" presName="box" presStyleLbl="node1" presStyleIdx="3" presStyleCnt="4" custLinFactNeighborX="-1965" custLinFactNeighborY="-1169"/>
      <dgm:spPr/>
      <dgm:t>
        <a:bodyPr/>
        <a:lstStyle/>
        <a:p>
          <a:endParaRPr lang="ru-RU"/>
        </a:p>
      </dgm:t>
    </dgm:pt>
    <dgm:pt modelId="{9FD956DE-A0EE-4A3E-B793-E609EF268B70}" type="pres">
      <dgm:prSet presAssocID="{67CFDB68-AED7-4CDA-836C-D9A1B3EEEFA4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53E8F400-F783-4F5F-A416-A0F521383251}" type="pres">
      <dgm:prSet presAssocID="{67CFDB68-AED7-4CDA-836C-D9A1B3EEEFA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9F30B-604A-4FD8-977D-9581987C0C11}" srcId="{67CFDB68-AED7-4CDA-836C-D9A1B3EEEFA4}" destId="{80F46E42-6541-4D19-A481-80A1E37360D0}" srcOrd="5" destOrd="0" parTransId="{41111704-7C92-4EAE-BCAB-0A9D14902055}" sibTransId="{DC84789E-6805-409C-B417-089C5E45CCEC}"/>
    <dgm:cxn modelId="{D6E8E783-B5F2-45D3-A896-B2157717E21C}" type="presOf" srcId="{E6622E59-EA7A-49FF-A5A3-7E6B0B9B7B41}" destId="{E8EF69E3-60DF-4E43-99E2-46AA93B23D39}" srcOrd="0" destOrd="0" presId="urn:microsoft.com/office/officeart/2005/8/layout/vList4"/>
    <dgm:cxn modelId="{6A6531F5-36A8-46EB-8D06-7EC9EA07F521}" type="presOf" srcId="{37F161CB-865D-4B8A-B14D-01D9EC4B1F18}" destId="{B15D18B7-9E5F-4ED9-9F65-E6BAD38FC165}" srcOrd="1" destOrd="6" presId="urn:microsoft.com/office/officeart/2005/8/layout/vList4"/>
    <dgm:cxn modelId="{A4A8529C-C10B-435F-A7B1-FD5C74E5DFA1}" srcId="{E6622E59-EA7A-49FF-A5A3-7E6B0B9B7B41}" destId="{E2992A53-25E3-4B93-9000-D61D6C0FFF03}" srcOrd="4" destOrd="0" parTransId="{C5728DCE-3242-4421-997A-B4BA6515DB6A}" sibTransId="{A2B11C28-1A60-4957-A8C3-39DDDA7E7A9E}"/>
    <dgm:cxn modelId="{1744512A-1A8F-4AE5-823B-1C7AB21F9452}" type="presOf" srcId="{6288EB47-BD21-42FC-9CD7-CE7B9867DB1B}" destId="{E8EF69E3-60DF-4E43-99E2-46AA93B23D39}" srcOrd="0" destOrd="3" presId="urn:microsoft.com/office/officeart/2005/8/layout/vList4"/>
    <dgm:cxn modelId="{11600585-7D8D-421D-A404-4B633EE2EE05}" type="presOf" srcId="{3ABBF9A0-F61E-43BB-86E8-45DE3E1F94D9}" destId="{BB37C17C-162D-4BE8-A493-4D5B8A7E1E9F}" srcOrd="0" destOrd="5" presId="urn:microsoft.com/office/officeart/2005/8/layout/vList4"/>
    <dgm:cxn modelId="{9AA37BC1-0B36-48DE-8AD1-104644932E5D}" type="presOf" srcId="{130B5229-DC10-48AA-8BC7-F6BA916A5F34}" destId="{BDA932B3-E6A0-4BDA-A526-3F6272D4F1F0}" srcOrd="0" destOrd="0" presId="urn:microsoft.com/office/officeart/2005/8/layout/vList4"/>
    <dgm:cxn modelId="{1050E65D-E7BA-449C-A850-D81989DA47D8}" type="presOf" srcId="{49C1704E-330B-49EC-AAA3-401272D5E5FF}" destId="{CD33F969-8A95-4CA9-AD0C-C7F0FF16DDDF}" srcOrd="0" destOrd="6" presId="urn:microsoft.com/office/officeart/2005/8/layout/vList4"/>
    <dgm:cxn modelId="{E716219D-814A-4026-B067-AF9F63D1802D}" type="presOf" srcId="{F38DF3FB-3D0E-4344-95C8-EF399E25C427}" destId="{B15D18B7-9E5F-4ED9-9F65-E6BAD38FC165}" srcOrd="1" destOrd="4" presId="urn:microsoft.com/office/officeart/2005/8/layout/vList4"/>
    <dgm:cxn modelId="{DB30C6C8-1FD4-4052-B5A2-104E6005E3B3}" srcId="{67CFDB68-AED7-4CDA-836C-D9A1B3EEEFA4}" destId="{25E78386-28F6-4805-90B0-85927943B368}" srcOrd="0" destOrd="0" parTransId="{834987FF-364F-4FA8-AD9E-F402A6F46978}" sibTransId="{7F5A3485-F560-4DA4-8D08-B32DE31F912C}"/>
    <dgm:cxn modelId="{4216806D-35F2-4C36-8E7F-DB4C1EEE8FED}" type="presOf" srcId="{900E19DC-460D-4F0B-95F7-AACF6D03F83E}" destId="{BDA932B3-E6A0-4BDA-A526-3F6272D4F1F0}" srcOrd="0" destOrd="2" presId="urn:microsoft.com/office/officeart/2005/8/layout/vList4"/>
    <dgm:cxn modelId="{0D126239-6549-4030-BFD6-F70631683B9A}" type="presOf" srcId="{130B5229-DC10-48AA-8BC7-F6BA916A5F34}" destId="{B15D18B7-9E5F-4ED9-9F65-E6BAD38FC165}" srcOrd="1" destOrd="0" presId="urn:microsoft.com/office/officeart/2005/8/layout/vList4"/>
    <dgm:cxn modelId="{FF66B92B-AFCB-4267-B63A-BBF68B947D99}" type="presOf" srcId="{3ABBF9A0-F61E-43BB-86E8-45DE3E1F94D9}" destId="{53E8F400-F783-4F5F-A416-A0F521383251}" srcOrd="1" destOrd="5" presId="urn:microsoft.com/office/officeart/2005/8/layout/vList4"/>
    <dgm:cxn modelId="{8A336CC9-845B-4486-BEDB-1A9683D243B7}" type="presOf" srcId="{25E78386-28F6-4805-90B0-85927943B368}" destId="{53E8F400-F783-4F5F-A416-A0F521383251}" srcOrd="1" destOrd="1" presId="urn:microsoft.com/office/officeart/2005/8/layout/vList4"/>
    <dgm:cxn modelId="{D0EB6AF7-5308-4EE3-BF49-394B8851D930}" srcId="{45E94559-B319-4FA6-9A99-6099F9AC7A08}" destId="{130B5229-DC10-48AA-8BC7-F6BA916A5F34}" srcOrd="2" destOrd="0" parTransId="{ECEAB868-E04E-4891-A391-B5CD59D8D9F5}" sibTransId="{875E2268-C4C4-4E50-B05C-607CB5D52A4A}"/>
    <dgm:cxn modelId="{46AE1505-6558-4136-A36E-C520D1C01A74}" type="presOf" srcId="{0F27E0C7-AD5A-443E-A434-DA2E0AD9D393}" destId="{229C26A8-F4B4-472F-9D50-51BBF50409BF}" srcOrd="1" destOrd="6" presId="urn:microsoft.com/office/officeart/2005/8/layout/vList4"/>
    <dgm:cxn modelId="{93665F46-4CA2-4B95-B762-F1808F3A0AB1}" type="presOf" srcId="{7A33A6FE-E9F0-4053-8338-1831B15BD1C6}" destId="{BB37C17C-162D-4BE8-A493-4D5B8A7E1E9F}" srcOrd="0" destOrd="4" presId="urn:microsoft.com/office/officeart/2005/8/layout/vList4"/>
    <dgm:cxn modelId="{2FCB36D8-5285-4402-93D2-FC6C6E01916C}" type="presOf" srcId="{900E19DC-460D-4F0B-95F7-AACF6D03F83E}" destId="{B15D18B7-9E5F-4ED9-9F65-E6BAD38FC165}" srcOrd="1" destOrd="2" presId="urn:microsoft.com/office/officeart/2005/8/layout/vList4"/>
    <dgm:cxn modelId="{19F2D8DC-CD3A-4D16-BDB4-BD145E0C972E}" type="presOf" srcId="{AFDC80DD-F830-4ABA-BFA4-412ED7602179}" destId="{E8EF69E3-60DF-4E43-99E2-46AA93B23D39}" srcOrd="0" destOrd="1" presId="urn:microsoft.com/office/officeart/2005/8/layout/vList4"/>
    <dgm:cxn modelId="{5EC07B13-8BB2-4398-9483-615B20D2BB61}" type="presOf" srcId="{45E94559-B319-4FA6-9A99-6099F9AC7A08}" destId="{0B6F4420-9109-4408-B2FE-6FEEF78B7F4F}" srcOrd="0" destOrd="0" presId="urn:microsoft.com/office/officeart/2005/8/layout/vList4"/>
    <dgm:cxn modelId="{C8433332-9826-4B57-946B-716B45BDCD1B}" type="presOf" srcId="{67CFDB68-AED7-4CDA-836C-D9A1B3EEEFA4}" destId="{BB37C17C-162D-4BE8-A493-4D5B8A7E1E9F}" srcOrd="0" destOrd="0" presId="urn:microsoft.com/office/officeart/2005/8/layout/vList4"/>
    <dgm:cxn modelId="{FEBA2F09-969D-4518-9DB2-8F6A3EF715A4}" srcId="{E6622E59-EA7A-49FF-A5A3-7E6B0B9B7B41}" destId="{0F27E0C7-AD5A-443E-A434-DA2E0AD9D393}" srcOrd="5" destOrd="0" parTransId="{60DCFA43-CA18-47DF-A6F3-61656A46E616}" sibTransId="{BAAF7068-6F46-49B2-96E7-9ECB5118CEBB}"/>
    <dgm:cxn modelId="{A9C7C058-B041-4834-9F47-3D3B20D8D41F}" type="presOf" srcId="{3E5BE33F-D25F-4E27-856C-340526B6409D}" destId="{BB37C17C-162D-4BE8-A493-4D5B8A7E1E9F}" srcOrd="0" destOrd="3" presId="urn:microsoft.com/office/officeart/2005/8/layout/vList4"/>
    <dgm:cxn modelId="{97D9D078-BAB0-4789-9966-028F505DAB94}" type="presOf" srcId="{08F99F0B-AA80-4929-B3FD-70014F3601E5}" destId="{BDA932B3-E6A0-4BDA-A526-3F6272D4F1F0}" srcOrd="0" destOrd="1" presId="urn:microsoft.com/office/officeart/2005/8/layout/vList4"/>
    <dgm:cxn modelId="{8F07EEF8-CDD3-4A6D-9907-B8F97B6A932B}" srcId="{E6622E59-EA7A-49FF-A5A3-7E6B0B9B7B41}" destId="{527511E2-13CE-4D5B-B51E-F9F5633287C8}" srcOrd="3" destOrd="0" parTransId="{A018FB70-9E36-45C1-9692-34A77C9C759D}" sibTransId="{41CF59C5-B6DC-4D4D-BF05-9B86F228CF20}"/>
    <dgm:cxn modelId="{356D6381-1511-4BA3-817E-AAE19AF5736E}" type="presOf" srcId="{472FEC1B-7E5F-490F-B2C6-DCB3447E1C4E}" destId="{CD33F969-8A95-4CA9-AD0C-C7F0FF16DDDF}" srcOrd="0" destOrd="4" presId="urn:microsoft.com/office/officeart/2005/8/layout/vList4"/>
    <dgm:cxn modelId="{C054CC00-DFD5-476A-88E1-FC72F879C252}" type="presOf" srcId="{08F99F0B-AA80-4929-B3FD-70014F3601E5}" destId="{B15D18B7-9E5F-4ED9-9F65-E6BAD38FC165}" srcOrd="1" destOrd="1" presId="urn:microsoft.com/office/officeart/2005/8/layout/vList4"/>
    <dgm:cxn modelId="{43997479-0088-482E-A8FE-303E4CE6551E}" srcId="{140EF8FE-C926-4120-A607-CC8F813537BA}" destId="{49C1704E-330B-49EC-AAA3-401272D5E5FF}" srcOrd="5" destOrd="0" parTransId="{2C48B44C-F9F3-45DD-BAE5-B5B9DDA02E15}" sibTransId="{601E4F0A-7858-4588-B152-4396C3103A77}"/>
    <dgm:cxn modelId="{E69E1E8A-8BD4-4F53-B891-A412D8690BDC}" type="presOf" srcId="{F38DF3FB-3D0E-4344-95C8-EF399E25C427}" destId="{BDA932B3-E6A0-4BDA-A526-3F6272D4F1F0}" srcOrd="0" destOrd="4" presId="urn:microsoft.com/office/officeart/2005/8/layout/vList4"/>
    <dgm:cxn modelId="{B5911978-B06B-44EF-BDA9-F7E8CD0C5128}" srcId="{130B5229-DC10-48AA-8BC7-F6BA916A5F34}" destId="{F38DF3FB-3D0E-4344-95C8-EF399E25C427}" srcOrd="3" destOrd="0" parTransId="{264ACA40-3B5D-472D-A0BF-B531EE20B9E5}" sibTransId="{EBE8427F-E6F6-4C05-A428-FF1AC635B2A1}"/>
    <dgm:cxn modelId="{8EB5D097-D066-40D3-AFCB-3A0AC3FB8355}" type="presOf" srcId="{DF144142-AA4B-472B-B67A-504690DF346A}" destId="{B15D18B7-9E5F-4ED9-9F65-E6BAD38FC165}" srcOrd="1" destOrd="3" presId="urn:microsoft.com/office/officeart/2005/8/layout/vList4"/>
    <dgm:cxn modelId="{E4D64638-39B4-413C-95D6-14E526A36390}" type="presOf" srcId="{876C2FBF-32DF-42D2-844B-084832B11C98}" destId="{CD33F969-8A95-4CA9-AD0C-C7F0FF16DDDF}" srcOrd="0" destOrd="1" presId="urn:microsoft.com/office/officeart/2005/8/layout/vList4"/>
    <dgm:cxn modelId="{2D7113F1-94E8-4745-B2FC-60F838B47042}" srcId="{45E94559-B319-4FA6-9A99-6099F9AC7A08}" destId="{140EF8FE-C926-4120-A607-CC8F813537BA}" srcOrd="0" destOrd="0" parTransId="{B5AB2E95-FACD-4260-9A83-5C46FC7A4BE1}" sibTransId="{BAEECA9E-96DA-4B76-BA0A-50F0F710F785}"/>
    <dgm:cxn modelId="{1B02F740-A8DE-4664-95AF-EFA39DA0C1A8}" type="presOf" srcId="{3554AD53-AEE6-40E1-A41F-E0D778AFA31F}" destId="{BB37C17C-162D-4BE8-A493-4D5B8A7E1E9F}" srcOrd="0" destOrd="2" presId="urn:microsoft.com/office/officeart/2005/8/layout/vList4"/>
    <dgm:cxn modelId="{AD30707D-54DE-44AB-B26A-45E30C66B9E6}" type="presOf" srcId="{7921666C-83C4-456D-AB41-C04CCD99ED25}" destId="{B15D18B7-9E5F-4ED9-9F65-E6BAD38FC165}" srcOrd="1" destOrd="5" presId="urn:microsoft.com/office/officeart/2005/8/layout/vList4"/>
    <dgm:cxn modelId="{A53655E3-623C-46A7-A26F-EC01B140ACD1}" srcId="{67CFDB68-AED7-4CDA-836C-D9A1B3EEEFA4}" destId="{3ABBF9A0-F61E-43BB-86E8-45DE3E1F94D9}" srcOrd="4" destOrd="0" parTransId="{73813F36-7E55-4687-BE5E-89B5B60A843C}" sibTransId="{03E5E1D8-10FD-42DF-AFF6-00ED03D2C92F}"/>
    <dgm:cxn modelId="{A0BE4240-FFA2-4FB2-AB37-88E2CA023A95}" type="presOf" srcId="{527511E2-13CE-4D5B-B51E-F9F5633287C8}" destId="{E8EF69E3-60DF-4E43-99E2-46AA93B23D39}" srcOrd="0" destOrd="4" presId="urn:microsoft.com/office/officeart/2005/8/layout/vList4"/>
    <dgm:cxn modelId="{515B8A06-0612-4A6B-9D3B-7F1BAAB83175}" type="presOf" srcId="{E6622E59-EA7A-49FF-A5A3-7E6B0B9B7B41}" destId="{229C26A8-F4B4-472F-9D50-51BBF50409BF}" srcOrd="1" destOrd="0" presId="urn:microsoft.com/office/officeart/2005/8/layout/vList4"/>
    <dgm:cxn modelId="{667366C8-7F06-406E-9DC7-CFD660B9C591}" type="presOf" srcId="{80F46E42-6541-4D19-A481-80A1E37360D0}" destId="{53E8F400-F783-4F5F-A416-A0F521383251}" srcOrd="1" destOrd="6" presId="urn:microsoft.com/office/officeart/2005/8/layout/vList4"/>
    <dgm:cxn modelId="{01E13138-BFC3-4AB9-A9C5-614A26DB0CB0}" type="presOf" srcId="{472FEC1B-7E5F-490F-B2C6-DCB3447E1C4E}" destId="{C7D3020C-7B4E-4434-A695-54605C526090}" srcOrd="1" destOrd="4" presId="urn:microsoft.com/office/officeart/2005/8/layout/vList4"/>
    <dgm:cxn modelId="{5DAEF8B1-E913-4DA5-BEBB-3711D2CEA269}" type="presOf" srcId="{E2992A53-25E3-4B93-9000-D61D6C0FFF03}" destId="{E8EF69E3-60DF-4E43-99E2-46AA93B23D39}" srcOrd="0" destOrd="5" presId="urn:microsoft.com/office/officeart/2005/8/layout/vList4"/>
    <dgm:cxn modelId="{F48EAE32-FAB2-4FEC-A971-BED733C4E19E}" type="presOf" srcId="{6288EB47-BD21-42FC-9CD7-CE7B9867DB1B}" destId="{229C26A8-F4B4-472F-9D50-51BBF50409BF}" srcOrd="1" destOrd="3" presId="urn:microsoft.com/office/officeart/2005/8/layout/vList4"/>
    <dgm:cxn modelId="{9968AC00-1106-42A4-BC8E-AD4A65E9F1EF}" type="presOf" srcId="{1A78C343-6B8E-47F6-9859-41CF7F1750A0}" destId="{C7D3020C-7B4E-4434-A695-54605C526090}" srcOrd="1" destOrd="5" presId="urn:microsoft.com/office/officeart/2005/8/layout/vList4"/>
    <dgm:cxn modelId="{9FB346EE-F910-4E80-8AB3-05C9B2F771FC}" srcId="{130B5229-DC10-48AA-8BC7-F6BA916A5F34}" destId="{08F99F0B-AA80-4929-B3FD-70014F3601E5}" srcOrd="0" destOrd="0" parTransId="{355119A2-6FB9-4AC9-8CF3-F3EB57B9B10E}" sibTransId="{00A4B5C6-6BF9-49FE-810A-7B683BD33AA6}"/>
    <dgm:cxn modelId="{9B2B8608-17E3-4D0A-A6F0-C0E5E6743896}" srcId="{140EF8FE-C926-4120-A607-CC8F813537BA}" destId="{1A78C343-6B8E-47F6-9859-41CF7F1750A0}" srcOrd="4" destOrd="0" parTransId="{F4F3982F-DE53-463A-9D03-A54CFEFCEF3C}" sibTransId="{DFA402E2-9956-4A7C-9FAC-121C272BAEBE}"/>
    <dgm:cxn modelId="{F3945276-ECB4-4832-B406-1A552E090D52}" srcId="{140EF8FE-C926-4120-A607-CC8F813537BA}" destId="{876C2FBF-32DF-42D2-844B-084832B11C98}" srcOrd="0" destOrd="0" parTransId="{A5EFBA3F-9EED-42FD-AB9E-5857A6C92040}" sibTransId="{FE09CAC8-1F0B-4DC4-9E7E-63064949D495}"/>
    <dgm:cxn modelId="{FD866744-9958-457A-9200-6697FE3E4D29}" type="presOf" srcId="{140EF8FE-C926-4120-A607-CC8F813537BA}" destId="{C7D3020C-7B4E-4434-A695-54605C526090}" srcOrd="1" destOrd="0" presId="urn:microsoft.com/office/officeart/2005/8/layout/vList4"/>
    <dgm:cxn modelId="{55BD4D06-0DE8-439B-A014-BE170901638E}" type="presOf" srcId="{3E5BE33F-D25F-4E27-856C-340526B6409D}" destId="{53E8F400-F783-4F5F-A416-A0F521383251}" srcOrd="1" destOrd="3" presId="urn:microsoft.com/office/officeart/2005/8/layout/vList4"/>
    <dgm:cxn modelId="{53C6D664-EE98-40FC-8437-21035F331FC4}" type="presOf" srcId="{49C1704E-330B-49EC-AAA3-401272D5E5FF}" destId="{C7D3020C-7B4E-4434-A695-54605C526090}" srcOrd="1" destOrd="6" presId="urn:microsoft.com/office/officeart/2005/8/layout/vList4"/>
    <dgm:cxn modelId="{A10B5D1B-8BEC-4530-BF46-119C62646949}" type="presOf" srcId="{527511E2-13CE-4D5B-B51E-F9F5633287C8}" destId="{229C26A8-F4B4-472F-9D50-51BBF50409BF}" srcOrd="1" destOrd="4" presId="urn:microsoft.com/office/officeart/2005/8/layout/vList4"/>
    <dgm:cxn modelId="{F7CB26DE-3EB6-4CB1-AACB-3273A2BE3201}" type="presOf" srcId="{7921666C-83C4-456D-AB41-C04CCD99ED25}" destId="{BDA932B3-E6A0-4BDA-A526-3F6272D4F1F0}" srcOrd="0" destOrd="5" presId="urn:microsoft.com/office/officeart/2005/8/layout/vList4"/>
    <dgm:cxn modelId="{A7620424-02FB-4D34-A2B4-9553E76E8B7C}" type="presOf" srcId="{3554AD53-AEE6-40E1-A41F-E0D778AFA31F}" destId="{53E8F400-F783-4F5F-A416-A0F521383251}" srcOrd="1" destOrd="2" presId="urn:microsoft.com/office/officeart/2005/8/layout/vList4"/>
    <dgm:cxn modelId="{E6490D70-2923-45A2-95D8-C6834DA4CB9A}" type="presOf" srcId="{711A5B94-8946-49A7-BBD5-E02D8D1D1D1E}" destId="{CD33F969-8A95-4CA9-AD0C-C7F0FF16DDDF}" srcOrd="0" destOrd="2" presId="urn:microsoft.com/office/officeart/2005/8/layout/vList4"/>
    <dgm:cxn modelId="{764B0834-3D6F-42DC-8188-4322ACCA128F}" type="presOf" srcId="{4F4C1298-1DAC-4EDB-BB62-D8203CC65832}" destId="{E8EF69E3-60DF-4E43-99E2-46AA93B23D39}" srcOrd="0" destOrd="2" presId="urn:microsoft.com/office/officeart/2005/8/layout/vList4"/>
    <dgm:cxn modelId="{B3757326-543C-443E-9DBD-290C058DB6DB}" type="presOf" srcId="{37DA5B78-A843-4089-95BE-6DE896F1E2A2}" destId="{C7D3020C-7B4E-4434-A695-54605C526090}" srcOrd="1" destOrd="3" presId="urn:microsoft.com/office/officeart/2005/8/layout/vList4"/>
    <dgm:cxn modelId="{B1B3160C-07EC-403D-AE78-C4055E1F41EC}" srcId="{130B5229-DC10-48AA-8BC7-F6BA916A5F34}" destId="{900E19DC-460D-4F0B-95F7-AACF6D03F83E}" srcOrd="1" destOrd="0" parTransId="{64743828-71C4-4589-8E6F-079417ACEB3E}" sibTransId="{57BC0CE5-0900-41A0-AEB8-17281CCD9777}"/>
    <dgm:cxn modelId="{71C5ECDE-F707-4771-B8E2-1C379F5C939B}" type="presOf" srcId="{37F161CB-865D-4B8A-B14D-01D9EC4B1F18}" destId="{BDA932B3-E6A0-4BDA-A526-3F6272D4F1F0}" srcOrd="0" destOrd="6" presId="urn:microsoft.com/office/officeart/2005/8/layout/vList4"/>
    <dgm:cxn modelId="{41EEC398-E0CE-4F5E-B6A2-F2E8714F7C1C}" type="presOf" srcId="{E2992A53-25E3-4B93-9000-D61D6C0FFF03}" destId="{229C26A8-F4B4-472F-9D50-51BBF50409BF}" srcOrd="1" destOrd="5" presId="urn:microsoft.com/office/officeart/2005/8/layout/vList4"/>
    <dgm:cxn modelId="{C1AF97C6-6EFC-41F8-B343-9DE24273F105}" srcId="{140EF8FE-C926-4120-A607-CC8F813537BA}" destId="{711A5B94-8946-49A7-BBD5-E02D8D1D1D1E}" srcOrd="1" destOrd="0" parTransId="{3FF90122-5B37-4623-9376-BFD4E1147A8B}" sibTransId="{44E1C788-11BE-4142-A17B-EA3EB32A3EC1}"/>
    <dgm:cxn modelId="{43E81AF3-9008-42A6-9CB6-AD032FF0AE5A}" srcId="{67CFDB68-AED7-4CDA-836C-D9A1B3EEEFA4}" destId="{3554AD53-AEE6-40E1-A41F-E0D778AFA31F}" srcOrd="1" destOrd="0" parTransId="{05FD6BAD-959D-4F4A-A66F-9FA715D12210}" sibTransId="{DCFC9B45-6AAB-49C8-B0F0-C23A2617B92E}"/>
    <dgm:cxn modelId="{18C72BCD-1AE6-4F2A-AEB1-D76CC01F1294}" srcId="{45E94559-B319-4FA6-9A99-6099F9AC7A08}" destId="{67CFDB68-AED7-4CDA-836C-D9A1B3EEEFA4}" srcOrd="3" destOrd="0" parTransId="{413957E1-60D2-4470-84D9-F5FD902F2BCF}" sibTransId="{228E41E9-5469-4FCA-A39F-9C84C453AFF1}"/>
    <dgm:cxn modelId="{D2F60346-EEDA-4DB8-8FE9-EC67C17FA4AC}" srcId="{E6622E59-EA7A-49FF-A5A3-7E6B0B9B7B41}" destId="{6288EB47-BD21-42FC-9CD7-CE7B9867DB1B}" srcOrd="2" destOrd="0" parTransId="{BDC9E0E8-C4FC-4165-8BDC-365F586E36B6}" sibTransId="{730D0DE8-7AC5-4FEF-BDB6-EB9976AF899A}"/>
    <dgm:cxn modelId="{EF46C6A0-D31C-4857-BBEE-D5EA8D95514F}" srcId="{130B5229-DC10-48AA-8BC7-F6BA916A5F34}" destId="{7921666C-83C4-456D-AB41-C04CCD99ED25}" srcOrd="4" destOrd="0" parTransId="{20383CD3-2AC0-436E-9688-42B8D52EE2DE}" sibTransId="{848847B7-C47A-4F76-B77E-A08298F776A6}"/>
    <dgm:cxn modelId="{27106C05-C400-42AB-8BCA-D38BB7740E71}" type="presOf" srcId="{7A33A6FE-E9F0-4053-8338-1831B15BD1C6}" destId="{53E8F400-F783-4F5F-A416-A0F521383251}" srcOrd="1" destOrd="4" presId="urn:microsoft.com/office/officeart/2005/8/layout/vList4"/>
    <dgm:cxn modelId="{F1F922A5-EB2C-45BF-A8CE-82C157CC56F7}" type="presOf" srcId="{25E78386-28F6-4805-90B0-85927943B368}" destId="{BB37C17C-162D-4BE8-A493-4D5B8A7E1E9F}" srcOrd="0" destOrd="1" presId="urn:microsoft.com/office/officeart/2005/8/layout/vList4"/>
    <dgm:cxn modelId="{B4F299D4-FE26-4B40-A9D8-3073FAC50B48}" type="presOf" srcId="{80F46E42-6541-4D19-A481-80A1E37360D0}" destId="{BB37C17C-162D-4BE8-A493-4D5B8A7E1E9F}" srcOrd="0" destOrd="6" presId="urn:microsoft.com/office/officeart/2005/8/layout/vList4"/>
    <dgm:cxn modelId="{5858FD15-8D12-46AE-BB36-DECA46F8BA70}" type="presOf" srcId="{DF144142-AA4B-472B-B67A-504690DF346A}" destId="{BDA932B3-E6A0-4BDA-A526-3F6272D4F1F0}" srcOrd="0" destOrd="3" presId="urn:microsoft.com/office/officeart/2005/8/layout/vList4"/>
    <dgm:cxn modelId="{6A5FCA0B-6431-4FC2-926F-92DA21E493D1}" srcId="{130B5229-DC10-48AA-8BC7-F6BA916A5F34}" destId="{DF144142-AA4B-472B-B67A-504690DF346A}" srcOrd="2" destOrd="0" parTransId="{BFDBAB6F-92E9-4B03-B55C-1B0E9A3CA382}" sibTransId="{10FA7AB3-222E-46C7-9C81-5C1BA2C5F301}"/>
    <dgm:cxn modelId="{21783737-DB9C-4019-966E-51F36DF0A47D}" srcId="{130B5229-DC10-48AA-8BC7-F6BA916A5F34}" destId="{37F161CB-865D-4B8A-B14D-01D9EC4B1F18}" srcOrd="5" destOrd="0" parTransId="{952BD52D-960D-48E0-B03F-B20367CF5C06}" sibTransId="{86357DB4-06EA-41EA-A505-115C4E049D91}"/>
    <dgm:cxn modelId="{F8AC93FC-9DA6-42E3-8F33-C032767B5AF0}" type="presOf" srcId="{67CFDB68-AED7-4CDA-836C-D9A1B3EEEFA4}" destId="{53E8F400-F783-4F5F-A416-A0F521383251}" srcOrd="1" destOrd="0" presId="urn:microsoft.com/office/officeart/2005/8/layout/vList4"/>
    <dgm:cxn modelId="{68321C44-429E-47E0-9C26-2FA8E4FDC8F8}" srcId="{45E94559-B319-4FA6-9A99-6099F9AC7A08}" destId="{E6622E59-EA7A-49FF-A5A3-7E6B0B9B7B41}" srcOrd="1" destOrd="0" parTransId="{75B4E67C-DD1B-4BAA-84E4-6D32EA7AEFE9}" sibTransId="{792C7955-F9E5-4B82-826C-016A41E2F706}"/>
    <dgm:cxn modelId="{09D1F2B0-9D84-4982-BC9A-8E6F22804C52}" type="presOf" srcId="{711A5B94-8946-49A7-BBD5-E02D8D1D1D1E}" destId="{C7D3020C-7B4E-4434-A695-54605C526090}" srcOrd="1" destOrd="2" presId="urn:microsoft.com/office/officeart/2005/8/layout/vList4"/>
    <dgm:cxn modelId="{6E3617A7-73E0-40E0-8479-2CFD227A913E}" type="presOf" srcId="{37DA5B78-A843-4089-95BE-6DE896F1E2A2}" destId="{CD33F969-8A95-4CA9-AD0C-C7F0FF16DDDF}" srcOrd="0" destOrd="3" presId="urn:microsoft.com/office/officeart/2005/8/layout/vList4"/>
    <dgm:cxn modelId="{B04D654E-3607-48A1-B59E-2C2041E0094C}" type="presOf" srcId="{1A78C343-6B8E-47F6-9859-41CF7F1750A0}" destId="{CD33F969-8A95-4CA9-AD0C-C7F0FF16DDDF}" srcOrd="0" destOrd="5" presId="urn:microsoft.com/office/officeart/2005/8/layout/vList4"/>
    <dgm:cxn modelId="{9A2F3CF4-CD69-41CB-A462-6078BA75CD58}" type="presOf" srcId="{AFDC80DD-F830-4ABA-BFA4-412ED7602179}" destId="{229C26A8-F4B4-472F-9D50-51BBF50409BF}" srcOrd="1" destOrd="1" presId="urn:microsoft.com/office/officeart/2005/8/layout/vList4"/>
    <dgm:cxn modelId="{D706CD00-A72F-4A6C-B533-C6B714FEC2B9}" srcId="{E6622E59-EA7A-49FF-A5A3-7E6B0B9B7B41}" destId="{AFDC80DD-F830-4ABA-BFA4-412ED7602179}" srcOrd="0" destOrd="0" parTransId="{812AA5C4-3FDE-4358-8F38-2E9B28605203}" sibTransId="{95E3E008-6CE3-4DA6-8B6B-A344784FEA3B}"/>
    <dgm:cxn modelId="{744F40D6-BD87-49F7-8F99-CE39D34F85A0}" type="presOf" srcId="{4F4C1298-1DAC-4EDB-BB62-D8203CC65832}" destId="{229C26A8-F4B4-472F-9D50-51BBF50409BF}" srcOrd="1" destOrd="2" presId="urn:microsoft.com/office/officeart/2005/8/layout/vList4"/>
    <dgm:cxn modelId="{937593F0-6783-44B4-BD24-F857888E5DE7}" type="presOf" srcId="{876C2FBF-32DF-42D2-844B-084832B11C98}" destId="{C7D3020C-7B4E-4434-A695-54605C526090}" srcOrd="1" destOrd="1" presId="urn:microsoft.com/office/officeart/2005/8/layout/vList4"/>
    <dgm:cxn modelId="{837E3EE7-074D-4632-A272-3A8F84D2ECA4}" srcId="{140EF8FE-C926-4120-A607-CC8F813537BA}" destId="{472FEC1B-7E5F-490F-B2C6-DCB3447E1C4E}" srcOrd="3" destOrd="0" parTransId="{D0D772B9-6992-45D5-A90E-E0C5C6808B8E}" sibTransId="{A12E2555-2DC1-45D2-B62F-2B7FC64B00D4}"/>
    <dgm:cxn modelId="{47DDF9E8-EFD9-4961-B2F1-54039336D7CE}" srcId="{67CFDB68-AED7-4CDA-836C-D9A1B3EEEFA4}" destId="{3E5BE33F-D25F-4E27-856C-340526B6409D}" srcOrd="2" destOrd="0" parTransId="{4CC4CA1D-6BDE-4DFD-90DC-3B4F7B398C0E}" sibTransId="{36222955-A3E6-4F27-875B-1161653048E2}"/>
    <dgm:cxn modelId="{2102E043-AE46-454C-B71F-8AF55E3E92EB}" srcId="{67CFDB68-AED7-4CDA-836C-D9A1B3EEEFA4}" destId="{7A33A6FE-E9F0-4053-8338-1831B15BD1C6}" srcOrd="3" destOrd="0" parTransId="{DCF2B187-196F-4ADF-B0B3-6D55A2C64B56}" sibTransId="{010DFB36-15DA-4918-86B9-1C2B406D0CE2}"/>
    <dgm:cxn modelId="{72498522-F4A2-4218-8114-F11EE9B62D97}" srcId="{140EF8FE-C926-4120-A607-CC8F813537BA}" destId="{37DA5B78-A843-4089-95BE-6DE896F1E2A2}" srcOrd="2" destOrd="0" parTransId="{8355B670-BD64-4195-A612-C2FC713E2D65}" sibTransId="{8B690AA1-514D-4916-8266-F04B228880C0}"/>
    <dgm:cxn modelId="{FA2C23C3-6573-484A-8EF2-E612D49FB4BA}" type="presOf" srcId="{140EF8FE-C926-4120-A607-CC8F813537BA}" destId="{CD33F969-8A95-4CA9-AD0C-C7F0FF16DDDF}" srcOrd="0" destOrd="0" presId="urn:microsoft.com/office/officeart/2005/8/layout/vList4"/>
    <dgm:cxn modelId="{9B003851-9E68-405D-8ED5-FD8F4C35723F}" type="presOf" srcId="{0F27E0C7-AD5A-443E-A434-DA2E0AD9D393}" destId="{E8EF69E3-60DF-4E43-99E2-46AA93B23D39}" srcOrd="0" destOrd="6" presId="urn:microsoft.com/office/officeart/2005/8/layout/vList4"/>
    <dgm:cxn modelId="{8F33EA3C-A754-4937-8D20-8FC8B34487AE}" srcId="{E6622E59-EA7A-49FF-A5A3-7E6B0B9B7B41}" destId="{4F4C1298-1DAC-4EDB-BB62-D8203CC65832}" srcOrd="1" destOrd="0" parTransId="{31753E31-47A1-49B5-A594-7D352CC636C7}" sibTransId="{E49CB993-8D77-4A1F-A360-654F81161920}"/>
    <dgm:cxn modelId="{6F29D27D-E4AB-4D12-878D-1CDEA48AC3F5}" type="presParOf" srcId="{0B6F4420-9109-4408-B2FE-6FEEF78B7F4F}" destId="{C00AD458-902E-4FEC-9522-F8AEE1D8B1D8}" srcOrd="0" destOrd="0" presId="urn:microsoft.com/office/officeart/2005/8/layout/vList4"/>
    <dgm:cxn modelId="{8F300514-BA51-4A86-B057-C6A46475ABE3}" type="presParOf" srcId="{C00AD458-902E-4FEC-9522-F8AEE1D8B1D8}" destId="{CD33F969-8A95-4CA9-AD0C-C7F0FF16DDDF}" srcOrd="0" destOrd="0" presId="urn:microsoft.com/office/officeart/2005/8/layout/vList4"/>
    <dgm:cxn modelId="{5D85D471-F594-4C75-B956-F08611E24C7C}" type="presParOf" srcId="{C00AD458-902E-4FEC-9522-F8AEE1D8B1D8}" destId="{F29C4187-ECD5-4023-865B-EACAAF0938FB}" srcOrd="1" destOrd="0" presId="urn:microsoft.com/office/officeart/2005/8/layout/vList4"/>
    <dgm:cxn modelId="{9C989E6D-A1FB-4B83-8124-F834201AEDD4}" type="presParOf" srcId="{C00AD458-902E-4FEC-9522-F8AEE1D8B1D8}" destId="{C7D3020C-7B4E-4434-A695-54605C526090}" srcOrd="2" destOrd="0" presId="urn:microsoft.com/office/officeart/2005/8/layout/vList4"/>
    <dgm:cxn modelId="{9DC5A6F2-015D-49F4-B805-DA04C11AE656}" type="presParOf" srcId="{0B6F4420-9109-4408-B2FE-6FEEF78B7F4F}" destId="{F165A893-D76D-4A6B-912D-A79C8577532C}" srcOrd="1" destOrd="0" presId="urn:microsoft.com/office/officeart/2005/8/layout/vList4"/>
    <dgm:cxn modelId="{4F36E759-F5A6-4B57-B92F-375FA47DE17C}" type="presParOf" srcId="{0B6F4420-9109-4408-B2FE-6FEEF78B7F4F}" destId="{60DDE77D-A58E-481E-900E-9AD14CCAD588}" srcOrd="2" destOrd="0" presId="urn:microsoft.com/office/officeart/2005/8/layout/vList4"/>
    <dgm:cxn modelId="{DE1C3BCE-D783-4E00-BBD6-4C0A443F394A}" type="presParOf" srcId="{60DDE77D-A58E-481E-900E-9AD14CCAD588}" destId="{E8EF69E3-60DF-4E43-99E2-46AA93B23D39}" srcOrd="0" destOrd="0" presId="urn:microsoft.com/office/officeart/2005/8/layout/vList4"/>
    <dgm:cxn modelId="{033E5997-8091-4386-A772-6D6D3391A35B}" type="presParOf" srcId="{60DDE77D-A58E-481E-900E-9AD14CCAD588}" destId="{CE0EA860-FC23-4B6E-8204-9959EF319E88}" srcOrd="1" destOrd="0" presId="urn:microsoft.com/office/officeart/2005/8/layout/vList4"/>
    <dgm:cxn modelId="{3EBF8F96-DFC4-4F5F-B70D-118375860193}" type="presParOf" srcId="{60DDE77D-A58E-481E-900E-9AD14CCAD588}" destId="{229C26A8-F4B4-472F-9D50-51BBF50409BF}" srcOrd="2" destOrd="0" presId="urn:microsoft.com/office/officeart/2005/8/layout/vList4"/>
    <dgm:cxn modelId="{FF52073A-8507-4C81-8352-5354FFFF1157}" type="presParOf" srcId="{0B6F4420-9109-4408-B2FE-6FEEF78B7F4F}" destId="{4DC5457A-9874-40AE-9C15-48EEEC3B71C2}" srcOrd="3" destOrd="0" presId="urn:microsoft.com/office/officeart/2005/8/layout/vList4"/>
    <dgm:cxn modelId="{5C4875E4-3641-4E7A-8F48-B77686EC3F21}" type="presParOf" srcId="{0B6F4420-9109-4408-B2FE-6FEEF78B7F4F}" destId="{58CC436F-452E-4817-910F-B61EFB732BDA}" srcOrd="4" destOrd="0" presId="urn:microsoft.com/office/officeart/2005/8/layout/vList4"/>
    <dgm:cxn modelId="{8A651CAB-FD58-4D32-9D44-7CEBC40C31E3}" type="presParOf" srcId="{58CC436F-452E-4817-910F-B61EFB732BDA}" destId="{BDA932B3-E6A0-4BDA-A526-3F6272D4F1F0}" srcOrd="0" destOrd="0" presId="urn:microsoft.com/office/officeart/2005/8/layout/vList4"/>
    <dgm:cxn modelId="{64A6EBF1-BFE7-442F-9A6A-AA0E1E8680AE}" type="presParOf" srcId="{58CC436F-452E-4817-910F-B61EFB732BDA}" destId="{7D011EFC-A9D3-4A96-9FEE-E10D70227664}" srcOrd="1" destOrd="0" presId="urn:microsoft.com/office/officeart/2005/8/layout/vList4"/>
    <dgm:cxn modelId="{3A5BD0DB-01EC-418E-92C6-9498CE9582EA}" type="presParOf" srcId="{58CC436F-452E-4817-910F-B61EFB732BDA}" destId="{B15D18B7-9E5F-4ED9-9F65-E6BAD38FC165}" srcOrd="2" destOrd="0" presId="urn:microsoft.com/office/officeart/2005/8/layout/vList4"/>
    <dgm:cxn modelId="{B9563980-804B-424B-B9DB-054E72CA8B24}" type="presParOf" srcId="{0B6F4420-9109-4408-B2FE-6FEEF78B7F4F}" destId="{4827CCB3-54A2-47B4-BDF3-1523E812654A}" srcOrd="5" destOrd="0" presId="urn:microsoft.com/office/officeart/2005/8/layout/vList4"/>
    <dgm:cxn modelId="{650EB715-AB72-4500-ACBE-48817E5CF0F7}" type="presParOf" srcId="{0B6F4420-9109-4408-B2FE-6FEEF78B7F4F}" destId="{D4D35C0D-FD82-4B6D-97BD-69C2DB46083F}" srcOrd="6" destOrd="0" presId="urn:microsoft.com/office/officeart/2005/8/layout/vList4"/>
    <dgm:cxn modelId="{D771BA01-1270-48A5-9908-8E7A63595437}" type="presParOf" srcId="{D4D35C0D-FD82-4B6D-97BD-69C2DB46083F}" destId="{BB37C17C-162D-4BE8-A493-4D5B8A7E1E9F}" srcOrd="0" destOrd="0" presId="urn:microsoft.com/office/officeart/2005/8/layout/vList4"/>
    <dgm:cxn modelId="{F41A0688-4A06-4BFC-9B6A-42B1F4F3D64A}" type="presParOf" srcId="{D4D35C0D-FD82-4B6D-97BD-69C2DB46083F}" destId="{9FD956DE-A0EE-4A3E-B793-E609EF268B70}" srcOrd="1" destOrd="0" presId="urn:microsoft.com/office/officeart/2005/8/layout/vList4"/>
    <dgm:cxn modelId="{C1116D42-3BCC-4045-A518-6A6404AC8452}" type="presParOf" srcId="{D4D35C0D-FD82-4B6D-97BD-69C2DB46083F}" destId="{53E8F400-F783-4F5F-A416-A0F5213832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7E7A6-7F27-46AE-8CAF-45788B6CFA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EF202-680C-41D6-BA4F-CC0C0D9147D3}">
      <dgm:prSet custT="1"/>
      <dgm:spPr>
        <a:solidFill>
          <a:srgbClr val="D1982A"/>
        </a:solidFill>
      </dgm:spPr>
      <dgm:t>
        <a:bodyPr/>
        <a:lstStyle/>
        <a:p>
          <a:pPr rtl="0"/>
          <a:endParaRPr lang="ru-RU" sz="1100" b="1" dirty="0" smtClean="0"/>
        </a:p>
        <a:p>
          <a:pPr rtl="0"/>
          <a:r>
            <a:rPr lang="ru-RU" sz="1100" b="1" dirty="0" smtClean="0"/>
            <a:t>НАЛОГОВЫЕ ДОХОДЫ                 </a:t>
          </a:r>
          <a:r>
            <a:rPr lang="ru-RU" sz="600" b="0" dirty="0" smtClean="0"/>
            <a:t>– поступления в бюджет от уплаты налогов и</a:t>
          </a:r>
          <a:br>
            <a:rPr lang="ru-RU" sz="600" b="0" dirty="0" smtClean="0"/>
          </a:br>
          <a:r>
            <a:rPr lang="ru-RU" sz="600" b="0" dirty="0" smtClean="0"/>
            <a:t>сборов, установленных Налоговым Кодексом РФ</a:t>
          </a:r>
          <a:endParaRPr lang="ru-RU" sz="600" b="0" dirty="0"/>
        </a:p>
      </dgm:t>
    </dgm:pt>
    <dgm:pt modelId="{91587841-ABBE-4510-9211-ED4F13D0626C}" type="parTrans" cxnId="{6A8CD5D9-4EA7-464A-9AE0-D24BB83F9D27}">
      <dgm:prSet/>
      <dgm:spPr/>
      <dgm:t>
        <a:bodyPr/>
        <a:lstStyle/>
        <a:p>
          <a:endParaRPr lang="ru-RU"/>
        </a:p>
      </dgm:t>
    </dgm:pt>
    <dgm:pt modelId="{3C3648DD-2DDB-4FA7-9474-F24A8FB30C41}" type="sibTrans" cxnId="{6A8CD5D9-4EA7-464A-9AE0-D24BB83F9D27}">
      <dgm:prSet/>
      <dgm:spPr/>
      <dgm:t>
        <a:bodyPr/>
        <a:lstStyle/>
        <a:p>
          <a:endParaRPr lang="ru-RU"/>
        </a:p>
      </dgm:t>
    </dgm:pt>
    <dgm:pt modelId="{7461FDF1-6726-4D1E-BC0D-D9A940F8F33B}">
      <dgm:prSet custT="1"/>
      <dgm:spPr>
        <a:solidFill>
          <a:srgbClr val="D1982A"/>
        </a:solidFill>
      </dgm:spPr>
      <dgm:t>
        <a:bodyPr/>
        <a:lstStyle/>
        <a:p>
          <a:pPr rtl="0"/>
          <a:r>
            <a:rPr lang="ru-RU" sz="1100" b="1" dirty="0" smtClean="0"/>
            <a:t>НЕНАЛОГОВЫЕ ДОХОДЫ</a:t>
          </a:r>
          <a:endParaRPr lang="ru-RU" sz="1100" dirty="0"/>
        </a:p>
      </dgm:t>
    </dgm:pt>
    <dgm:pt modelId="{484A7D43-4BFE-4B79-AB37-11406DD152B1}" type="parTrans" cxnId="{B1BBE5D1-C0A3-481B-90F7-14D1F8B34DC5}">
      <dgm:prSet/>
      <dgm:spPr/>
      <dgm:t>
        <a:bodyPr/>
        <a:lstStyle/>
        <a:p>
          <a:endParaRPr lang="ru-RU"/>
        </a:p>
      </dgm:t>
    </dgm:pt>
    <dgm:pt modelId="{D65AE576-2B48-4137-A407-FCBBD25BDE3C}" type="sibTrans" cxnId="{B1BBE5D1-C0A3-481B-90F7-14D1F8B34DC5}">
      <dgm:prSet/>
      <dgm:spPr/>
      <dgm:t>
        <a:bodyPr/>
        <a:lstStyle/>
        <a:p>
          <a:endParaRPr lang="ru-RU"/>
        </a:p>
      </dgm:t>
    </dgm:pt>
    <dgm:pt modelId="{E14817D1-CE03-40AC-B7EE-5723D9F42841}">
      <dgm:prSet custT="1"/>
      <dgm:spPr>
        <a:solidFill>
          <a:srgbClr val="D1982A"/>
        </a:solidFill>
      </dgm:spPr>
      <dgm:t>
        <a:bodyPr/>
        <a:lstStyle/>
        <a:p>
          <a:pPr rtl="0"/>
          <a:r>
            <a:rPr lang="ru-RU" sz="1050" b="1" dirty="0" smtClean="0"/>
            <a:t>МЕЖБЮДЖЕТНЫЕ</a:t>
          </a:r>
          <a:r>
            <a:rPr lang="ru-RU" sz="800" b="1" dirty="0" smtClean="0"/>
            <a:t> </a:t>
          </a:r>
          <a:r>
            <a:rPr lang="ru-RU" sz="1050" b="1" dirty="0" smtClean="0"/>
            <a:t>ТРАНСФЕРТЫ         </a:t>
          </a:r>
          <a:r>
            <a:rPr lang="ru-RU" sz="600" dirty="0" smtClean="0"/>
            <a:t>– это средства,</a:t>
          </a:r>
          <a:br>
            <a:rPr lang="ru-RU" sz="600" dirty="0" smtClean="0"/>
          </a:br>
          <a:r>
            <a:rPr lang="ru-RU" sz="600" dirty="0" smtClean="0"/>
            <a:t>предоставляемые одним бюджетом бюджетной системы Российской</a:t>
          </a:r>
          <a:br>
            <a:rPr lang="ru-RU" sz="600" dirty="0" smtClean="0"/>
          </a:br>
          <a:r>
            <a:rPr lang="ru-RU" sz="600" dirty="0" smtClean="0"/>
            <a:t>Федерации другому бюджету</a:t>
          </a:r>
          <a:endParaRPr lang="ru-RU" sz="600" dirty="0"/>
        </a:p>
      </dgm:t>
    </dgm:pt>
    <dgm:pt modelId="{B32CC482-F75B-45F9-9C9D-9FD79892BED3}" type="parTrans" cxnId="{65F84741-EB26-4FF6-B226-0348906B8DE6}">
      <dgm:prSet/>
      <dgm:spPr/>
      <dgm:t>
        <a:bodyPr/>
        <a:lstStyle/>
        <a:p>
          <a:endParaRPr lang="ru-RU"/>
        </a:p>
      </dgm:t>
    </dgm:pt>
    <dgm:pt modelId="{3CE94E5E-36D3-4408-B744-CA0322A4556E}" type="sibTrans" cxnId="{65F84741-EB26-4FF6-B226-0348906B8DE6}">
      <dgm:prSet/>
      <dgm:spPr/>
      <dgm:t>
        <a:bodyPr/>
        <a:lstStyle/>
        <a:p>
          <a:endParaRPr lang="ru-RU"/>
        </a:p>
      </dgm:t>
    </dgm:pt>
    <dgm:pt modelId="{FB480F80-32E0-486A-AD27-31CAAD3102A5}">
      <dgm:prSet custT="1"/>
      <dgm:spPr/>
      <dgm:t>
        <a:bodyPr/>
        <a:lstStyle/>
        <a:p>
          <a:pPr rtl="0"/>
          <a:r>
            <a:rPr lang="ru-RU" sz="1200" dirty="0" smtClean="0"/>
            <a:t>налог на доходы физических лиц;</a:t>
          </a:r>
          <a:endParaRPr lang="ru-RU" sz="1200" dirty="0"/>
        </a:p>
      </dgm:t>
    </dgm:pt>
    <dgm:pt modelId="{F511559D-BA2A-44A2-AC0C-DFACF65AA9E5}" type="parTrans" cxnId="{190E9EF5-84FD-4B37-88E4-6A16614F11A3}">
      <dgm:prSet/>
      <dgm:spPr/>
      <dgm:t>
        <a:bodyPr/>
        <a:lstStyle/>
        <a:p>
          <a:endParaRPr lang="ru-RU"/>
        </a:p>
      </dgm:t>
    </dgm:pt>
    <dgm:pt modelId="{ED6E5E1E-345F-48C5-ABF9-4AB5926C0E01}" type="sibTrans" cxnId="{190E9EF5-84FD-4B37-88E4-6A16614F11A3}">
      <dgm:prSet/>
      <dgm:spPr/>
      <dgm:t>
        <a:bodyPr/>
        <a:lstStyle/>
        <a:p>
          <a:endParaRPr lang="ru-RU"/>
        </a:p>
      </dgm:t>
    </dgm:pt>
    <dgm:pt modelId="{4693EC2A-D44F-47FF-A70A-DB597348077A}">
      <dgm:prSet custT="1"/>
      <dgm:spPr/>
      <dgm:t>
        <a:bodyPr/>
        <a:lstStyle/>
        <a:p>
          <a:pPr rtl="0"/>
          <a:r>
            <a:rPr lang="ru-RU" sz="1200" dirty="0" smtClean="0"/>
            <a:t>земельный налог;</a:t>
          </a:r>
          <a:endParaRPr lang="ru-RU" sz="1200" dirty="0"/>
        </a:p>
      </dgm:t>
    </dgm:pt>
    <dgm:pt modelId="{ED541E1E-4604-4C0F-B150-3B678F11A93F}" type="parTrans" cxnId="{B3380C90-0F50-4196-B0EE-6089FA0266A5}">
      <dgm:prSet/>
      <dgm:spPr/>
      <dgm:t>
        <a:bodyPr/>
        <a:lstStyle/>
        <a:p>
          <a:endParaRPr lang="ru-RU"/>
        </a:p>
      </dgm:t>
    </dgm:pt>
    <dgm:pt modelId="{23C50460-2ED7-452F-A8A3-87FA8A604DD1}" type="sibTrans" cxnId="{B3380C90-0F50-4196-B0EE-6089FA0266A5}">
      <dgm:prSet/>
      <dgm:spPr/>
      <dgm:t>
        <a:bodyPr/>
        <a:lstStyle/>
        <a:p>
          <a:endParaRPr lang="ru-RU"/>
        </a:p>
      </dgm:t>
    </dgm:pt>
    <dgm:pt modelId="{951AFBA5-9CFF-46F9-8FA5-327F44C9A2EE}">
      <dgm:prSet custT="1"/>
      <dgm:spPr/>
      <dgm:t>
        <a:bodyPr/>
        <a:lstStyle/>
        <a:p>
          <a:pPr rtl="0"/>
          <a:r>
            <a:rPr lang="ru-RU" sz="1200" dirty="0" smtClean="0"/>
            <a:t>налог на имущество физических лиц;</a:t>
          </a:r>
          <a:endParaRPr lang="ru-RU" sz="1200" dirty="0"/>
        </a:p>
      </dgm:t>
    </dgm:pt>
    <dgm:pt modelId="{8A160F97-346D-4078-AD04-85FF2B943E94}" type="parTrans" cxnId="{D2659A52-69BD-44E1-9DC5-A90B76767F59}">
      <dgm:prSet/>
      <dgm:spPr/>
      <dgm:t>
        <a:bodyPr/>
        <a:lstStyle/>
        <a:p>
          <a:endParaRPr lang="ru-RU"/>
        </a:p>
      </dgm:t>
    </dgm:pt>
    <dgm:pt modelId="{078BF431-3D2C-46C3-950D-774F7980115F}" type="sibTrans" cxnId="{D2659A52-69BD-44E1-9DC5-A90B76767F59}">
      <dgm:prSet/>
      <dgm:spPr/>
      <dgm:t>
        <a:bodyPr/>
        <a:lstStyle/>
        <a:p>
          <a:endParaRPr lang="ru-RU"/>
        </a:p>
      </dgm:t>
    </dgm:pt>
    <dgm:pt modelId="{74D5534A-9764-486E-B839-E457FEED4AD0}">
      <dgm:prSet custT="1"/>
      <dgm:spPr/>
      <dgm:t>
        <a:bodyPr/>
        <a:lstStyle/>
        <a:p>
          <a:pPr rtl="0"/>
          <a:r>
            <a:rPr lang="ru-RU" sz="1200" dirty="0" smtClean="0"/>
            <a:t>налоги на совокупный доход</a:t>
          </a:r>
          <a:endParaRPr lang="ru-RU" sz="1200" dirty="0"/>
        </a:p>
      </dgm:t>
    </dgm:pt>
    <dgm:pt modelId="{2B346760-F862-4CB3-98E4-345CC94DD27C}" type="parTrans" cxnId="{66A622D3-7F05-4910-AB9C-69522C310458}">
      <dgm:prSet/>
      <dgm:spPr/>
      <dgm:t>
        <a:bodyPr/>
        <a:lstStyle/>
        <a:p>
          <a:endParaRPr lang="ru-RU"/>
        </a:p>
      </dgm:t>
    </dgm:pt>
    <dgm:pt modelId="{A5C4BC68-1D3F-4ACB-A101-949617A1F19A}" type="sibTrans" cxnId="{66A622D3-7F05-4910-AB9C-69522C310458}">
      <dgm:prSet/>
      <dgm:spPr/>
      <dgm:t>
        <a:bodyPr/>
        <a:lstStyle/>
        <a:p>
          <a:endParaRPr lang="ru-RU"/>
        </a:p>
      </dgm:t>
    </dgm:pt>
    <dgm:pt modelId="{F07C9063-3C8D-4BD1-ABE2-BBE007F481EB}">
      <dgm:prSet custT="1"/>
      <dgm:spPr/>
      <dgm:t>
        <a:bodyPr/>
        <a:lstStyle/>
        <a:p>
          <a:pPr rtl="0"/>
          <a:r>
            <a:rPr lang="ru-RU" sz="1200" dirty="0" smtClean="0"/>
            <a:t>доходы от использования имущества</a:t>
          </a:r>
          <a:endParaRPr lang="ru-RU" sz="1200" dirty="0"/>
        </a:p>
      </dgm:t>
    </dgm:pt>
    <dgm:pt modelId="{3ED971AC-CAAF-4BB6-86DC-08858A88DEB3}" type="parTrans" cxnId="{60FB00BE-328F-44D2-A34E-FDC6DD81DD4C}">
      <dgm:prSet/>
      <dgm:spPr/>
      <dgm:t>
        <a:bodyPr/>
        <a:lstStyle/>
        <a:p>
          <a:endParaRPr lang="ru-RU"/>
        </a:p>
      </dgm:t>
    </dgm:pt>
    <dgm:pt modelId="{04C3E596-144E-4531-B067-4D846C957E1B}" type="sibTrans" cxnId="{60FB00BE-328F-44D2-A34E-FDC6DD81DD4C}">
      <dgm:prSet/>
      <dgm:spPr/>
      <dgm:t>
        <a:bodyPr/>
        <a:lstStyle/>
        <a:p>
          <a:endParaRPr lang="ru-RU"/>
        </a:p>
      </dgm:t>
    </dgm:pt>
    <dgm:pt modelId="{6F945B88-AB5E-47C9-BC9D-0AADB4C24A00}">
      <dgm:prSet custT="1"/>
      <dgm:spPr/>
      <dgm:t>
        <a:bodyPr/>
        <a:lstStyle/>
        <a:p>
          <a:pPr rtl="0"/>
          <a:r>
            <a:rPr lang="ru-RU" sz="1200" dirty="0" smtClean="0"/>
            <a:t>доходы от продажи имущества</a:t>
          </a:r>
          <a:endParaRPr lang="ru-RU" sz="1200" dirty="0"/>
        </a:p>
      </dgm:t>
    </dgm:pt>
    <dgm:pt modelId="{930062BD-84D5-4206-A249-C0E332ABA94E}" type="parTrans" cxnId="{7E21449E-6CCA-4348-B8F9-1BFD829DF50A}">
      <dgm:prSet/>
      <dgm:spPr/>
      <dgm:t>
        <a:bodyPr/>
        <a:lstStyle/>
        <a:p>
          <a:endParaRPr lang="ru-RU"/>
        </a:p>
      </dgm:t>
    </dgm:pt>
    <dgm:pt modelId="{92D93942-A136-4AA9-8E48-CD99C0E17CF1}" type="sibTrans" cxnId="{7E21449E-6CCA-4348-B8F9-1BFD829DF50A}">
      <dgm:prSet/>
      <dgm:spPr/>
      <dgm:t>
        <a:bodyPr/>
        <a:lstStyle/>
        <a:p>
          <a:endParaRPr lang="ru-RU"/>
        </a:p>
      </dgm:t>
    </dgm:pt>
    <dgm:pt modelId="{94FBE12D-276B-4D74-B394-58A1A9FEB99E}">
      <dgm:prSet custT="1"/>
      <dgm:spPr/>
      <dgm:t>
        <a:bodyPr/>
        <a:lstStyle/>
        <a:p>
          <a:pPr rtl="0"/>
          <a:r>
            <a:rPr lang="ru-RU" sz="1200" dirty="0" smtClean="0"/>
            <a:t>доходы от платных услуг казенных учреждении</a:t>
          </a:r>
          <a:endParaRPr lang="ru-RU" sz="1200" dirty="0"/>
        </a:p>
      </dgm:t>
    </dgm:pt>
    <dgm:pt modelId="{5D1B17F5-4649-4E3B-8FC1-A6DA6EAAB59C}" type="parTrans" cxnId="{E768E3FC-DE4A-40BB-AA12-8326C1C36746}">
      <dgm:prSet/>
      <dgm:spPr/>
      <dgm:t>
        <a:bodyPr/>
        <a:lstStyle/>
        <a:p>
          <a:endParaRPr lang="ru-RU"/>
        </a:p>
      </dgm:t>
    </dgm:pt>
    <dgm:pt modelId="{C0CFEF18-E812-4A67-82BC-F8EE2F443C6F}" type="sibTrans" cxnId="{E768E3FC-DE4A-40BB-AA12-8326C1C36746}">
      <dgm:prSet/>
      <dgm:spPr/>
      <dgm:t>
        <a:bodyPr/>
        <a:lstStyle/>
        <a:p>
          <a:endParaRPr lang="ru-RU"/>
        </a:p>
      </dgm:t>
    </dgm:pt>
    <dgm:pt modelId="{82EBFFDE-26AC-4197-A783-67624A2A4AA7}">
      <dgm:prSet custT="1"/>
      <dgm:spPr/>
      <dgm:t>
        <a:bodyPr/>
        <a:lstStyle/>
        <a:p>
          <a:pPr rtl="0"/>
          <a:r>
            <a:rPr lang="ru-RU" sz="1200" dirty="0" smtClean="0"/>
            <a:t>штрафы за нарушение законодательства</a:t>
          </a:r>
          <a:endParaRPr lang="ru-RU" sz="1200" dirty="0"/>
        </a:p>
      </dgm:t>
    </dgm:pt>
    <dgm:pt modelId="{E080EAB3-AB4C-4127-BA15-4E801442ADBC}" type="parTrans" cxnId="{2E98BD93-B742-4D5D-8822-B7DF72E8331F}">
      <dgm:prSet/>
      <dgm:spPr/>
      <dgm:t>
        <a:bodyPr/>
        <a:lstStyle/>
        <a:p>
          <a:endParaRPr lang="ru-RU"/>
        </a:p>
      </dgm:t>
    </dgm:pt>
    <dgm:pt modelId="{DB6F57B0-D2DB-4566-ACD6-8B9A9AA6E048}" type="sibTrans" cxnId="{2E98BD93-B742-4D5D-8822-B7DF72E8331F}">
      <dgm:prSet/>
      <dgm:spPr/>
      <dgm:t>
        <a:bodyPr/>
        <a:lstStyle/>
        <a:p>
          <a:endParaRPr lang="ru-RU"/>
        </a:p>
      </dgm:t>
    </dgm:pt>
    <dgm:pt modelId="{109D9B0F-5B4F-4A18-A855-8D4319A0548D}">
      <dgm:prSet custT="1"/>
      <dgm:spPr/>
      <dgm:t>
        <a:bodyPr/>
        <a:lstStyle/>
        <a:p>
          <a:pPr rtl="0"/>
          <a:r>
            <a:rPr lang="ru-RU" sz="1000" b="1" dirty="0" smtClean="0"/>
            <a:t>ДОТАЦИИ </a:t>
          </a:r>
          <a:r>
            <a:rPr lang="ru-RU" sz="1000" b="0" i="0" dirty="0" smtClean="0"/>
            <a:t>(от лат. </a:t>
          </a:r>
          <a:r>
            <a:rPr lang="ru-RU" sz="1000" b="0" i="0" dirty="0" err="1" smtClean="0"/>
            <a:t>dotatio</a:t>
          </a:r>
          <a:r>
            <a:rPr lang="ru-RU" sz="1000" b="0" i="0" dirty="0" smtClean="0"/>
            <a:t> – дар, пожертвование)  </a:t>
          </a:r>
          <a:r>
            <a:rPr lang="ru-RU" sz="1000" b="1" dirty="0" smtClean="0"/>
            <a:t>-  </a:t>
          </a:r>
          <a:r>
            <a:rPr lang="ru-RU" sz="1000" dirty="0" smtClean="0"/>
            <a:t>предоставляются на безвозмездной и безвозвратной основе без установления направлении и условии их использования</a:t>
          </a:r>
          <a:endParaRPr lang="ru-RU" sz="1000" dirty="0"/>
        </a:p>
      </dgm:t>
    </dgm:pt>
    <dgm:pt modelId="{C7E91EFF-63D2-4570-BA75-DD9CBE31B765}" type="parTrans" cxnId="{E81CF57A-8735-4FB1-9AEC-DB6EBFA25334}">
      <dgm:prSet/>
      <dgm:spPr/>
      <dgm:t>
        <a:bodyPr/>
        <a:lstStyle/>
        <a:p>
          <a:endParaRPr lang="ru-RU"/>
        </a:p>
      </dgm:t>
    </dgm:pt>
    <dgm:pt modelId="{428413E0-14BA-4373-B824-55E2C270FE80}" type="sibTrans" cxnId="{E81CF57A-8735-4FB1-9AEC-DB6EBFA25334}">
      <dgm:prSet/>
      <dgm:spPr/>
      <dgm:t>
        <a:bodyPr/>
        <a:lstStyle/>
        <a:p>
          <a:endParaRPr lang="ru-RU"/>
        </a:p>
      </dgm:t>
    </dgm:pt>
    <dgm:pt modelId="{F7786ADF-FA36-4147-A4AE-EB7B0B6EA14D}">
      <dgm:prSet custT="1"/>
      <dgm:spPr/>
      <dgm:t>
        <a:bodyPr/>
        <a:lstStyle/>
        <a:p>
          <a:pPr rtl="0"/>
          <a:r>
            <a:rPr lang="ru-RU" sz="1000" b="1" dirty="0" smtClean="0"/>
            <a:t>СУБСИДИИ </a:t>
          </a:r>
          <a:r>
            <a:rPr lang="ru-RU" sz="1000" dirty="0" smtClean="0"/>
            <a:t>(от лат. </a:t>
          </a:r>
          <a:r>
            <a:rPr lang="ru-RU" sz="1000" dirty="0" err="1" smtClean="0"/>
            <a:t>subsidium</a:t>
          </a:r>
          <a:r>
            <a:rPr lang="ru-RU" sz="1000" dirty="0" smtClean="0"/>
            <a:t> – помощь, поддержка) - предоставляются в целях </a:t>
          </a:r>
          <a:r>
            <a:rPr lang="ru-RU" sz="1000" dirty="0" err="1" smtClean="0"/>
            <a:t>софинансирования</a:t>
          </a:r>
          <a:r>
            <a:rPr lang="ru-RU" sz="1000" dirty="0" smtClean="0"/>
            <a:t> расходных обязательств, возникающих при выполнении полномочии органов местного самоуправления по вопросам местного значения</a:t>
          </a:r>
          <a:endParaRPr lang="ru-RU" sz="1000" dirty="0"/>
        </a:p>
      </dgm:t>
    </dgm:pt>
    <dgm:pt modelId="{27A7DEA7-810C-45E0-AD8F-94B1EC12651D}" type="parTrans" cxnId="{4542FC19-42A5-4212-9D51-73F48CC65569}">
      <dgm:prSet/>
      <dgm:spPr/>
      <dgm:t>
        <a:bodyPr/>
        <a:lstStyle/>
        <a:p>
          <a:endParaRPr lang="ru-RU"/>
        </a:p>
      </dgm:t>
    </dgm:pt>
    <dgm:pt modelId="{2EE72190-1D4C-4687-9A1C-F0DCC9320506}" type="sibTrans" cxnId="{4542FC19-42A5-4212-9D51-73F48CC65569}">
      <dgm:prSet/>
      <dgm:spPr/>
      <dgm:t>
        <a:bodyPr/>
        <a:lstStyle/>
        <a:p>
          <a:endParaRPr lang="ru-RU"/>
        </a:p>
      </dgm:t>
    </dgm:pt>
    <dgm:pt modelId="{B37C79A1-FAF9-4901-A29A-23EF8C5585B3}">
      <dgm:prSet custT="1"/>
      <dgm:spPr/>
      <dgm:t>
        <a:bodyPr/>
        <a:lstStyle/>
        <a:p>
          <a:pPr rtl="0"/>
          <a:r>
            <a:rPr lang="ru-RU" sz="1000" b="1" dirty="0" smtClean="0"/>
            <a:t>СУБВЕНЦИИ </a:t>
          </a:r>
          <a:r>
            <a:rPr lang="ru-RU" sz="1000" dirty="0" smtClean="0"/>
            <a:t>(от лат. </a:t>
          </a:r>
          <a:r>
            <a:rPr lang="ru-RU" sz="1000" dirty="0" err="1" smtClean="0"/>
            <a:t>subvenire</a:t>
          </a:r>
          <a:r>
            <a:rPr lang="ru-RU" sz="1000" dirty="0" smtClean="0"/>
            <a:t> – приходить на помощь) - предоставляются в целях финансового обеспечения расходных обязательств муниципального образования, возникающих при</a:t>
          </a:r>
          <a:br>
            <a:rPr lang="ru-RU" sz="1000" dirty="0" smtClean="0"/>
          </a:br>
          <a:r>
            <a:rPr lang="ru-RU" sz="1000" dirty="0" smtClean="0"/>
            <a:t>выполнении переданных государственных полномочии</a:t>
          </a:r>
          <a:endParaRPr lang="ru-RU" sz="1000" dirty="0"/>
        </a:p>
      </dgm:t>
    </dgm:pt>
    <dgm:pt modelId="{E9F99820-42EA-4ECE-8D9D-59A92F6516B7}" type="parTrans" cxnId="{C4DB30BE-AB11-4CAF-887B-F28D6C68A7BD}">
      <dgm:prSet/>
      <dgm:spPr/>
      <dgm:t>
        <a:bodyPr/>
        <a:lstStyle/>
        <a:p>
          <a:endParaRPr lang="ru-RU"/>
        </a:p>
      </dgm:t>
    </dgm:pt>
    <dgm:pt modelId="{9EFF7309-66EA-4EBC-AF85-4955A6378AF3}" type="sibTrans" cxnId="{C4DB30BE-AB11-4CAF-887B-F28D6C68A7BD}">
      <dgm:prSet/>
      <dgm:spPr/>
      <dgm:t>
        <a:bodyPr/>
        <a:lstStyle/>
        <a:p>
          <a:endParaRPr lang="ru-RU"/>
        </a:p>
      </dgm:t>
    </dgm:pt>
    <dgm:pt modelId="{DE7D3D3A-1D7D-4B27-98EE-013D3CFF0C6B}">
      <dgm:prSet custT="1"/>
      <dgm:spPr/>
      <dgm:t>
        <a:bodyPr/>
        <a:lstStyle/>
        <a:p>
          <a:pPr rtl="0"/>
          <a:r>
            <a:rPr lang="ru-RU" sz="1000" b="1" dirty="0" smtClean="0"/>
            <a:t>Иные межбюджетные трансферты </a:t>
          </a:r>
          <a:r>
            <a:rPr lang="ru-RU" sz="1000" dirty="0" smtClean="0"/>
            <a:t>- предоставляются в случаях и порядке, предусмотренных законами субъекта РФ</a:t>
          </a:r>
          <a:endParaRPr lang="ru-RU" sz="1000" dirty="0"/>
        </a:p>
      </dgm:t>
    </dgm:pt>
    <dgm:pt modelId="{F8C6DAA5-D9D1-4419-BC0C-FC0E2070E21F}" type="parTrans" cxnId="{D287DD61-25F7-47F4-8B06-F522B3A5A455}">
      <dgm:prSet/>
      <dgm:spPr/>
      <dgm:t>
        <a:bodyPr/>
        <a:lstStyle/>
        <a:p>
          <a:endParaRPr lang="ru-RU"/>
        </a:p>
      </dgm:t>
    </dgm:pt>
    <dgm:pt modelId="{DAA6D2A1-26CB-4ECE-B854-66AE7C28E64C}" type="sibTrans" cxnId="{D287DD61-25F7-47F4-8B06-F522B3A5A455}">
      <dgm:prSet/>
      <dgm:spPr/>
      <dgm:t>
        <a:bodyPr/>
        <a:lstStyle/>
        <a:p>
          <a:endParaRPr lang="ru-RU"/>
        </a:p>
      </dgm:t>
    </dgm:pt>
    <dgm:pt modelId="{550158FC-8C38-4C6E-8F2B-8899D2D05C7B}">
      <dgm:prSet custT="1"/>
      <dgm:spPr/>
      <dgm:t>
        <a:bodyPr/>
        <a:lstStyle/>
        <a:p>
          <a:pPr rtl="0"/>
          <a:endParaRPr lang="ru-RU" sz="1000" dirty="0"/>
        </a:p>
      </dgm:t>
    </dgm:pt>
    <dgm:pt modelId="{8BE5D1B3-61C2-4BF4-BD0D-D0B37573779C}" type="parTrans" cxnId="{A1A36691-767A-4117-87BD-0E7A1D09CB3C}">
      <dgm:prSet/>
      <dgm:spPr/>
      <dgm:t>
        <a:bodyPr/>
        <a:lstStyle/>
        <a:p>
          <a:endParaRPr lang="ru-RU"/>
        </a:p>
      </dgm:t>
    </dgm:pt>
    <dgm:pt modelId="{C5CE7133-A055-4B99-892F-F285A9A08E56}" type="sibTrans" cxnId="{A1A36691-767A-4117-87BD-0E7A1D09CB3C}">
      <dgm:prSet/>
      <dgm:spPr/>
      <dgm:t>
        <a:bodyPr/>
        <a:lstStyle/>
        <a:p>
          <a:endParaRPr lang="ru-RU"/>
        </a:p>
      </dgm:t>
    </dgm:pt>
    <dgm:pt modelId="{67D65DC0-2937-4680-B946-25D90230FF11}">
      <dgm:prSet custT="1"/>
      <dgm:spPr/>
      <dgm:t>
        <a:bodyPr/>
        <a:lstStyle/>
        <a:p>
          <a:pPr rtl="0"/>
          <a:endParaRPr lang="ru-RU" sz="1000" dirty="0"/>
        </a:p>
      </dgm:t>
    </dgm:pt>
    <dgm:pt modelId="{57A45DA4-1504-45E0-A77A-D754D3B57981}" type="parTrans" cxnId="{53BF4D06-BED8-4453-80B7-F8D32355FB35}">
      <dgm:prSet/>
      <dgm:spPr/>
      <dgm:t>
        <a:bodyPr/>
        <a:lstStyle/>
        <a:p>
          <a:endParaRPr lang="ru-RU"/>
        </a:p>
      </dgm:t>
    </dgm:pt>
    <dgm:pt modelId="{EDD383B2-217E-46F1-9488-C840D114DDBB}" type="sibTrans" cxnId="{53BF4D06-BED8-4453-80B7-F8D32355FB35}">
      <dgm:prSet/>
      <dgm:spPr/>
      <dgm:t>
        <a:bodyPr/>
        <a:lstStyle/>
        <a:p>
          <a:endParaRPr lang="ru-RU"/>
        </a:p>
      </dgm:t>
    </dgm:pt>
    <dgm:pt modelId="{CD1CBCCF-A5BD-4D9E-8173-1360CD4E54EE}">
      <dgm:prSet custT="1"/>
      <dgm:spPr/>
      <dgm:t>
        <a:bodyPr/>
        <a:lstStyle/>
        <a:p>
          <a:pPr rtl="0"/>
          <a:endParaRPr lang="ru-RU" sz="1000" dirty="0"/>
        </a:p>
      </dgm:t>
    </dgm:pt>
    <dgm:pt modelId="{CD7C4BA6-1E56-473B-96A9-3F5505091C30}" type="parTrans" cxnId="{02AADE0F-6677-4CA4-95EE-F4D64396EFAF}">
      <dgm:prSet/>
      <dgm:spPr/>
      <dgm:t>
        <a:bodyPr/>
        <a:lstStyle/>
        <a:p>
          <a:endParaRPr lang="ru-RU"/>
        </a:p>
      </dgm:t>
    </dgm:pt>
    <dgm:pt modelId="{A792680E-320C-42D5-A6F4-7E1A52452B28}" type="sibTrans" cxnId="{02AADE0F-6677-4CA4-95EE-F4D64396EFAF}">
      <dgm:prSet/>
      <dgm:spPr/>
      <dgm:t>
        <a:bodyPr/>
        <a:lstStyle/>
        <a:p>
          <a:endParaRPr lang="ru-RU"/>
        </a:p>
      </dgm:t>
    </dgm:pt>
    <dgm:pt modelId="{DAB83E1D-06BC-4A28-97DC-7063C8FB5D25}" type="pres">
      <dgm:prSet presAssocID="{0887E7A6-7F27-46AE-8CAF-45788B6CFA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BCADE-BAFA-48D3-9E79-18C7EE48E252}" type="pres">
      <dgm:prSet presAssocID="{E5AEF202-680C-41D6-BA4F-CC0C0D9147D3}" presName="composite" presStyleCnt="0"/>
      <dgm:spPr/>
    </dgm:pt>
    <dgm:pt modelId="{7A90DB4D-C850-4D76-80D7-20652D15A6CD}" type="pres">
      <dgm:prSet presAssocID="{E5AEF202-680C-41D6-BA4F-CC0C0D9147D3}" presName="parentText" presStyleLbl="alignNode1" presStyleIdx="0" presStyleCnt="3" custLinFactNeighborX="0" custLinFactNeighborY="-1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91BC-438E-4848-B007-7C80E4AD7DF6}" type="pres">
      <dgm:prSet presAssocID="{E5AEF202-680C-41D6-BA4F-CC0C0D9147D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E6557-EF2B-43F4-8042-657240D099F0}" type="pres">
      <dgm:prSet presAssocID="{3C3648DD-2DDB-4FA7-9474-F24A8FB30C41}" presName="sp" presStyleCnt="0"/>
      <dgm:spPr/>
    </dgm:pt>
    <dgm:pt modelId="{98C5A48B-4BE5-4196-BDC6-B3F1793A7FA7}" type="pres">
      <dgm:prSet presAssocID="{7461FDF1-6726-4D1E-BC0D-D9A940F8F33B}" presName="composite" presStyleCnt="0"/>
      <dgm:spPr/>
    </dgm:pt>
    <dgm:pt modelId="{E5AF00D1-F509-4DFD-95D0-BE1BCAD40B69}" type="pres">
      <dgm:prSet presAssocID="{7461FDF1-6726-4D1E-BC0D-D9A940F8F3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9E25E-077C-4415-B22D-D71B6E8E4148}" type="pres">
      <dgm:prSet presAssocID="{7461FDF1-6726-4D1E-BC0D-D9A940F8F3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7B6E9-0E52-4E63-8D46-DE9499CEC4FB}" type="pres">
      <dgm:prSet presAssocID="{D65AE576-2B48-4137-A407-FCBBD25BDE3C}" presName="sp" presStyleCnt="0"/>
      <dgm:spPr/>
    </dgm:pt>
    <dgm:pt modelId="{335584CD-61D4-4FB3-B53A-DE02D7686C7F}" type="pres">
      <dgm:prSet presAssocID="{E14817D1-CE03-40AC-B7EE-5723D9F42841}" presName="composite" presStyleCnt="0"/>
      <dgm:spPr/>
    </dgm:pt>
    <dgm:pt modelId="{E490AC6D-E7CF-4AC4-89E5-49A84A69789C}" type="pres">
      <dgm:prSet presAssocID="{E14817D1-CE03-40AC-B7EE-5723D9F42841}" presName="parentText" presStyleLbl="alignNode1" presStyleIdx="2" presStyleCnt="3" custScaleY="137329" custLinFactNeighborX="0" custLinFactNeighborY="-16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794D5-768A-4D37-AE32-7F9BCF2751F6}" type="pres">
      <dgm:prSet presAssocID="{E14817D1-CE03-40AC-B7EE-5723D9F42841}" presName="descendantText" presStyleLbl="alignAcc1" presStyleIdx="2" presStyleCnt="3" custScaleY="16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A8E07-428F-46B4-828A-F181BCA0A0FD}" type="presOf" srcId="{E5AEF202-680C-41D6-BA4F-CC0C0D9147D3}" destId="{7A90DB4D-C850-4D76-80D7-20652D15A6CD}" srcOrd="0" destOrd="0" presId="urn:microsoft.com/office/officeart/2005/8/layout/chevron2"/>
    <dgm:cxn modelId="{D287DD61-25F7-47F4-8B06-F522B3A5A455}" srcId="{E14817D1-CE03-40AC-B7EE-5723D9F42841}" destId="{DE7D3D3A-1D7D-4B27-98EE-013D3CFF0C6B}" srcOrd="6" destOrd="0" parTransId="{F8C6DAA5-D9D1-4419-BC0C-FC0E2070E21F}" sibTransId="{DAA6D2A1-26CB-4ECE-B854-66AE7C28E64C}"/>
    <dgm:cxn modelId="{02AADE0F-6677-4CA4-95EE-F4D64396EFAF}" srcId="{E14817D1-CE03-40AC-B7EE-5723D9F42841}" destId="{CD1CBCCF-A5BD-4D9E-8173-1360CD4E54EE}" srcOrd="5" destOrd="0" parTransId="{CD7C4BA6-1E56-473B-96A9-3F5505091C30}" sibTransId="{A792680E-320C-42D5-A6F4-7E1A52452B28}"/>
    <dgm:cxn modelId="{E768E3FC-DE4A-40BB-AA12-8326C1C36746}" srcId="{7461FDF1-6726-4D1E-BC0D-D9A940F8F33B}" destId="{94FBE12D-276B-4D74-B394-58A1A9FEB99E}" srcOrd="2" destOrd="0" parTransId="{5D1B17F5-4649-4E3B-8FC1-A6DA6EAAB59C}" sibTransId="{C0CFEF18-E812-4A67-82BC-F8EE2F443C6F}"/>
    <dgm:cxn modelId="{691BB5DF-4063-4CBB-8D00-17D77FC3FA93}" type="presOf" srcId="{6F945B88-AB5E-47C9-BC9D-0AADB4C24A00}" destId="{4729E25E-077C-4415-B22D-D71B6E8E4148}" srcOrd="0" destOrd="1" presId="urn:microsoft.com/office/officeart/2005/8/layout/chevron2"/>
    <dgm:cxn modelId="{89267F64-5DD9-4397-8E5F-EF168E3C55F1}" type="presOf" srcId="{B37C79A1-FAF9-4901-A29A-23EF8C5585B3}" destId="{F69794D5-768A-4D37-AE32-7F9BCF2751F6}" srcOrd="0" destOrd="4" presId="urn:microsoft.com/office/officeart/2005/8/layout/chevron2"/>
    <dgm:cxn modelId="{20830907-39F7-42D7-A447-30DC711E1C4D}" type="presOf" srcId="{74D5534A-9764-486E-B839-E457FEED4AD0}" destId="{0B9291BC-438E-4848-B007-7C80E4AD7DF6}" srcOrd="0" destOrd="3" presId="urn:microsoft.com/office/officeart/2005/8/layout/chevron2"/>
    <dgm:cxn modelId="{65F84741-EB26-4FF6-B226-0348906B8DE6}" srcId="{0887E7A6-7F27-46AE-8CAF-45788B6CFA55}" destId="{E14817D1-CE03-40AC-B7EE-5723D9F42841}" srcOrd="2" destOrd="0" parTransId="{B32CC482-F75B-45F9-9C9D-9FD79892BED3}" sibTransId="{3CE94E5E-36D3-4408-B744-CA0322A4556E}"/>
    <dgm:cxn modelId="{4BB9DA3C-07FB-459B-A14D-9F060B09E651}" type="presOf" srcId="{E14817D1-CE03-40AC-B7EE-5723D9F42841}" destId="{E490AC6D-E7CF-4AC4-89E5-49A84A69789C}" srcOrd="0" destOrd="0" presId="urn:microsoft.com/office/officeart/2005/8/layout/chevron2"/>
    <dgm:cxn modelId="{4542FC19-42A5-4212-9D51-73F48CC65569}" srcId="{E14817D1-CE03-40AC-B7EE-5723D9F42841}" destId="{F7786ADF-FA36-4147-A4AE-EB7B0B6EA14D}" srcOrd="2" destOrd="0" parTransId="{27A7DEA7-810C-45E0-AD8F-94B1EC12651D}" sibTransId="{2EE72190-1D4C-4687-9A1C-F0DCC9320506}"/>
    <dgm:cxn modelId="{EFD3BA39-0ABE-41BB-8238-53C887BA7423}" type="presOf" srcId="{CD1CBCCF-A5BD-4D9E-8173-1360CD4E54EE}" destId="{F69794D5-768A-4D37-AE32-7F9BCF2751F6}" srcOrd="0" destOrd="5" presId="urn:microsoft.com/office/officeart/2005/8/layout/chevron2"/>
    <dgm:cxn modelId="{E81CF57A-8735-4FB1-9AEC-DB6EBFA25334}" srcId="{E14817D1-CE03-40AC-B7EE-5723D9F42841}" destId="{109D9B0F-5B4F-4A18-A855-8D4319A0548D}" srcOrd="0" destOrd="0" parTransId="{C7E91EFF-63D2-4570-BA75-DD9CBE31B765}" sibTransId="{428413E0-14BA-4373-B824-55E2C270FE80}"/>
    <dgm:cxn modelId="{E704A028-3369-4EE6-84B2-40197F00FED6}" type="presOf" srcId="{94FBE12D-276B-4D74-B394-58A1A9FEB99E}" destId="{4729E25E-077C-4415-B22D-D71B6E8E4148}" srcOrd="0" destOrd="2" presId="urn:microsoft.com/office/officeart/2005/8/layout/chevron2"/>
    <dgm:cxn modelId="{66A622D3-7F05-4910-AB9C-69522C310458}" srcId="{E5AEF202-680C-41D6-BA4F-CC0C0D9147D3}" destId="{74D5534A-9764-486E-B839-E457FEED4AD0}" srcOrd="3" destOrd="0" parTransId="{2B346760-F862-4CB3-98E4-345CC94DD27C}" sibTransId="{A5C4BC68-1D3F-4ACB-A101-949617A1F19A}"/>
    <dgm:cxn modelId="{60FB00BE-328F-44D2-A34E-FDC6DD81DD4C}" srcId="{7461FDF1-6726-4D1E-BC0D-D9A940F8F33B}" destId="{F07C9063-3C8D-4BD1-ABE2-BBE007F481EB}" srcOrd="0" destOrd="0" parTransId="{3ED971AC-CAAF-4BB6-86DC-08858A88DEB3}" sibTransId="{04C3E596-144E-4531-B067-4D846C957E1B}"/>
    <dgm:cxn modelId="{49E32694-4EA2-4A4C-ACCB-A25B9AB8BDB8}" type="presOf" srcId="{951AFBA5-9CFF-46F9-8FA5-327F44C9A2EE}" destId="{0B9291BC-438E-4848-B007-7C80E4AD7DF6}" srcOrd="0" destOrd="2" presId="urn:microsoft.com/office/officeart/2005/8/layout/chevron2"/>
    <dgm:cxn modelId="{D2659A52-69BD-44E1-9DC5-A90B76767F59}" srcId="{E5AEF202-680C-41D6-BA4F-CC0C0D9147D3}" destId="{951AFBA5-9CFF-46F9-8FA5-327F44C9A2EE}" srcOrd="2" destOrd="0" parTransId="{8A160F97-346D-4078-AD04-85FF2B943E94}" sibTransId="{078BF431-3D2C-46C3-950D-774F7980115F}"/>
    <dgm:cxn modelId="{B43D09C0-21F1-4099-BD6E-CF4AD824C7CB}" type="presOf" srcId="{4693EC2A-D44F-47FF-A70A-DB597348077A}" destId="{0B9291BC-438E-4848-B007-7C80E4AD7DF6}" srcOrd="0" destOrd="1" presId="urn:microsoft.com/office/officeart/2005/8/layout/chevron2"/>
    <dgm:cxn modelId="{758A0BE8-88D2-4DF5-B042-347D39C98958}" type="presOf" srcId="{67D65DC0-2937-4680-B946-25D90230FF11}" destId="{F69794D5-768A-4D37-AE32-7F9BCF2751F6}" srcOrd="0" destOrd="3" presId="urn:microsoft.com/office/officeart/2005/8/layout/chevron2"/>
    <dgm:cxn modelId="{DCBE6FCD-A3F1-49F2-A54A-B6FF867A30DE}" type="presOf" srcId="{F07C9063-3C8D-4BD1-ABE2-BBE007F481EB}" destId="{4729E25E-077C-4415-B22D-D71B6E8E4148}" srcOrd="0" destOrd="0" presId="urn:microsoft.com/office/officeart/2005/8/layout/chevron2"/>
    <dgm:cxn modelId="{190E9EF5-84FD-4B37-88E4-6A16614F11A3}" srcId="{E5AEF202-680C-41D6-BA4F-CC0C0D9147D3}" destId="{FB480F80-32E0-486A-AD27-31CAAD3102A5}" srcOrd="0" destOrd="0" parTransId="{F511559D-BA2A-44A2-AC0C-DFACF65AA9E5}" sibTransId="{ED6E5E1E-345F-48C5-ABF9-4AB5926C0E01}"/>
    <dgm:cxn modelId="{A1A36691-767A-4117-87BD-0E7A1D09CB3C}" srcId="{E14817D1-CE03-40AC-B7EE-5723D9F42841}" destId="{550158FC-8C38-4C6E-8F2B-8899D2D05C7B}" srcOrd="1" destOrd="0" parTransId="{8BE5D1B3-61C2-4BF4-BD0D-D0B37573779C}" sibTransId="{C5CE7133-A055-4B99-892F-F285A9A08E56}"/>
    <dgm:cxn modelId="{53BF4D06-BED8-4453-80B7-F8D32355FB35}" srcId="{E14817D1-CE03-40AC-B7EE-5723D9F42841}" destId="{67D65DC0-2937-4680-B946-25D90230FF11}" srcOrd="3" destOrd="0" parTransId="{57A45DA4-1504-45E0-A77A-D754D3B57981}" sibTransId="{EDD383B2-217E-46F1-9488-C840D114DDBB}"/>
    <dgm:cxn modelId="{FF02A19F-51EE-4BC0-8FF2-AF747CC3E2EB}" type="presOf" srcId="{F7786ADF-FA36-4147-A4AE-EB7B0B6EA14D}" destId="{F69794D5-768A-4D37-AE32-7F9BCF2751F6}" srcOrd="0" destOrd="2" presId="urn:microsoft.com/office/officeart/2005/8/layout/chevron2"/>
    <dgm:cxn modelId="{E04E0F1C-0715-4DE6-8911-88D1217EC093}" type="presOf" srcId="{109D9B0F-5B4F-4A18-A855-8D4319A0548D}" destId="{F69794D5-768A-4D37-AE32-7F9BCF2751F6}" srcOrd="0" destOrd="0" presId="urn:microsoft.com/office/officeart/2005/8/layout/chevron2"/>
    <dgm:cxn modelId="{0363012F-20D9-48BA-A2A5-7883D54F267D}" type="presOf" srcId="{82EBFFDE-26AC-4197-A783-67624A2A4AA7}" destId="{4729E25E-077C-4415-B22D-D71B6E8E4148}" srcOrd="0" destOrd="3" presId="urn:microsoft.com/office/officeart/2005/8/layout/chevron2"/>
    <dgm:cxn modelId="{C00E92D2-175B-4ABC-8DF5-1507149B0993}" type="presOf" srcId="{7461FDF1-6726-4D1E-BC0D-D9A940F8F33B}" destId="{E5AF00D1-F509-4DFD-95D0-BE1BCAD40B69}" srcOrd="0" destOrd="0" presId="urn:microsoft.com/office/officeart/2005/8/layout/chevron2"/>
    <dgm:cxn modelId="{2E98BD93-B742-4D5D-8822-B7DF72E8331F}" srcId="{7461FDF1-6726-4D1E-BC0D-D9A940F8F33B}" destId="{82EBFFDE-26AC-4197-A783-67624A2A4AA7}" srcOrd="3" destOrd="0" parTransId="{E080EAB3-AB4C-4127-BA15-4E801442ADBC}" sibTransId="{DB6F57B0-D2DB-4566-ACD6-8B9A9AA6E048}"/>
    <dgm:cxn modelId="{B01BDA5B-88FF-4B57-8B80-925171A7F405}" type="presOf" srcId="{550158FC-8C38-4C6E-8F2B-8899D2D05C7B}" destId="{F69794D5-768A-4D37-AE32-7F9BCF2751F6}" srcOrd="0" destOrd="1" presId="urn:microsoft.com/office/officeart/2005/8/layout/chevron2"/>
    <dgm:cxn modelId="{E0567EAF-2342-4FB3-AE2D-10653FB74A92}" type="presOf" srcId="{0887E7A6-7F27-46AE-8CAF-45788B6CFA55}" destId="{DAB83E1D-06BC-4A28-97DC-7063C8FB5D25}" srcOrd="0" destOrd="0" presId="urn:microsoft.com/office/officeart/2005/8/layout/chevron2"/>
    <dgm:cxn modelId="{7E21449E-6CCA-4348-B8F9-1BFD829DF50A}" srcId="{7461FDF1-6726-4D1E-BC0D-D9A940F8F33B}" destId="{6F945B88-AB5E-47C9-BC9D-0AADB4C24A00}" srcOrd="1" destOrd="0" parTransId="{930062BD-84D5-4206-A249-C0E332ABA94E}" sibTransId="{92D93942-A136-4AA9-8E48-CD99C0E17CF1}"/>
    <dgm:cxn modelId="{E12B3AB3-57D7-443B-8FDD-50B65E7A5858}" type="presOf" srcId="{DE7D3D3A-1D7D-4B27-98EE-013D3CFF0C6B}" destId="{F69794D5-768A-4D37-AE32-7F9BCF2751F6}" srcOrd="0" destOrd="6" presId="urn:microsoft.com/office/officeart/2005/8/layout/chevron2"/>
    <dgm:cxn modelId="{B1BBE5D1-C0A3-481B-90F7-14D1F8B34DC5}" srcId="{0887E7A6-7F27-46AE-8CAF-45788B6CFA55}" destId="{7461FDF1-6726-4D1E-BC0D-D9A940F8F33B}" srcOrd="1" destOrd="0" parTransId="{484A7D43-4BFE-4B79-AB37-11406DD152B1}" sibTransId="{D65AE576-2B48-4137-A407-FCBBD25BDE3C}"/>
    <dgm:cxn modelId="{B3380C90-0F50-4196-B0EE-6089FA0266A5}" srcId="{E5AEF202-680C-41D6-BA4F-CC0C0D9147D3}" destId="{4693EC2A-D44F-47FF-A70A-DB597348077A}" srcOrd="1" destOrd="0" parTransId="{ED541E1E-4604-4C0F-B150-3B678F11A93F}" sibTransId="{23C50460-2ED7-452F-A8A3-87FA8A604DD1}"/>
    <dgm:cxn modelId="{102F4F4F-09D0-4AF0-9063-2933B2DF94FC}" type="presOf" srcId="{FB480F80-32E0-486A-AD27-31CAAD3102A5}" destId="{0B9291BC-438E-4848-B007-7C80E4AD7DF6}" srcOrd="0" destOrd="0" presId="urn:microsoft.com/office/officeart/2005/8/layout/chevron2"/>
    <dgm:cxn modelId="{6A8CD5D9-4EA7-464A-9AE0-D24BB83F9D27}" srcId="{0887E7A6-7F27-46AE-8CAF-45788B6CFA55}" destId="{E5AEF202-680C-41D6-BA4F-CC0C0D9147D3}" srcOrd="0" destOrd="0" parTransId="{91587841-ABBE-4510-9211-ED4F13D0626C}" sibTransId="{3C3648DD-2DDB-4FA7-9474-F24A8FB30C41}"/>
    <dgm:cxn modelId="{C4DB30BE-AB11-4CAF-887B-F28D6C68A7BD}" srcId="{E14817D1-CE03-40AC-B7EE-5723D9F42841}" destId="{B37C79A1-FAF9-4901-A29A-23EF8C5585B3}" srcOrd="4" destOrd="0" parTransId="{E9F99820-42EA-4ECE-8D9D-59A92F6516B7}" sibTransId="{9EFF7309-66EA-4EBC-AF85-4955A6378AF3}"/>
    <dgm:cxn modelId="{42E2C1EA-3B4C-4950-BEDC-EAC73A1D18E8}" type="presParOf" srcId="{DAB83E1D-06BC-4A28-97DC-7063C8FB5D25}" destId="{312BCADE-BAFA-48D3-9E79-18C7EE48E252}" srcOrd="0" destOrd="0" presId="urn:microsoft.com/office/officeart/2005/8/layout/chevron2"/>
    <dgm:cxn modelId="{F74A76FD-7D52-4AC5-9F71-683FF3F5D432}" type="presParOf" srcId="{312BCADE-BAFA-48D3-9E79-18C7EE48E252}" destId="{7A90DB4D-C850-4D76-80D7-20652D15A6CD}" srcOrd="0" destOrd="0" presId="urn:microsoft.com/office/officeart/2005/8/layout/chevron2"/>
    <dgm:cxn modelId="{91933C62-9DBC-4E2B-8018-BAFB9036D45A}" type="presParOf" srcId="{312BCADE-BAFA-48D3-9E79-18C7EE48E252}" destId="{0B9291BC-438E-4848-B007-7C80E4AD7DF6}" srcOrd="1" destOrd="0" presId="urn:microsoft.com/office/officeart/2005/8/layout/chevron2"/>
    <dgm:cxn modelId="{53057519-96F9-493F-ADE0-747F79EE4E43}" type="presParOf" srcId="{DAB83E1D-06BC-4A28-97DC-7063C8FB5D25}" destId="{4FDE6557-EF2B-43F4-8042-657240D099F0}" srcOrd="1" destOrd="0" presId="urn:microsoft.com/office/officeart/2005/8/layout/chevron2"/>
    <dgm:cxn modelId="{6F161604-5C28-4358-83C8-5BFCCB76BD0B}" type="presParOf" srcId="{DAB83E1D-06BC-4A28-97DC-7063C8FB5D25}" destId="{98C5A48B-4BE5-4196-BDC6-B3F1793A7FA7}" srcOrd="2" destOrd="0" presId="urn:microsoft.com/office/officeart/2005/8/layout/chevron2"/>
    <dgm:cxn modelId="{30A57DC5-D0D2-4B8A-B782-93C3B80D35DC}" type="presParOf" srcId="{98C5A48B-4BE5-4196-BDC6-B3F1793A7FA7}" destId="{E5AF00D1-F509-4DFD-95D0-BE1BCAD40B69}" srcOrd="0" destOrd="0" presId="urn:microsoft.com/office/officeart/2005/8/layout/chevron2"/>
    <dgm:cxn modelId="{D90804DF-4F61-4634-9EEA-4063C6FDB820}" type="presParOf" srcId="{98C5A48B-4BE5-4196-BDC6-B3F1793A7FA7}" destId="{4729E25E-077C-4415-B22D-D71B6E8E4148}" srcOrd="1" destOrd="0" presId="urn:microsoft.com/office/officeart/2005/8/layout/chevron2"/>
    <dgm:cxn modelId="{20AB95C7-A8F0-4FC0-9F51-CC918B4ECD3B}" type="presParOf" srcId="{DAB83E1D-06BC-4A28-97DC-7063C8FB5D25}" destId="{80C7B6E9-0E52-4E63-8D46-DE9499CEC4FB}" srcOrd="3" destOrd="0" presId="urn:microsoft.com/office/officeart/2005/8/layout/chevron2"/>
    <dgm:cxn modelId="{16DFD064-17A0-47B8-9590-06BEF2E6736D}" type="presParOf" srcId="{DAB83E1D-06BC-4A28-97DC-7063C8FB5D25}" destId="{335584CD-61D4-4FB3-B53A-DE02D7686C7F}" srcOrd="4" destOrd="0" presId="urn:microsoft.com/office/officeart/2005/8/layout/chevron2"/>
    <dgm:cxn modelId="{EC96AC94-AB4D-4EBB-AE30-1962B19A5209}" type="presParOf" srcId="{335584CD-61D4-4FB3-B53A-DE02D7686C7F}" destId="{E490AC6D-E7CF-4AC4-89E5-49A84A69789C}" srcOrd="0" destOrd="0" presId="urn:microsoft.com/office/officeart/2005/8/layout/chevron2"/>
    <dgm:cxn modelId="{3C1988BC-BA2D-4346-B9A0-FEB99CC50336}" type="presParOf" srcId="{335584CD-61D4-4FB3-B53A-DE02D7686C7F}" destId="{F69794D5-768A-4D37-AE32-7F9BCF2751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E94559-B319-4FA6-9A99-6099F9AC7A0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6C2FBF-32DF-42D2-844B-084832B11C98}">
      <dgm:prSet phldrT="[Текст]" custT="1"/>
      <dgm:spPr>
        <a:solidFill>
          <a:srgbClr val="B9CDE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effectLst/>
              <a:latin typeface="+mn-lt"/>
              <a:ea typeface="Times New Roman"/>
              <a:cs typeface="+mn-cs"/>
            </a:rPr>
            <a:t>1 284 тыс.руб.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A5EFBA3F-9EED-42FD-AB9E-5857A6C92040}" type="parTrans" cxnId="{F3945276-ECB4-4832-B406-1A552E090D52}">
      <dgm:prSet/>
      <dgm:spPr/>
      <dgm:t>
        <a:bodyPr/>
        <a:lstStyle/>
        <a:p>
          <a:endParaRPr lang="ru-RU"/>
        </a:p>
      </dgm:t>
    </dgm:pt>
    <dgm:pt modelId="{FE09CAC8-1F0B-4DC4-9E7E-63064949D495}" type="sibTrans" cxnId="{F3945276-ECB4-4832-B406-1A552E090D52}">
      <dgm:prSet/>
      <dgm:spPr/>
      <dgm:t>
        <a:bodyPr/>
        <a:lstStyle/>
        <a:p>
          <a:endParaRPr lang="ru-RU"/>
        </a:p>
      </dgm:t>
    </dgm:pt>
    <dgm:pt modelId="{E6622E59-EA7A-49FF-A5A3-7E6B0B9B7B4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400" b="0" dirty="0" smtClean="0">
              <a:solidFill>
                <a:schemeClr val="bg1"/>
              </a:solidFill>
              <a:latin typeface="+mn-lt"/>
            </a:rPr>
            <a:t>Дополнительное образование в сфере физической культуры и спорта</a:t>
          </a:r>
          <a:endParaRPr lang="ru-RU" sz="1400" b="0" dirty="0">
            <a:solidFill>
              <a:schemeClr val="bg1"/>
            </a:solidFill>
            <a:effectLst/>
            <a:latin typeface="+mn-lt"/>
            <a:ea typeface="Times New Roman"/>
          </a:endParaRPr>
        </a:p>
      </dgm:t>
    </dgm:pt>
    <dgm:pt modelId="{75B4E67C-DD1B-4BAA-84E4-6D32EA7AEFE9}" type="parTrans" cxnId="{68321C44-429E-47E0-9C26-2FA8E4FDC8F8}">
      <dgm:prSet/>
      <dgm:spPr/>
      <dgm:t>
        <a:bodyPr/>
        <a:lstStyle/>
        <a:p>
          <a:endParaRPr lang="ru-RU"/>
        </a:p>
      </dgm:t>
    </dgm:pt>
    <dgm:pt modelId="{792C7955-F9E5-4B82-826C-016A41E2F706}" type="sibTrans" cxnId="{68321C44-429E-47E0-9C26-2FA8E4FDC8F8}">
      <dgm:prSet/>
      <dgm:spPr/>
      <dgm:t>
        <a:bodyPr/>
        <a:lstStyle/>
        <a:p>
          <a:endParaRPr lang="ru-RU"/>
        </a:p>
      </dgm:t>
    </dgm:pt>
    <dgm:pt modelId="{614F96CB-A39B-4D95-A717-DE653DC9F2D5}">
      <dgm:prSet phldrT="[Текст]" custT="1"/>
      <dgm:spPr>
        <a:solidFill>
          <a:srgbClr val="E9EDF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i="0" u="none" strike="noStrik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16 чел.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C97FE4E7-66B5-42BE-B67D-2E6F170CF9EA}" type="parTrans" cxnId="{3F85922D-5767-4356-829B-97623265D02C}">
      <dgm:prSet/>
      <dgm:spPr/>
      <dgm:t>
        <a:bodyPr/>
        <a:lstStyle/>
        <a:p>
          <a:endParaRPr lang="ru-RU"/>
        </a:p>
      </dgm:t>
    </dgm:pt>
    <dgm:pt modelId="{A433715D-5FBC-41CC-8A10-879492D247DA}" type="sibTrans" cxnId="{3F85922D-5767-4356-829B-97623265D02C}">
      <dgm:prSet/>
      <dgm:spPr/>
      <dgm:t>
        <a:bodyPr/>
        <a:lstStyle/>
        <a:p>
          <a:endParaRPr lang="ru-RU"/>
        </a:p>
      </dgm:t>
    </dgm:pt>
    <dgm:pt modelId="{AFDC80DD-F830-4ABA-BFA4-412ED7602179}">
      <dgm:prSet phldrT="[Текст]" custT="1"/>
      <dgm:spPr>
        <a:solidFill>
          <a:srgbClr val="B9CDE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i="0" u="none" strike="noStrik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384 тыс.руб.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95E3E008-6CE3-4DA6-8B6B-A344784FEA3B}" type="sibTrans" cxnId="{D706CD00-A72F-4A6C-B533-C6B714FEC2B9}">
      <dgm:prSet/>
      <dgm:spPr/>
      <dgm:t>
        <a:bodyPr/>
        <a:lstStyle/>
        <a:p>
          <a:endParaRPr lang="ru-RU"/>
        </a:p>
      </dgm:t>
    </dgm:pt>
    <dgm:pt modelId="{812AA5C4-3FDE-4358-8F38-2E9B28605203}" type="parTrans" cxnId="{D706CD00-A72F-4A6C-B533-C6B714FEC2B9}">
      <dgm:prSet/>
      <dgm:spPr/>
      <dgm:t>
        <a:bodyPr/>
        <a:lstStyle/>
        <a:p>
          <a:endParaRPr lang="ru-RU"/>
        </a:p>
      </dgm:t>
    </dgm:pt>
    <dgm:pt modelId="{07D6C1C4-9E89-41A4-A925-81D741D4599E}">
      <dgm:prSet phldrT="[Текст]" custT="1"/>
      <dgm:spPr>
        <a:solidFill>
          <a:srgbClr val="E9EDF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effectLst/>
              <a:latin typeface="+mn-lt"/>
              <a:ea typeface="Times New Roman"/>
              <a:cs typeface="+mn-cs"/>
            </a:rPr>
            <a:t>39 чел.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78DD68C9-6BE1-4133-99EC-E315DCBE9594}" type="parTrans" cxnId="{34CECB71-BC6C-4D09-B51E-3191FA0CF4B3}">
      <dgm:prSet/>
      <dgm:spPr/>
      <dgm:t>
        <a:bodyPr/>
        <a:lstStyle/>
        <a:p>
          <a:endParaRPr lang="ru-RU"/>
        </a:p>
      </dgm:t>
    </dgm:pt>
    <dgm:pt modelId="{5FE103C0-5791-4341-A848-947389D7A8F0}" type="sibTrans" cxnId="{34CECB71-BC6C-4D09-B51E-3191FA0CF4B3}">
      <dgm:prSet/>
      <dgm:spPr/>
      <dgm:t>
        <a:bodyPr/>
        <a:lstStyle/>
        <a:p>
          <a:endParaRPr lang="ru-RU"/>
        </a:p>
      </dgm:t>
    </dgm:pt>
    <dgm:pt modelId="{140EF8FE-C926-4120-A607-CC8F813537B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+mn-lt"/>
              <a:cs typeface="Arial" pitchFamily="34" charset="0"/>
            </a:rPr>
            <a:t>Общее образование</a:t>
          </a:r>
          <a:endParaRPr lang="ru-RU" sz="1400" b="0" dirty="0">
            <a:solidFill>
              <a:schemeClr val="bg1"/>
            </a:solidFill>
            <a:latin typeface="+mn-lt"/>
          </a:endParaRPr>
        </a:p>
      </dgm:t>
    </dgm:pt>
    <dgm:pt modelId="{BAEECA9E-96DA-4B76-BA0A-50F0F710F785}" type="sibTrans" cxnId="{2D7113F1-94E8-4745-B2FC-60F838B47042}">
      <dgm:prSet/>
      <dgm:spPr/>
      <dgm:t>
        <a:bodyPr/>
        <a:lstStyle/>
        <a:p>
          <a:endParaRPr lang="ru-RU"/>
        </a:p>
      </dgm:t>
    </dgm:pt>
    <dgm:pt modelId="{B5AB2E95-FACD-4260-9A83-5C46FC7A4BE1}" type="parTrans" cxnId="{2D7113F1-94E8-4745-B2FC-60F838B47042}">
      <dgm:prSet/>
      <dgm:spPr/>
      <dgm:t>
        <a:bodyPr/>
        <a:lstStyle/>
        <a:p>
          <a:endParaRPr lang="ru-RU"/>
        </a:p>
      </dgm:t>
    </dgm:pt>
    <dgm:pt modelId="{66F1B291-2BAD-4699-B33A-01BC2B06F55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latin typeface="+mn-lt"/>
            </a:rPr>
            <a:t>Дополнительное образование в сфере искусства и культуры</a:t>
          </a:r>
          <a:endParaRPr lang="ru-RU" sz="1400" b="0" dirty="0">
            <a:solidFill>
              <a:schemeClr val="bg1"/>
            </a:solidFill>
            <a:latin typeface="+mn-lt"/>
          </a:endParaRPr>
        </a:p>
      </dgm:t>
    </dgm:pt>
    <dgm:pt modelId="{5489D56F-1761-4FB6-85D6-31D5A297B35C}" type="parTrans" cxnId="{0E802C8C-EF00-4904-858E-4F086B6C32E1}">
      <dgm:prSet/>
      <dgm:spPr/>
      <dgm:t>
        <a:bodyPr/>
        <a:lstStyle/>
        <a:p>
          <a:endParaRPr lang="ru-RU"/>
        </a:p>
      </dgm:t>
    </dgm:pt>
    <dgm:pt modelId="{55D0091E-9087-499A-88D5-E3498BA47A06}" type="sibTrans" cxnId="{0E802C8C-EF00-4904-858E-4F086B6C32E1}">
      <dgm:prSet/>
      <dgm:spPr/>
      <dgm:t>
        <a:bodyPr/>
        <a:lstStyle/>
        <a:p>
          <a:endParaRPr lang="ru-RU"/>
        </a:p>
      </dgm:t>
    </dgm:pt>
    <dgm:pt modelId="{4DFDC3CE-7F8E-41B2-A47C-5616268B739E}">
      <dgm:prSet custT="1"/>
      <dgm:spPr>
        <a:solidFill>
          <a:srgbClr val="D1982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+mn-lt"/>
            </a:rPr>
            <a:t>СТИПЕНДИЯ ГЛАВЫ ГОРОДА на 2023 год</a:t>
          </a:r>
        </a:p>
        <a:p>
          <a:r>
            <a:rPr lang="ru-RU" sz="2000" b="1" dirty="0" smtClean="0">
              <a:solidFill>
                <a:schemeClr val="bg1"/>
              </a:solidFill>
              <a:latin typeface="+mn-lt"/>
            </a:rPr>
            <a:t>Всего 2 136 тыс.руб</a:t>
          </a:r>
          <a:r>
            <a:rPr lang="ru-RU" sz="2400" b="1" dirty="0" smtClean="0">
              <a:solidFill>
                <a:schemeClr val="bg1"/>
              </a:solidFill>
              <a:latin typeface="+mn-lt"/>
            </a:rPr>
            <a:t>.</a:t>
          </a:r>
          <a:endParaRPr lang="ru-RU" sz="2400" b="1" dirty="0">
            <a:solidFill>
              <a:schemeClr val="bg1"/>
            </a:solidFill>
            <a:latin typeface="+mn-lt"/>
          </a:endParaRPr>
        </a:p>
      </dgm:t>
    </dgm:pt>
    <dgm:pt modelId="{B1980EC0-0B10-49BF-917B-5C125B816AD3}" type="parTrans" cxnId="{CB30E4F5-D63F-4C1A-86F9-9A035931AA3E}">
      <dgm:prSet/>
      <dgm:spPr/>
      <dgm:t>
        <a:bodyPr/>
        <a:lstStyle/>
        <a:p>
          <a:endParaRPr lang="ru-RU"/>
        </a:p>
      </dgm:t>
    </dgm:pt>
    <dgm:pt modelId="{61DF951C-0304-47A5-9AA9-C508BBA752AA}" type="sibTrans" cxnId="{CB30E4F5-D63F-4C1A-86F9-9A035931AA3E}">
      <dgm:prSet/>
      <dgm:spPr/>
      <dgm:t>
        <a:bodyPr/>
        <a:lstStyle/>
        <a:p>
          <a:endParaRPr lang="ru-RU"/>
        </a:p>
      </dgm:t>
    </dgm:pt>
    <dgm:pt modelId="{08F99F0B-AA80-4929-B3FD-70014F3601E5}">
      <dgm:prSet phldrT="[Текст]" custT="1"/>
      <dgm:spPr>
        <a:solidFill>
          <a:srgbClr val="B9CDE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+mn-lt"/>
            </a:rPr>
            <a:t>300 тыс.руб.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00A4B5C6-6BF9-49FE-810A-7B683BD33AA6}" type="sibTrans" cxnId="{9FB346EE-F910-4E80-8AB3-05C9B2F771FC}">
      <dgm:prSet/>
      <dgm:spPr/>
      <dgm:t>
        <a:bodyPr/>
        <a:lstStyle/>
        <a:p>
          <a:endParaRPr lang="ru-RU"/>
        </a:p>
      </dgm:t>
    </dgm:pt>
    <dgm:pt modelId="{355119A2-6FB9-4AC9-8CF3-F3EB57B9B10E}" type="parTrans" cxnId="{9FB346EE-F910-4E80-8AB3-05C9B2F771FC}">
      <dgm:prSet/>
      <dgm:spPr/>
      <dgm:t>
        <a:bodyPr/>
        <a:lstStyle/>
        <a:p>
          <a:endParaRPr lang="ru-RU"/>
        </a:p>
      </dgm:t>
    </dgm:pt>
    <dgm:pt modelId="{B5D1C8D8-69C8-434A-ADC4-DE28E8405116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400" b="0" dirty="0" smtClean="0">
              <a:solidFill>
                <a:schemeClr val="bg1"/>
              </a:solidFill>
              <a:latin typeface="+mn-lt"/>
            </a:rPr>
            <a:t>Дополнительное образование в сфере молодежной политики</a:t>
          </a:r>
          <a:endParaRPr lang="ru-RU" sz="1400" b="0" dirty="0">
            <a:solidFill>
              <a:schemeClr val="bg1"/>
            </a:solidFill>
            <a:latin typeface="+mn-lt"/>
          </a:endParaRPr>
        </a:p>
      </dgm:t>
    </dgm:pt>
    <dgm:pt modelId="{11BC3621-5712-41AF-ADA5-4C64E7A614AA}" type="parTrans" cxnId="{E70A0693-3FC6-4546-8294-AC2C81E25FE1}">
      <dgm:prSet/>
      <dgm:spPr/>
      <dgm:t>
        <a:bodyPr/>
        <a:lstStyle/>
        <a:p>
          <a:endParaRPr lang="ru-RU"/>
        </a:p>
      </dgm:t>
    </dgm:pt>
    <dgm:pt modelId="{D0BDA282-F567-4E75-B103-8E0E29673643}" type="sibTrans" cxnId="{E70A0693-3FC6-4546-8294-AC2C81E25FE1}">
      <dgm:prSet/>
      <dgm:spPr/>
      <dgm:t>
        <a:bodyPr/>
        <a:lstStyle/>
        <a:p>
          <a:endParaRPr lang="ru-RU"/>
        </a:p>
      </dgm:t>
    </dgm:pt>
    <dgm:pt modelId="{C3268673-31F2-48A3-96AE-7905CE2BA9A7}">
      <dgm:prSet phldrT="[Текст]" custT="1"/>
      <dgm:spPr>
        <a:solidFill>
          <a:srgbClr val="B9CDE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+mn-lt"/>
            </a:rPr>
            <a:t>168 тыс.руб.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CC5CBA7D-7296-41D4-AC9C-C83CC630A007}" type="parTrans" cxnId="{B464A7C3-6E22-4797-BCF3-06D12FC30CC5}">
      <dgm:prSet/>
      <dgm:spPr/>
      <dgm:t>
        <a:bodyPr/>
        <a:lstStyle/>
        <a:p>
          <a:endParaRPr lang="ru-RU"/>
        </a:p>
      </dgm:t>
    </dgm:pt>
    <dgm:pt modelId="{11E82B0A-239B-469A-A776-CFA22D93E589}" type="sibTrans" cxnId="{B464A7C3-6E22-4797-BCF3-06D12FC30CC5}">
      <dgm:prSet/>
      <dgm:spPr/>
      <dgm:t>
        <a:bodyPr/>
        <a:lstStyle/>
        <a:p>
          <a:endParaRPr lang="ru-RU"/>
        </a:p>
      </dgm:t>
    </dgm:pt>
    <dgm:pt modelId="{0CE2229A-C535-4971-9A62-305131383F29}">
      <dgm:prSet custT="1"/>
      <dgm:spPr>
        <a:solidFill>
          <a:srgbClr val="E9EDF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9 чел.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2726EBEB-5D9D-4DFC-AEE6-6BEC8C29CDF9}" type="parTrans" cxnId="{4CA73661-01DD-492D-ACBE-3C4C3818CC4E}">
      <dgm:prSet/>
      <dgm:spPr/>
      <dgm:t>
        <a:bodyPr/>
        <a:lstStyle/>
        <a:p>
          <a:endParaRPr lang="ru-RU"/>
        </a:p>
      </dgm:t>
    </dgm:pt>
    <dgm:pt modelId="{F839AD36-008F-48FE-BCD8-98A03B21FEE4}" type="sibTrans" cxnId="{4CA73661-01DD-492D-ACBE-3C4C3818CC4E}">
      <dgm:prSet/>
      <dgm:spPr/>
      <dgm:t>
        <a:bodyPr/>
        <a:lstStyle/>
        <a:p>
          <a:endParaRPr lang="ru-RU"/>
        </a:p>
      </dgm:t>
    </dgm:pt>
    <dgm:pt modelId="{0DB0A5E5-9489-407F-B34C-0294154784C9}">
      <dgm:prSet custT="1"/>
      <dgm:spPr>
        <a:solidFill>
          <a:srgbClr val="E9EDF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9  чел.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55970A11-A124-4217-B018-754B86FF44A9}" type="parTrans" cxnId="{67290703-5A8A-4730-9499-E824C4E1EAE5}">
      <dgm:prSet/>
      <dgm:spPr/>
      <dgm:t>
        <a:bodyPr/>
        <a:lstStyle/>
        <a:p>
          <a:endParaRPr lang="ru-RU"/>
        </a:p>
      </dgm:t>
    </dgm:pt>
    <dgm:pt modelId="{E8A2857A-FF1B-439F-B81F-942325C24345}" type="sibTrans" cxnId="{67290703-5A8A-4730-9499-E824C4E1EAE5}">
      <dgm:prSet/>
      <dgm:spPr/>
      <dgm:t>
        <a:bodyPr/>
        <a:lstStyle/>
        <a:p>
          <a:endParaRPr lang="ru-RU"/>
        </a:p>
      </dgm:t>
    </dgm:pt>
    <dgm:pt modelId="{807D0875-19DD-4F5A-8394-EC07A53139F3}" type="pres">
      <dgm:prSet presAssocID="{45E94559-B319-4FA6-9A99-6099F9AC7A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C4A43A-7C1E-4DBA-A950-D6AEEFF10A66}" type="pres">
      <dgm:prSet presAssocID="{4DFDC3CE-7F8E-41B2-A47C-5616268B739E}" presName="vertOn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C950027-DF99-40E6-9901-E15EFC45AF69}" type="pres">
      <dgm:prSet presAssocID="{4DFDC3CE-7F8E-41B2-A47C-5616268B739E}" presName="txOne" presStyleLbl="node0" presStyleIdx="0" presStyleCnt="1" custScaleY="69066" custLinFactNeighborX="392" custLinFactNeighborY="-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C79B4-0E41-4008-B2F8-04376109E8DC}" type="pres">
      <dgm:prSet presAssocID="{4DFDC3CE-7F8E-41B2-A47C-5616268B739E}" presName="parTransOn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184D777-AD9A-4F60-9F21-F011C3840223}" type="pres">
      <dgm:prSet presAssocID="{4DFDC3CE-7F8E-41B2-A47C-5616268B739E}" presName="horzOn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C30D761-2D3E-4944-A506-8905692E5D8D}" type="pres">
      <dgm:prSet presAssocID="{140EF8FE-C926-4120-A607-CC8F813537BA}" presName="vert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CE09529-CEAD-4990-8801-483B21AF2997}" type="pres">
      <dgm:prSet presAssocID="{140EF8FE-C926-4120-A607-CC8F813537B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1A8D2-8237-4B3C-B9CC-62F8513B29E1}" type="pres">
      <dgm:prSet presAssocID="{140EF8FE-C926-4120-A607-CC8F813537BA}" presName="parTrans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64890CA-602C-454F-AE4E-18E5DC408A22}" type="pres">
      <dgm:prSet presAssocID="{140EF8FE-C926-4120-A607-CC8F813537BA}" presName="horz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E6B5833-D159-4737-AE3D-B06B06D13FDD}" type="pres">
      <dgm:prSet presAssocID="{876C2FBF-32DF-42D2-844B-084832B11C98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2FB7321-11DF-4171-A865-34DEB979132A}" type="pres">
      <dgm:prSet presAssocID="{876C2FBF-32DF-42D2-844B-084832B11C98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F3308-4CF0-4C1D-AF47-4460D9B284F3}" type="pres">
      <dgm:prSet presAssocID="{876C2FBF-32DF-42D2-844B-084832B11C98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262AF22-6F9F-4A59-B9DD-AB4389B4886A}" type="pres">
      <dgm:prSet presAssocID="{FE09CAC8-1F0B-4DC4-9E7E-63064949D495}" presName="sibSpace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C03AEF6-4698-4FB7-B2EC-8A271B5B85AA}" type="pres">
      <dgm:prSet presAssocID="{07D6C1C4-9E89-41A4-A925-81D741D4599E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4094949-B372-4EFA-8CBA-2DEED7F2EC6B}" type="pres">
      <dgm:prSet presAssocID="{07D6C1C4-9E89-41A4-A925-81D741D4599E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D235E-6E62-4306-9C00-CCE944AE7222}" type="pres">
      <dgm:prSet presAssocID="{07D6C1C4-9E89-41A4-A925-81D741D4599E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487152C-EF65-4DE6-8045-F582920AB050}" type="pres">
      <dgm:prSet presAssocID="{BAEECA9E-96DA-4B76-BA0A-50F0F710F785}" presName="sibSpace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D36689C-4C2A-4CA8-9E72-AB6C83952289}" type="pres">
      <dgm:prSet presAssocID="{E6622E59-EA7A-49FF-A5A3-7E6B0B9B7B41}" presName="vert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E1EA98D-25F7-4465-B3F5-8E7140088E65}" type="pres">
      <dgm:prSet presAssocID="{E6622E59-EA7A-49FF-A5A3-7E6B0B9B7B4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A7163-7CD7-4C70-A5F0-AE283B359F59}" type="pres">
      <dgm:prSet presAssocID="{E6622E59-EA7A-49FF-A5A3-7E6B0B9B7B41}" presName="parTrans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AD8D6A-3E6A-4DBF-A794-B61A51BEA03C}" type="pres">
      <dgm:prSet presAssocID="{E6622E59-EA7A-49FF-A5A3-7E6B0B9B7B41}" presName="horz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0D3AAFF-7925-49E5-92B3-5EB70B23C24C}" type="pres">
      <dgm:prSet presAssocID="{AFDC80DD-F830-4ABA-BFA4-412ED7602179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FA5F73D-0AA9-4205-B43A-F6924950CE6C}" type="pres">
      <dgm:prSet presAssocID="{AFDC80DD-F830-4ABA-BFA4-412ED7602179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23480-79DB-4418-9771-D0C08417F625}" type="pres">
      <dgm:prSet presAssocID="{AFDC80DD-F830-4ABA-BFA4-412ED7602179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E89DB42-B9F8-4D24-917D-996C9643482E}" type="pres">
      <dgm:prSet presAssocID="{95E3E008-6CE3-4DA6-8B6B-A344784FEA3B}" presName="sibSpace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382E315-5879-481C-92D6-4014FCABBCB7}" type="pres">
      <dgm:prSet presAssocID="{614F96CB-A39B-4D95-A717-DE653DC9F2D5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5E34957-65C6-449C-98EA-2CC9CFB6DC2A}" type="pres">
      <dgm:prSet presAssocID="{614F96CB-A39B-4D95-A717-DE653DC9F2D5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9BED9-C0C5-478B-AF6E-C8DDA6EB37C0}" type="pres">
      <dgm:prSet presAssocID="{614F96CB-A39B-4D95-A717-DE653DC9F2D5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1A53EC6-3A1E-49AA-9956-F8B51F03C2C9}" type="pres">
      <dgm:prSet presAssocID="{792C7955-F9E5-4B82-826C-016A41E2F706}" presName="sibSpace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26B4A38-6DF9-49E2-9E4D-626382E112BA}" type="pres">
      <dgm:prSet presAssocID="{B5D1C8D8-69C8-434A-ADC4-DE28E8405116}" presName="vert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A2B5402-EAFF-48C2-9AFE-47C9CB1C1C2E}" type="pres">
      <dgm:prSet presAssocID="{B5D1C8D8-69C8-434A-ADC4-DE28E8405116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244B3-D9EF-4E54-9762-066F564570E1}" type="pres">
      <dgm:prSet presAssocID="{B5D1C8D8-69C8-434A-ADC4-DE28E8405116}" presName="parTrans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2B20EE3-33CE-4943-B12E-3838C9053BFC}" type="pres">
      <dgm:prSet presAssocID="{B5D1C8D8-69C8-434A-ADC4-DE28E8405116}" presName="horz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3FB4869-1F2F-4A78-A6E3-7980DCF459F2}" type="pres">
      <dgm:prSet presAssocID="{C3268673-31F2-48A3-96AE-7905CE2BA9A7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4E81A33-9199-4C69-AF13-ED2BB88F554B}" type="pres">
      <dgm:prSet presAssocID="{C3268673-31F2-48A3-96AE-7905CE2BA9A7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B6ECB-B34F-4B93-9C21-D6E2A34AB378}" type="pres">
      <dgm:prSet presAssocID="{C3268673-31F2-48A3-96AE-7905CE2BA9A7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6203BD7-0BA4-4B06-A1D4-45D46A814F23}" type="pres">
      <dgm:prSet presAssocID="{11E82B0A-239B-469A-A776-CFA22D93E589}" presName="sibSpace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D5121EC-1044-4BBF-9FEF-6EB1E003F532}" type="pres">
      <dgm:prSet presAssocID="{0DB0A5E5-9489-407F-B34C-0294154784C9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759E144-EF38-4F91-98D7-C6740BFF9288}" type="pres">
      <dgm:prSet presAssocID="{0DB0A5E5-9489-407F-B34C-0294154784C9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12AF7-EB27-4155-A342-3286F60AB7BC}" type="pres">
      <dgm:prSet presAssocID="{0DB0A5E5-9489-407F-B34C-0294154784C9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87D50E6-6830-405A-8161-72A02849B2E8}" type="pres">
      <dgm:prSet presAssocID="{D0BDA282-F567-4E75-B103-8E0E29673643}" presName="sibSpace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0C087A2-C4B8-41EF-AA46-E52A39D6DDB8}" type="pres">
      <dgm:prSet presAssocID="{66F1B291-2BAD-4699-B33A-01BC2B06F556}" presName="vert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6809342-F600-46F9-AD14-E3D0D08EA80F}" type="pres">
      <dgm:prSet presAssocID="{66F1B291-2BAD-4699-B33A-01BC2B06F55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BE8C5-196E-475E-8543-91C2505F4C03}" type="pres">
      <dgm:prSet presAssocID="{66F1B291-2BAD-4699-B33A-01BC2B06F556}" presName="parTrans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C34CA1E-C010-4979-8490-2AD9FCE95E3C}" type="pres">
      <dgm:prSet presAssocID="{66F1B291-2BAD-4699-B33A-01BC2B06F556}" presName="horz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88F3042-BDBF-4CA2-AADD-D877F356030A}" type="pres">
      <dgm:prSet presAssocID="{08F99F0B-AA80-4929-B3FD-70014F3601E5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44DB598-60C8-43E1-A18F-9DC1ED4626AB}" type="pres">
      <dgm:prSet presAssocID="{08F99F0B-AA80-4929-B3FD-70014F3601E5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7E71CC-65E8-4FCA-B760-9FA1BC97C8ED}" type="pres">
      <dgm:prSet presAssocID="{08F99F0B-AA80-4929-B3FD-70014F3601E5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5314550-98EE-4875-ADFA-18B6B868771C}" type="pres">
      <dgm:prSet presAssocID="{00A4B5C6-6BF9-49FE-810A-7B683BD33AA6}" presName="sibSpace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53473E6-4773-4701-B470-411BDBA798E2}" type="pres">
      <dgm:prSet presAssocID="{0CE2229A-C535-4971-9A62-305131383F29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8C99738-C14D-4BB3-8D4B-852DD7F2332D}" type="pres">
      <dgm:prSet presAssocID="{0CE2229A-C535-4971-9A62-305131383F29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6E081-36E4-4CA8-9821-1D67EA8013BB}" type="pres">
      <dgm:prSet presAssocID="{0CE2229A-C535-4971-9A62-305131383F29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67290703-5A8A-4730-9499-E824C4E1EAE5}" srcId="{B5D1C8D8-69C8-434A-ADC4-DE28E8405116}" destId="{0DB0A5E5-9489-407F-B34C-0294154784C9}" srcOrd="1" destOrd="0" parTransId="{55970A11-A124-4217-B018-754B86FF44A9}" sibTransId="{E8A2857A-FF1B-439F-B81F-942325C24345}"/>
    <dgm:cxn modelId="{9FB346EE-F910-4E80-8AB3-05C9B2F771FC}" srcId="{66F1B291-2BAD-4699-B33A-01BC2B06F556}" destId="{08F99F0B-AA80-4929-B3FD-70014F3601E5}" srcOrd="0" destOrd="0" parTransId="{355119A2-6FB9-4AC9-8CF3-F3EB57B9B10E}" sibTransId="{00A4B5C6-6BF9-49FE-810A-7B683BD33AA6}"/>
    <dgm:cxn modelId="{149D68BA-AFCB-4BC2-AC9E-8F855BA1BA64}" type="presOf" srcId="{0DB0A5E5-9489-407F-B34C-0294154784C9}" destId="{F759E144-EF38-4F91-98D7-C6740BFF9288}" srcOrd="0" destOrd="0" presId="urn:microsoft.com/office/officeart/2005/8/layout/hierarchy4"/>
    <dgm:cxn modelId="{40D3B656-AE15-446C-A4E9-49522C6011BC}" type="presOf" srcId="{876C2FBF-32DF-42D2-844B-084832B11C98}" destId="{A2FB7321-11DF-4171-A865-34DEB979132A}" srcOrd="0" destOrd="0" presId="urn:microsoft.com/office/officeart/2005/8/layout/hierarchy4"/>
    <dgm:cxn modelId="{DF74812A-00BE-46DE-96C5-7BFA1B4CF0C0}" type="presOf" srcId="{66F1B291-2BAD-4699-B33A-01BC2B06F556}" destId="{06809342-F600-46F9-AD14-E3D0D08EA80F}" srcOrd="0" destOrd="0" presId="urn:microsoft.com/office/officeart/2005/8/layout/hierarchy4"/>
    <dgm:cxn modelId="{2D7113F1-94E8-4745-B2FC-60F838B47042}" srcId="{4DFDC3CE-7F8E-41B2-A47C-5616268B739E}" destId="{140EF8FE-C926-4120-A607-CC8F813537BA}" srcOrd="0" destOrd="0" parTransId="{B5AB2E95-FACD-4260-9A83-5C46FC7A4BE1}" sibTransId="{BAEECA9E-96DA-4B76-BA0A-50F0F710F785}"/>
    <dgm:cxn modelId="{F3945276-ECB4-4832-B406-1A552E090D52}" srcId="{140EF8FE-C926-4120-A607-CC8F813537BA}" destId="{876C2FBF-32DF-42D2-844B-084832B11C98}" srcOrd="0" destOrd="0" parTransId="{A5EFBA3F-9EED-42FD-AB9E-5857A6C92040}" sibTransId="{FE09CAC8-1F0B-4DC4-9E7E-63064949D495}"/>
    <dgm:cxn modelId="{F2BAF3C8-2F8E-4C24-81AE-10C57B80A411}" type="presOf" srcId="{C3268673-31F2-48A3-96AE-7905CE2BA9A7}" destId="{B4E81A33-9199-4C69-AF13-ED2BB88F554B}" srcOrd="0" destOrd="0" presId="urn:microsoft.com/office/officeart/2005/8/layout/hierarchy4"/>
    <dgm:cxn modelId="{34CECB71-BC6C-4D09-B51E-3191FA0CF4B3}" srcId="{140EF8FE-C926-4120-A607-CC8F813537BA}" destId="{07D6C1C4-9E89-41A4-A925-81D741D4599E}" srcOrd="1" destOrd="0" parTransId="{78DD68C9-6BE1-4133-99EC-E315DCBE9594}" sibTransId="{5FE103C0-5791-4341-A848-947389D7A8F0}"/>
    <dgm:cxn modelId="{3F85922D-5767-4356-829B-97623265D02C}" srcId="{E6622E59-EA7A-49FF-A5A3-7E6B0B9B7B41}" destId="{614F96CB-A39B-4D95-A717-DE653DC9F2D5}" srcOrd="1" destOrd="0" parTransId="{C97FE4E7-66B5-42BE-B67D-2E6F170CF9EA}" sibTransId="{A433715D-5FBC-41CC-8A10-879492D247DA}"/>
    <dgm:cxn modelId="{E0DBF5B6-4842-43B3-ABFA-AF8E519A46FE}" type="presOf" srcId="{45E94559-B319-4FA6-9A99-6099F9AC7A08}" destId="{807D0875-19DD-4F5A-8394-EC07A53139F3}" srcOrd="0" destOrd="0" presId="urn:microsoft.com/office/officeart/2005/8/layout/hierarchy4"/>
    <dgm:cxn modelId="{09F47658-F46C-4716-9C9F-6EBFDDB2CEE0}" type="presOf" srcId="{08F99F0B-AA80-4929-B3FD-70014F3601E5}" destId="{F44DB598-60C8-43E1-A18F-9DC1ED4626AB}" srcOrd="0" destOrd="0" presId="urn:microsoft.com/office/officeart/2005/8/layout/hierarchy4"/>
    <dgm:cxn modelId="{E39DC3F7-EEBA-4E20-ACE4-F7C4FB899D7B}" type="presOf" srcId="{614F96CB-A39B-4D95-A717-DE653DC9F2D5}" destId="{85E34957-65C6-449C-98EA-2CC9CFB6DC2A}" srcOrd="0" destOrd="0" presId="urn:microsoft.com/office/officeart/2005/8/layout/hierarchy4"/>
    <dgm:cxn modelId="{8179D505-AAA9-49AA-BDCB-A33AB5E8EE04}" type="presOf" srcId="{E6622E59-EA7A-49FF-A5A3-7E6B0B9B7B41}" destId="{7E1EA98D-25F7-4465-B3F5-8E7140088E65}" srcOrd="0" destOrd="0" presId="urn:microsoft.com/office/officeart/2005/8/layout/hierarchy4"/>
    <dgm:cxn modelId="{F0B3DC32-119B-471C-844F-F9E019EB50A5}" type="presOf" srcId="{0CE2229A-C535-4971-9A62-305131383F29}" destId="{E8C99738-C14D-4BB3-8D4B-852DD7F2332D}" srcOrd="0" destOrd="0" presId="urn:microsoft.com/office/officeart/2005/8/layout/hierarchy4"/>
    <dgm:cxn modelId="{4CA73661-01DD-492D-ACBE-3C4C3818CC4E}" srcId="{66F1B291-2BAD-4699-B33A-01BC2B06F556}" destId="{0CE2229A-C535-4971-9A62-305131383F29}" srcOrd="1" destOrd="0" parTransId="{2726EBEB-5D9D-4DFC-AEE6-6BEC8C29CDF9}" sibTransId="{F839AD36-008F-48FE-BCD8-98A03B21FEE4}"/>
    <dgm:cxn modelId="{0E802C8C-EF00-4904-858E-4F086B6C32E1}" srcId="{4DFDC3CE-7F8E-41B2-A47C-5616268B739E}" destId="{66F1B291-2BAD-4699-B33A-01BC2B06F556}" srcOrd="3" destOrd="0" parTransId="{5489D56F-1761-4FB6-85D6-31D5A297B35C}" sibTransId="{55D0091E-9087-499A-88D5-E3498BA47A06}"/>
    <dgm:cxn modelId="{B9889C0F-F5EA-4297-9856-70E1362CEB28}" type="presOf" srcId="{AFDC80DD-F830-4ABA-BFA4-412ED7602179}" destId="{4FA5F73D-0AA9-4205-B43A-F6924950CE6C}" srcOrd="0" destOrd="0" presId="urn:microsoft.com/office/officeart/2005/8/layout/hierarchy4"/>
    <dgm:cxn modelId="{E70A0693-3FC6-4546-8294-AC2C81E25FE1}" srcId="{4DFDC3CE-7F8E-41B2-A47C-5616268B739E}" destId="{B5D1C8D8-69C8-434A-ADC4-DE28E8405116}" srcOrd="2" destOrd="0" parTransId="{11BC3621-5712-41AF-ADA5-4C64E7A614AA}" sibTransId="{D0BDA282-F567-4E75-B103-8E0E29673643}"/>
    <dgm:cxn modelId="{CB30E4F5-D63F-4C1A-86F9-9A035931AA3E}" srcId="{45E94559-B319-4FA6-9A99-6099F9AC7A08}" destId="{4DFDC3CE-7F8E-41B2-A47C-5616268B739E}" srcOrd="0" destOrd="0" parTransId="{B1980EC0-0B10-49BF-917B-5C125B816AD3}" sibTransId="{61DF951C-0304-47A5-9AA9-C508BBA752AA}"/>
    <dgm:cxn modelId="{6941889C-1637-4D4B-8141-46ECE6C694E9}" type="presOf" srcId="{B5D1C8D8-69C8-434A-ADC4-DE28E8405116}" destId="{DA2B5402-EAFF-48C2-9AFE-47C9CB1C1C2E}" srcOrd="0" destOrd="0" presId="urn:microsoft.com/office/officeart/2005/8/layout/hierarchy4"/>
    <dgm:cxn modelId="{72BF75D7-5E8A-4D3E-8BD2-DF408539FE34}" type="presOf" srcId="{07D6C1C4-9E89-41A4-A925-81D741D4599E}" destId="{F4094949-B372-4EFA-8CBA-2DEED7F2EC6B}" srcOrd="0" destOrd="0" presId="urn:microsoft.com/office/officeart/2005/8/layout/hierarchy4"/>
    <dgm:cxn modelId="{44814DC1-ABFC-4DD9-B5AF-E39D9AC1435B}" type="presOf" srcId="{4DFDC3CE-7F8E-41B2-A47C-5616268B739E}" destId="{EC950027-DF99-40E6-9901-E15EFC45AF69}" srcOrd="0" destOrd="0" presId="urn:microsoft.com/office/officeart/2005/8/layout/hierarchy4"/>
    <dgm:cxn modelId="{68321C44-429E-47E0-9C26-2FA8E4FDC8F8}" srcId="{4DFDC3CE-7F8E-41B2-A47C-5616268B739E}" destId="{E6622E59-EA7A-49FF-A5A3-7E6B0B9B7B41}" srcOrd="1" destOrd="0" parTransId="{75B4E67C-DD1B-4BAA-84E4-6D32EA7AEFE9}" sibTransId="{792C7955-F9E5-4B82-826C-016A41E2F706}"/>
    <dgm:cxn modelId="{D706CD00-A72F-4A6C-B533-C6B714FEC2B9}" srcId="{E6622E59-EA7A-49FF-A5A3-7E6B0B9B7B41}" destId="{AFDC80DD-F830-4ABA-BFA4-412ED7602179}" srcOrd="0" destOrd="0" parTransId="{812AA5C4-3FDE-4358-8F38-2E9B28605203}" sibTransId="{95E3E008-6CE3-4DA6-8B6B-A344784FEA3B}"/>
    <dgm:cxn modelId="{014B7A7C-A061-44E4-970D-DE001E50EC8E}" type="presOf" srcId="{140EF8FE-C926-4120-A607-CC8F813537BA}" destId="{4CE09529-CEAD-4990-8801-483B21AF2997}" srcOrd="0" destOrd="0" presId="urn:microsoft.com/office/officeart/2005/8/layout/hierarchy4"/>
    <dgm:cxn modelId="{B464A7C3-6E22-4797-BCF3-06D12FC30CC5}" srcId="{B5D1C8D8-69C8-434A-ADC4-DE28E8405116}" destId="{C3268673-31F2-48A3-96AE-7905CE2BA9A7}" srcOrd="0" destOrd="0" parTransId="{CC5CBA7D-7296-41D4-AC9C-C83CC630A007}" sibTransId="{11E82B0A-239B-469A-A776-CFA22D93E589}"/>
    <dgm:cxn modelId="{05C9C550-0744-4168-B019-58426C99D027}" type="presParOf" srcId="{807D0875-19DD-4F5A-8394-EC07A53139F3}" destId="{9EC4A43A-7C1E-4DBA-A950-D6AEEFF10A66}" srcOrd="0" destOrd="0" presId="urn:microsoft.com/office/officeart/2005/8/layout/hierarchy4"/>
    <dgm:cxn modelId="{8D4808A6-40EA-4D0D-A8D1-8FE60A5B4FCB}" type="presParOf" srcId="{9EC4A43A-7C1E-4DBA-A950-D6AEEFF10A66}" destId="{EC950027-DF99-40E6-9901-E15EFC45AF69}" srcOrd="0" destOrd="0" presId="urn:microsoft.com/office/officeart/2005/8/layout/hierarchy4"/>
    <dgm:cxn modelId="{07F36F02-1500-452C-A849-3814286223FE}" type="presParOf" srcId="{9EC4A43A-7C1E-4DBA-A950-D6AEEFF10A66}" destId="{615C79B4-0E41-4008-B2F8-04376109E8DC}" srcOrd="1" destOrd="0" presId="urn:microsoft.com/office/officeart/2005/8/layout/hierarchy4"/>
    <dgm:cxn modelId="{07EED154-F03B-4EED-8FA4-714700D0230B}" type="presParOf" srcId="{9EC4A43A-7C1E-4DBA-A950-D6AEEFF10A66}" destId="{0184D777-AD9A-4F60-9F21-F011C3840223}" srcOrd="2" destOrd="0" presId="urn:microsoft.com/office/officeart/2005/8/layout/hierarchy4"/>
    <dgm:cxn modelId="{0892128F-74EA-493E-863C-4BB0C5A069C8}" type="presParOf" srcId="{0184D777-AD9A-4F60-9F21-F011C3840223}" destId="{0C30D761-2D3E-4944-A506-8905692E5D8D}" srcOrd="0" destOrd="0" presId="urn:microsoft.com/office/officeart/2005/8/layout/hierarchy4"/>
    <dgm:cxn modelId="{A960941C-AFC8-4C62-95AA-5D00AB600255}" type="presParOf" srcId="{0C30D761-2D3E-4944-A506-8905692E5D8D}" destId="{4CE09529-CEAD-4990-8801-483B21AF2997}" srcOrd="0" destOrd="0" presId="urn:microsoft.com/office/officeart/2005/8/layout/hierarchy4"/>
    <dgm:cxn modelId="{1D17E69A-2B54-4918-8B41-22ACFF7DDDC2}" type="presParOf" srcId="{0C30D761-2D3E-4944-A506-8905692E5D8D}" destId="{4891A8D2-8237-4B3C-B9CC-62F8513B29E1}" srcOrd="1" destOrd="0" presId="urn:microsoft.com/office/officeart/2005/8/layout/hierarchy4"/>
    <dgm:cxn modelId="{1192EEFB-6743-44D8-8561-611A7C57FA2B}" type="presParOf" srcId="{0C30D761-2D3E-4944-A506-8905692E5D8D}" destId="{064890CA-602C-454F-AE4E-18E5DC408A22}" srcOrd="2" destOrd="0" presId="urn:microsoft.com/office/officeart/2005/8/layout/hierarchy4"/>
    <dgm:cxn modelId="{FBE0381E-2470-4055-AB16-71717659847D}" type="presParOf" srcId="{064890CA-602C-454F-AE4E-18E5DC408A22}" destId="{7E6B5833-D159-4737-AE3D-B06B06D13FDD}" srcOrd="0" destOrd="0" presId="urn:microsoft.com/office/officeart/2005/8/layout/hierarchy4"/>
    <dgm:cxn modelId="{65A1EC8A-6AD7-46C1-9EF2-EBEEEA75156A}" type="presParOf" srcId="{7E6B5833-D159-4737-AE3D-B06B06D13FDD}" destId="{A2FB7321-11DF-4171-A865-34DEB979132A}" srcOrd="0" destOrd="0" presId="urn:microsoft.com/office/officeart/2005/8/layout/hierarchy4"/>
    <dgm:cxn modelId="{3E9C00A1-F9D1-4354-8AEE-9604ABF3D458}" type="presParOf" srcId="{7E6B5833-D159-4737-AE3D-B06B06D13FDD}" destId="{EEBF3308-4CF0-4C1D-AF47-4460D9B284F3}" srcOrd="1" destOrd="0" presId="urn:microsoft.com/office/officeart/2005/8/layout/hierarchy4"/>
    <dgm:cxn modelId="{32EA61F1-D032-40B7-84C3-379EF9946FD3}" type="presParOf" srcId="{064890CA-602C-454F-AE4E-18E5DC408A22}" destId="{0262AF22-6F9F-4A59-B9DD-AB4389B4886A}" srcOrd="1" destOrd="0" presId="urn:microsoft.com/office/officeart/2005/8/layout/hierarchy4"/>
    <dgm:cxn modelId="{288E73D7-9683-4F35-ADE1-44CA12CA7A14}" type="presParOf" srcId="{064890CA-602C-454F-AE4E-18E5DC408A22}" destId="{0C03AEF6-4698-4FB7-B2EC-8A271B5B85AA}" srcOrd="2" destOrd="0" presId="urn:microsoft.com/office/officeart/2005/8/layout/hierarchy4"/>
    <dgm:cxn modelId="{355F855D-E9D7-4C84-A019-BE0EDCBBD808}" type="presParOf" srcId="{0C03AEF6-4698-4FB7-B2EC-8A271B5B85AA}" destId="{F4094949-B372-4EFA-8CBA-2DEED7F2EC6B}" srcOrd="0" destOrd="0" presId="urn:microsoft.com/office/officeart/2005/8/layout/hierarchy4"/>
    <dgm:cxn modelId="{3DC9CE06-0036-4ADA-9DDD-B5368A42A052}" type="presParOf" srcId="{0C03AEF6-4698-4FB7-B2EC-8A271B5B85AA}" destId="{980D235E-6E62-4306-9C00-CCE944AE7222}" srcOrd="1" destOrd="0" presId="urn:microsoft.com/office/officeart/2005/8/layout/hierarchy4"/>
    <dgm:cxn modelId="{D5AB4767-3E8B-49F8-90DD-A7498C0F3497}" type="presParOf" srcId="{0184D777-AD9A-4F60-9F21-F011C3840223}" destId="{1487152C-EF65-4DE6-8045-F582920AB050}" srcOrd="1" destOrd="0" presId="urn:microsoft.com/office/officeart/2005/8/layout/hierarchy4"/>
    <dgm:cxn modelId="{708B7074-2CD5-464A-8D32-8DD5A51CE74C}" type="presParOf" srcId="{0184D777-AD9A-4F60-9F21-F011C3840223}" destId="{4D36689C-4C2A-4CA8-9E72-AB6C83952289}" srcOrd="2" destOrd="0" presId="urn:microsoft.com/office/officeart/2005/8/layout/hierarchy4"/>
    <dgm:cxn modelId="{6E5151B1-E288-452D-B987-40DB24406F41}" type="presParOf" srcId="{4D36689C-4C2A-4CA8-9E72-AB6C83952289}" destId="{7E1EA98D-25F7-4465-B3F5-8E7140088E65}" srcOrd="0" destOrd="0" presId="urn:microsoft.com/office/officeart/2005/8/layout/hierarchy4"/>
    <dgm:cxn modelId="{F5DA8833-5C20-4B99-9A12-578DAFABD7E3}" type="presParOf" srcId="{4D36689C-4C2A-4CA8-9E72-AB6C83952289}" destId="{DCFA7163-7CD7-4C70-A5F0-AE283B359F59}" srcOrd="1" destOrd="0" presId="urn:microsoft.com/office/officeart/2005/8/layout/hierarchy4"/>
    <dgm:cxn modelId="{5EE5B574-8F01-4097-A574-632864E607FD}" type="presParOf" srcId="{4D36689C-4C2A-4CA8-9E72-AB6C83952289}" destId="{55AD8D6A-3E6A-4DBF-A794-B61A51BEA03C}" srcOrd="2" destOrd="0" presId="urn:microsoft.com/office/officeart/2005/8/layout/hierarchy4"/>
    <dgm:cxn modelId="{41A6E938-3779-475B-A0FB-FC28A7060730}" type="presParOf" srcId="{55AD8D6A-3E6A-4DBF-A794-B61A51BEA03C}" destId="{E0D3AAFF-7925-49E5-92B3-5EB70B23C24C}" srcOrd="0" destOrd="0" presId="urn:microsoft.com/office/officeart/2005/8/layout/hierarchy4"/>
    <dgm:cxn modelId="{9CA8E222-19DB-42E0-A1E3-C17747397095}" type="presParOf" srcId="{E0D3AAFF-7925-49E5-92B3-5EB70B23C24C}" destId="{4FA5F73D-0AA9-4205-B43A-F6924950CE6C}" srcOrd="0" destOrd="0" presId="urn:microsoft.com/office/officeart/2005/8/layout/hierarchy4"/>
    <dgm:cxn modelId="{42FBEDA3-5FB3-4AA8-985C-6DE6C8A85056}" type="presParOf" srcId="{E0D3AAFF-7925-49E5-92B3-5EB70B23C24C}" destId="{D8423480-79DB-4418-9771-D0C08417F625}" srcOrd="1" destOrd="0" presId="urn:microsoft.com/office/officeart/2005/8/layout/hierarchy4"/>
    <dgm:cxn modelId="{A7CFAE11-DF92-4CD2-B0ED-64A2D4AF9EAC}" type="presParOf" srcId="{55AD8D6A-3E6A-4DBF-A794-B61A51BEA03C}" destId="{2E89DB42-B9F8-4D24-917D-996C9643482E}" srcOrd="1" destOrd="0" presId="urn:microsoft.com/office/officeart/2005/8/layout/hierarchy4"/>
    <dgm:cxn modelId="{6A911BF2-1D72-40C8-B3EA-BFE7971D280A}" type="presParOf" srcId="{55AD8D6A-3E6A-4DBF-A794-B61A51BEA03C}" destId="{9382E315-5879-481C-92D6-4014FCABBCB7}" srcOrd="2" destOrd="0" presId="urn:microsoft.com/office/officeart/2005/8/layout/hierarchy4"/>
    <dgm:cxn modelId="{DD0ECC1F-0C28-4645-963C-E8B715815976}" type="presParOf" srcId="{9382E315-5879-481C-92D6-4014FCABBCB7}" destId="{85E34957-65C6-449C-98EA-2CC9CFB6DC2A}" srcOrd="0" destOrd="0" presId="urn:microsoft.com/office/officeart/2005/8/layout/hierarchy4"/>
    <dgm:cxn modelId="{0A855186-67A4-46B2-9EEA-54A0848D9A75}" type="presParOf" srcId="{9382E315-5879-481C-92D6-4014FCABBCB7}" destId="{2069BED9-C0C5-478B-AF6E-C8DDA6EB37C0}" srcOrd="1" destOrd="0" presId="urn:microsoft.com/office/officeart/2005/8/layout/hierarchy4"/>
    <dgm:cxn modelId="{6DDC1918-AFC9-41D3-AC8C-26FE7BA8623B}" type="presParOf" srcId="{0184D777-AD9A-4F60-9F21-F011C3840223}" destId="{F1A53EC6-3A1E-49AA-9956-F8B51F03C2C9}" srcOrd="3" destOrd="0" presId="urn:microsoft.com/office/officeart/2005/8/layout/hierarchy4"/>
    <dgm:cxn modelId="{740A5841-FD75-4B37-A9F2-F67DD1986B3A}" type="presParOf" srcId="{0184D777-AD9A-4F60-9F21-F011C3840223}" destId="{A26B4A38-6DF9-49E2-9E4D-626382E112BA}" srcOrd="4" destOrd="0" presId="urn:microsoft.com/office/officeart/2005/8/layout/hierarchy4"/>
    <dgm:cxn modelId="{234F8E56-0A17-48AF-821A-75F675BD85EB}" type="presParOf" srcId="{A26B4A38-6DF9-49E2-9E4D-626382E112BA}" destId="{DA2B5402-EAFF-48C2-9AFE-47C9CB1C1C2E}" srcOrd="0" destOrd="0" presId="urn:microsoft.com/office/officeart/2005/8/layout/hierarchy4"/>
    <dgm:cxn modelId="{E483646D-41C4-4F41-AF8D-9E1EA1EF75D1}" type="presParOf" srcId="{A26B4A38-6DF9-49E2-9E4D-626382E112BA}" destId="{DAD244B3-D9EF-4E54-9762-066F564570E1}" srcOrd="1" destOrd="0" presId="urn:microsoft.com/office/officeart/2005/8/layout/hierarchy4"/>
    <dgm:cxn modelId="{06547D59-7D33-402B-A6BE-CECF2DB28517}" type="presParOf" srcId="{A26B4A38-6DF9-49E2-9E4D-626382E112BA}" destId="{82B20EE3-33CE-4943-B12E-3838C9053BFC}" srcOrd="2" destOrd="0" presId="urn:microsoft.com/office/officeart/2005/8/layout/hierarchy4"/>
    <dgm:cxn modelId="{479522B0-B01F-4540-BD6D-12D9E3D1882E}" type="presParOf" srcId="{82B20EE3-33CE-4943-B12E-3838C9053BFC}" destId="{A3FB4869-1F2F-4A78-A6E3-7980DCF459F2}" srcOrd="0" destOrd="0" presId="urn:microsoft.com/office/officeart/2005/8/layout/hierarchy4"/>
    <dgm:cxn modelId="{66A5BA0A-B369-4444-B15F-5A7A7F0706BA}" type="presParOf" srcId="{A3FB4869-1F2F-4A78-A6E3-7980DCF459F2}" destId="{B4E81A33-9199-4C69-AF13-ED2BB88F554B}" srcOrd="0" destOrd="0" presId="urn:microsoft.com/office/officeart/2005/8/layout/hierarchy4"/>
    <dgm:cxn modelId="{140E0A6A-82C1-4586-AB17-62069C520712}" type="presParOf" srcId="{A3FB4869-1F2F-4A78-A6E3-7980DCF459F2}" destId="{B01B6ECB-B34F-4B93-9C21-D6E2A34AB378}" srcOrd="1" destOrd="0" presId="urn:microsoft.com/office/officeart/2005/8/layout/hierarchy4"/>
    <dgm:cxn modelId="{ECC5CCE3-F07F-47C0-BE1D-9563B67A784D}" type="presParOf" srcId="{82B20EE3-33CE-4943-B12E-3838C9053BFC}" destId="{06203BD7-0BA4-4B06-A1D4-45D46A814F23}" srcOrd="1" destOrd="0" presId="urn:microsoft.com/office/officeart/2005/8/layout/hierarchy4"/>
    <dgm:cxn modelId="{0DFB3CE9-04AB-463E-990E-D3F609FBEC12}" type="presParOf" srcId="{82B20EE3-33CE-4943-B12E-3838C9053BFC}" destId="{4D5121EC-1044-4BBF-9FEF-6EB1E003F532}" srcOrd="2" destOrd="0" presId="urn:microsoft.com/office/officeart/2005/8/layout/hierarchy4"/>
    <dgm:cxn modelId="{D69FC696-8D3D-4249-AC3C-21AA4F3FB0A3}" type="presParOf" srcId="{4D5121EC-1044-4BBF-9FEF-6EB1E003F532}" destId="{F759E144-EF38-4F91-98D7-C6740BFF9288}" srcOrd="0" destOrd="0" presId="urn:microsoft.com/office/officeart/2005/8/layout/hierarchy4"/>
    <dgm:cxn modelId="{7BFBDD28-23B8-4D0D-9880-6CE8B1838A24}" type="presParOf" srcId="{4D5121EC-1044-4BBF-9FEF-6EB1E003F532}" destId="{53A12AF7-EB27-4155-A342-3286F60AB7BC}" srcOrd="1" destOrd="0" presId="urn:microsoft.com/office/officeart/2005/8/layout/hierarchy4"/>
    <dgm:cxn modelId="{E8198071-CF0F-40CB-9DDC-4ECC7F74A6F3}" type="presParOf" srcId="{0184D777-AD9A-4F60-9F21-F011C3840223}" destId="{E87D50E6-6830-405A-8161-72A02849B2E8}" srcOrd="5" destOrd="0" presId="urn:microsoft.com/office/officeart/2005/8/layout/hierarchy4"/>
    <dgm:cxn modelId="{ABF71C53-8AD2-435A-B955-C27F34A5F104}" type="presParOf" srcId="{0184D777-AD9A-4F60-9F21-F011C3840223}" destId="{C0C087A2-C4B8-41EF-AA46-E52A39D6DDB8}" srcOrd="6" destOrd="0" presId="urn:microsoft.com/office/officeart/2005/8/layout/hierarchy4"/>
    <dgm:cxn modelId="{D0B2DE67-4650-46E4-948F-8C1B003174C3}" type="presParOf" srcId="{C0C087A2-C4B8-41EF-AA46-E52A39D6DDB8}" destId="{06809342-F600-46F9-AD14-E3D0D08EA80F}" srcOrd="0" destOrd="0" presId="urn:microsoft.com/office/officeart/2005/8/layout/hierarchy4"/>
    <dgm:cxn modelId="{D4B25F6A-DE00-4A9B-A6AB-9B5F4A231BEA}" type="presParOf" srcId="{C0C087A2-C4B8-41EF-AA46-E52A39D6DDB8}" destId="{1B0BE8C5-196E-475E-8543-91C2505F4C03}" srcOrd="1" destOrd="0" presId="urn:microsoft.com/office/officeart/2005/8/layout/hierarchy4"/>
    <dgm:cxn modelId="{D44E5169-5B76-4A49-B721-66BBF9FE550A}" type="presParOf" srcId="{C0C087A2-C4B8-41EF-AA46-E52A39D6DDB8}" destId="{EC34CA1E-C010-4979-8490-2AD9FCE95E3C}" srcOrd="2" destOrd="0" presId="urn:microsoft.com/office/officeart/2005/8/layout/hierarchy4"/>
    <dgm:cxn modelId="{FE4C1198-0FD8-4DC9-8A73-F1A6AC03AB1B}" type="presParOf" srcId="{EC34CA1E-C010-4979-8490-2AD9FCE95E3C}" destId="{988F3042-BDBF-4CA2-AADD-D877F356030A}" srcOrd="0" destOrd="0" presId="urn:microsoft.com/office/officeart/2005/8/layout/hierarchy4"/>
    <dgm:cxn modelId="{48022A08-70DE-4E6C-BFF3-059EF3E09E0A}" type="presParOf" srcId="{988F3042-BDBF-4CA2-AADD-D877F356030A}" destId="{F44DB598-60C8-43E1-A18F-9DC1ED4626AB}" srcOrd="0" destOrd="0" presId="urn:microsoft.com/office/officeart/2005/8/layout/hierarchy4"/>
    <dgm:cxn modelId="{0FB5CA07-C404-4ED9-A398-9C600245BDE8}" type="presParOf" srcId="{988F3042-BDBF-4CA2-AADD-D877F356030A}" destId="{F87E71CC-65E8-4FCA-B760-9FA1BC97C8ED}" srcOrd="1" destOrd="0" presId="urn:microsoft.com/office/officeart/2005/8/layout/hierarchy4"/>
    <dgm:cxn modelId="{26CEBB89-3BEE-425D-B4EB-1B7E01371223}" type="presParOf" srcId="{EC34CA1E-C010-4979-8490-2AD9FCE95E3C}" destId="{95314550-98EE-4875-ADFA-18B6B868771C}" srcOrd="1" destOrd="0" presId="urn:microsoft.com/office/officeart/2005/8/layout/hierarchy4"/>
    <dgm:cxn modelId="{F602A2DA-69BC-4288-9E9E-49B339A4C47B}" type="presParOf" srcId="{EC34CA1E-C010-4979-8490-2AD9FCE95E3C}" destId="{953473E6-4773-4701-B470-411BDBA798E2}" srcOrd="2" destOrd="0" presId="urn:microsoft.com/office/officeart/2005/8/layout/hierarchy4"/>
    <dgm:cxn modelId="{03422B1F-6F86-4A52-A2F9-7E2C50558895}" type="presParOf" srcId="{953473E6-4773-4701-B470-411BDBA798E2}" destId="{E8C99738-C14D-4BB3-8D4B-852DD7F2332D}" srcOrd="0" destOrd="0" presId="urn:microsoft.com/office/officeart/2005/8/layout/hierarchy4"/>
    <dgm:cxn modelId="{88E0EF24-321C-49A7-BA0C-6E843E17629A}" type="presParOf" srcId="{953473E6-4773-4701-B470-411BDBA798E2}" destId="{7B66E081-36E4-4CA8-9821-1D67EA8013BB}" srcOrd="1" destOrd="0" presId="urn:microsoft.com/office/officeart/2005/8/layout/hierarchy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34713-D35F-4DAE-9728-649848A057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F2954E-D7F7-465F-A701-D1E70B7BCB46}">
      <dgm:prSet phldrT="[Текст]" custT="1"/>
      <dgm:spPr>
        <a:solidFill>
          <a:srgbClr val="CC99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 vert="vert"/>
        <a:lstStyle/>
        <a:p>
          <a:endParaRPr lang="ru-RU" sz="2000" b="1" dirty="0" smtClean="0">
            <a:solidFill>
              <a:schemeClr val="bg1"/>
            </a:solidFill>
            <a:latin typeface="+mn-lt"/>
          </a:endParaRPr>
        </a:p>
        <a:p>
          <a:endParaRPr lang="ru-RU" sz="2000" b="1" dirty="0" smtClean="0">
            <a:solidFill>
              <a:schemeClr val="bg1"/>
            </a:solidFill>
            <a:latin typeface="+mn-lt"/>
          </a:endParaRPr>
        </a:p>
        <a:p>
          <a:r>
            <a:rPr lang="ru-RU" sz="1600" b="1" dirty="0" smtClean="0">
              <a:solidFill>
                <a:schemeClr val="bg1"/>
              </a:solidFill>
              <a:latin typeface="+mn-lt"/>
            </a:rPr>
            <a:t>Общий объем расходов </a:t>
          </a:r>
        </a:p>
        <a:p>
          <a:r>
            <a:rPr lang="ru-RU" sz="1600" b="1" dirty="0" smtClean="0">
              <a:solidFill>
                <a:schemeClr val="bg1"/>
              </a:solidFill>
              <a:latin typeface="+mn-lt"/>
            </a:rPr>
            <a:t>10,5 </a:t>
          </a:r>
        </a:p>
        <a:p>
          <a:r>
            <a:rPr lang="ru-RU" sz="1600" b="1" dirty="0" smtClean="0">
              <a:solidFill>
                <a:schemeClr val="bg1"/>
              </a:solidFill>
              <a:latin typeface="+mn-lt"/>
            </a:rPr>
            <a:t>млн. руб. </a:t>
          </a:r>
        </a:p>
        <a:p>
          <a:endParaRPr lang="ru-RU" sz="2000" b="1" dirty="0" smtClean="0">
            <a:solidFill>
              <a:schemeClr val="bg1"/>
            </a:solidFill>
            <a:latin typeface="+mn-lt"/>
          </a:endParaRPr>
        </a:p>
        <a:p>
          <a:endParaRPr lang="ru-RU" sz="2000" b="1" dirty="0">
            <a:solidFill>
              <a:schemeClr val="bg1"/>
            </a:solidFill>
            <a:latin typeface="+mn-lt"/>
          </a:endParaRPr>
        </a:p>
      </dgm:t>
    </dgm:pt>
    <dgm:pt modelId="{2F3028C9-43C7-4AAA-98B5-7C91D373E1B6}" type="par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129A9ECD-4A44-414B-83F6-B1915F68A9CF}" type="sib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911A059-B474-4F6C-8412-245FC745D9A9}">
      <dgm:prSet phldrT="[Текст]" custT="1"/>
      <dgm:spPr>
        <a:solidFill>
          <a:srgbClr val="3366CC">
            <a:alpha val="91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2,6  млн. руб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. - техническое обслуживание </a:t>
          </a:r>
          <a:endParaRPr lang="en-US" sz="1200" b="0" dirty="0" smtClean="0">
            <a:solidFill>
              <a:schemeClr val="bg1"/>
            </a:solidFill>
            <a:latin typeface="+mn-lt"/>
          </a:endParaRP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+mn-lt"/>
            </a:rPr>
            <a:t>муниципальных сетей газоснабжения</a:t>
          </a:r>
          <a:endParaRPr lang="ru-RU" sz="1200" b="0" dirty="0">
            <a:solidFill>
              <a:schemeClr val="bg1"/>
            </a:solidFill>
            <a:latin typeface="+mn-lt"/>
          </a:endParaRPr>
        </a:p>
      </dgm:t>
    </dgm:pt>
    <dgm:pt modelId="{B5CB292D-E190-4BC9-879A-DF4E846A38C7}" type="par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ADEB28-C763-498C-BCDF-9D9FC07BA991}" type="sib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8AC4CAF0-5752-4A1F-8775-AA516CE30C9D}">
      <dgm:prSet phldrT="[Текст]" custT="1"/>
      <dgm:spPr>
        <a:solidFill>
          <a:srgbClr val="3366CC">
            <a:alpha val="91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0,2 млн. руб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. - выполнение ремонтно-восстановительных работ </a:t>
          </a:r>
          <a:endParaRPr lang="en-US" sz="1200" b="0" dirty="0" smtClean="0">
            <a:solidFill>
              <a:schemeClr val="bg1"/>
            </a:solidFill>
            <a:latin typeface="+mn-lt"/>
          </a:endParaRP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+mn-lt"/>
            </a:rPr>
            <a:t>на сетях газоснабжения (муниципальные и бесхозные)</a:t>
          </a:r>
          <a:endParaRPr lang="ru-RU" sz="1200" b="0" dirty="0">
            <a:solidFill>
              <a:schemeClr val="bg1"/>
            </a:solidFill>
            <a:latin typeface="+mn-lt"/>
          </a:endParaRPr>
        </a:p>
      </dgm:t>
    </dgm:pt>
    <dgm:pt modelId="{10F886C1-A5BC-45C9-878B-5DD8BA82EB56}" type="par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77D85CD2-5861-493A-8FCA-4C1A6C3247A8}" type="sib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E96E3D59-38C0-4D60-A68C-0D44B328AF14}">
      <dgm:prSet phldrT="[Текст]" custT="1"/>
      <dgm:spPr>
        <a:solidFill>
          <a:srgbClr val="3366CC">
            <a:alpha val="91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3,0 млн. руб. – 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проведение диагностики технического состояния </a:t>
          </a:r>
          <a:endParaRPr lang="en-US" sz="1200" b="0" dirty="0" smtClean="0">
            <a:solidFill>
              <a:schemeClr val="bg1"/>
            </a:solidFill>
            <a:latin typeface="+mn-lt"/>
          </a:endParaRP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+mn-lt"/>
            </a:rPr>
            <a:t>муниципальных газопроводов</a:t>
          </a:r>
          <a:endParaRPr lang="ru-RU" sz="1200" b="0" dirty="0">
            <a:solidFill>
              <a:schemeClr val="bg1"/>
            </a:solidFill>
            <a:latin typeface="+mn-lt"/>
          </a:endParaRPr>
        </a:p>
      </dgm:t>
    </dgm:pt>
    <dgm:pt modelId="{10C67086-9119-4599-ABEF-75B808783EE4}" type="par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B0F37260-BF68-4247-BFBD-B0F34B302574}" type="sib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7A3377F-18DD-44F0-A17F-B0E5D5D6B928}">
      <dgm:prSet phldrT="[Текст]" custT="1"/>
      <dgm:spPr>
        <a:solidFill>
          <a:srgbClr val="3366CC">
            <a:alpha val="9098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3,0 млн. руб. 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- разработка проектной документации </a:t>
          </a:r>
          <a:endParaRPr lang="en-US" sz="1200" b="0" dirty="0" smtClean="0">
            <a:solidFill>
              <a:schemeClr val="bg1"/>
            </a:solidFill>
            <a:latin typeface="+mn-lt"/>
          </a:endParaRP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+mn-lt"/>
            </a:rPr>
            <a:t>«Реконструкция газопровода» микрорайон Сумкино</a:t>
          </a:r>
          <a:endParaRPr lang="ru-RU" sz="1200" b="0" dirty="0">
            <a:solidFill>
              <a:schemeClr val="bg1"/>
            </a:solidFill>
            <a:latin typeface="+mn-lt"/>
          </a:endParaRPr>
        </a:p>
      </dgm:t>
    </dgm:pt>
    <dgm:pt modelId="{CFD035EC-67EE-46C5-B4CF-9343E0E788BE}" type="par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898F9AA-A66F-4C4A-A658-3F8D82FE137D}" type="sib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AAA311F-BEA5-4044-8629-3B003051ABD2}">
      <dgm:prSet custT="1"/>
      <dgm:spPr>
        <a:solidFill>
          <a:srgbClr val="3366CC">
            <a:alpha val="91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1,2 млн. руб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. – разработка проектной документации на реконструкцию объекта г.Тобольск, от существующего газопровода в районе ж/д в микрорайоне Менделеево до многоквартирных ж/д  № 1,2,3,4,5,10 в микрорайоне Менделеево</a:t>
          </a:r>
          <a:endParaRPr lang="ru-RU" sz="1200" b="0" dirty="0">
            <a:solidFill>
              <a:schemeClr val="bg1"/>
            </a:solidFill>
            <a:latin typeface="+mn-lt"/>
          </a:endParaRPr>
        </a:p>
      </dgm:t>
    </dgm:pt>
    <dgm:pt modelId="{DBA1F4DE-B535-49E8-BAD9-600D1FE2EAF4}" type="par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C2F47F-732C-40F8-BA26-8D5B24A1F9BF}" type="sib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54DE92E-02CB-49D5-8E0D-970CCCF84E06}">
      <dgm:prSet phldrT="[Текст]" custT="1"/>
      <dgm:spPr>
        <a:solidFill>
          <a:srgbClr val="3366CC">
            <a:alpha val="91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0,5 млн. руб. 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– разработка  проектной документации по объекту </a:t>
          </a:r>
          <a:endParaRPr lang="en-US" sz="1200" b="0" dirty="0" smtClean="0">
            <a:solidFill>
              <a:schemeClr val="bg1"/>
            </a:solidFill>
            <a:latin typeface="+mn-lt"/>
          </a:endParaRPr>
        </a:p>
        <a:p>
          <a:pPr algn="ctr"/>
          <a:r>
            <a:rPr lang="ru-RU" sz="1200" b="0" dirty="0" smtClean="0">
              <a:solidFill>
                <a:schemeClr val="bg1"/>
              </a:solidFill>
              <a:latin typeface="+mn-lt"/>
            </a:rPr>
            <a:t>«Реконструкция газопровода по адресу: г. Тобольск, микрорайон </a:t>
          </a:r>
          <a:r>
            <a:rPr lang="ru-RU" sz="1200" b="0" dirty="0" err="1" smtClean="0">
              <a:solidFill>
                <a:schemeClr val="bg1"/>
              </a:solidFill>
              <a:latin typeface="+mn-lt"/>
            </a:rPr>
            <a:t>Сумкино</a:t>
          </a:r>
          <a:r>
            <a:rPr lang="ru-RU" sz="1200" b="0" dirty="0" smtClean="0">
              <a:solidFill>
                <a:schemeClr val="bg1"/>
              </a:solidFill>
              <a:latin typeface="+mn-lt"/>
            </a:rPr>
            <a:t>, ул. Нагорная, д. №3, д.4»</a:t>
          </a:r>
        </a:p>
      </dgm:t>
    </dgm:pt>
    <dgm:pt modelId="{42FCADF3-F39A-4E6D-A3A7-18DDF462E42F}" type="parTrans" cxnId="{865929A0-0971-4ECC-B602-A7B9635472D6}">
      <dgm:prSet/>
      <dgm:spPr/>
      <dgm:t>
        <a:bodyPr/>
        <a:lstStyle/>
        <a:p>
          <a:endParaRPr lang="ru-RU"/>
        </a:p>
      </dgm:t>
    </dgm:pt>
    <dgm:pt modelId="{53DE4863-354A-415A-916B-E656B1CA8C37}" type="sibTrans" cxnId="{865929A0-0971-4ECC-B602-A7B9635472D6}">
      <dgm:prSet/>
      <dgm:spPr/>
      <dgm:t>
        <a:bodyPr/>
        <a:lstStyle/>
        <a:p>
          <a:endParaRPr lang="ru-RU"/>
        </a:p>
      </dgm:t>
    </dgm:pt>
    <dgm:pt modelId="{67176B99-ACF6-4F62-A76B-C65FB06B302D}" type="pres">
      <dgm:prSet presAssocID="{79534713-D35F-4DAE-9728-649848A057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88F54-9622-45C7-9CC5-66C4DE539E03}" type="pres">
      <dgm:prSet presAssocID="{99F2954E-D7F7-465F-A701-D1E70B7BCB46}" presName="root1" presStyleCnt="0"/>
      <dgm:spPr/>
      <dgm:t>
        <a:bodyPr/>
        <a:lstStyle/>
        <a:p>
          <a:endParaRPr lang="ru-RU"/>
        </a:p>
      </dgm:t>
    </dgm:pt>
    <dgm:pt modelId="{042B3D05-4811-4E45-AF68-82B70874C960}" type="pres">
      <dgm:prSet presAssocID="{99F2954E-D7F7-465F-A701-D1E70B7BCB46}" presName="LevelOneTextNode" presStyleLbl="node0" presStyleIdx="0" presStyleCnt="1" custScaleX="242544" custScaleY="94936" custLinFactNeighborX="-871" custLinFactNeighborY="-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9960F-8F5B-483D-BAB6-FA9D2411025F}" type="pres">
      <dgm:prSet presAssocID="{99F2954E-D7F7-465F-A701-D1E70B7BCB46}" presName="level2hierChild" presStyleCnt="0"/>
      <dgm:spPr/>
      <dgm:t>
        <a:bodyPr/>
        <a:lstStyle/>
        <a:p>
          <a:endParaRPr lang="ru-RU"/>
        </a:p>
      </dgm:t>
    </dgm:pt>
    <dgm:pt modelId="{6B1D6AD0-0A5C-4BDC-BC29-426E00DC86E8}" type="pres">
      <dgm:prSet presAssocID="{B5CB292D-E190-4BC9-879A-DF4E846A38C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9F9F60E4-44DB-4D66-8650-0940A7BC31D7}" type="pres">
      <dgm:prSet presAssocID="{B5CB292D-E190-4BC9-879A-DF4E846A38C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043720F-48CC-4E9F-8EF5-710C04B4A520}" type="pres">
      <dgm:prSet presAssocID="{9911A059-B474-4F6C-8412-245FC745D9A9}" presName="root2" presStyleCnt="0"/>
      <dgm:spPr/>
      <dgm:t>
        <a:bodyPr/>
        <a:lstStyle/>
        <a:p>
          <a:endParaRPr lang="ru-RU"/>
        </a:p>
      </dgm:t>
    </dgm:pt>
    <dgm:pt modelId="{3E4C75FB-34D3-4BF6-A951-26E7CF5957C7}" type="pres">
      <dgm:prSet presAssocID="{9911A059-B474-4F6C-8412-245FC745D9A9}" presName="LevelTwoTextNode" presStyleLbl="node2" presStyleIdx="0" presStyleCnt="6" custScaleX="299678" custScaleY="108025" custLinFactNeighborX="-251" custLinFactNeighborY="-28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7C5A5-8876-4167-8692-45E99AC8CD8D}" type="pres">
      <dgm:prSet presAssocID="{9911A059-B474-4F6C-8412-245FC745D9A9}" presName="level3hierChild" presStyleCnt="0"/>
      <dgm:spPr/>
      <dgm:t>
        <a:bodyPr/>
        <a:lstStyle/>
        <a:p>
          <a:endParaRPr lang="ru-RU"/>
        </a:p>
      </dgm:t>
    </dgm:pt>
    <dgm:pt modelId="{B345384F-2369-4F40-BCE2-2102D23564B1}" type="pres">
      <dgm:prSet presAssocID="{DBA1F4DE-B535-49E8-BAD9-600D1FE2EAF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FEF1367-FC0E-4E66-B9EF-45B296BE6CCE}" type="pres">
      <dgm:prSet presAssocID="{DBA1F4DE-B535-49E8-BAD9-600D1FE2EAF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D54C5C6-F6AA-429E-A0E6-A2BA94865F53}" type="pres">
      <dgm:prSet presAssocID="{AAAA311F-BEA5-4044-8629-3B003051ABD2}" presName="root2" presStyleCnt="0"/>
      <dgm:spPr/>
      <dgm:t>
        <a:bodyPr/>
        <a:lstStyle/>
        <a:p>
          <a:endParaRPr lang="ru-RU"/>
        </a:p>
      </dgm:t>
    </dgm:pt>
    <dgm:pt modelId="{354B8CC8-F2A5-425C-8B7F-912936237BD9}" type="pres">
      <dgm:prSet presAssocID="{AAAA311F-BEA5-4044-8629-3B003051ABD2}" presName="LevelTwoTextNode" presStyleLbl="node2" presStyleIdx="1" presStyleCnt="6" custScaleX="299297" custScaleY="119389" custLinFactNeighborX="-251" custLinFactNeighborY="-28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F2ACD-7978-4505-8944-C9033DFFEA07}" type="pres">
      <dgm:prSet presAssocID="{AAAA311F-BEA5-4044-8629-3B003051ABD2}" presName="level3hierChild" presStyleCnt="0"/>
      <dgm:spPr/>
      <dgm:t>
        <a:bodyPr/>
        <a:lstStyle/>
        <a:p>
          <a:endParaRPr lang="ru-RU"/>
        </a:p>
      </dgm:t>
    </dgm:pt>
    <dgm:pt modelId="{FD5F7CE3-1B6F-4BA9-9FAD-DA47C43FBC31}" type="pres">
      <dgm:prSet presAssocID="{10F886C1-A5BC-45C9-878B-5DD8BA82EB5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86C4FC2-B6F6-43D1-98E3-A9BDD44F3420}" type="pres">
      <dgm:prSet presAssocID="{10F886C1-A5BC-45C9-878B-5DD8BA82EB5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0F933F5-3BF8-484B-8E44-C8C2F6A92B66}" type="pres">
      <dgm:prSet presAssocID="{8AC4CAF0-5752-4A1F-8775-AA516CE30C9D}" presName="root2" presStyleCnt="0"/>
      <dgm:spPr/>
      <dgm:t>
        <a:bodyPr/>
        <a:lstStyle/>
        <a:p>
          <a:endParaRPr lang="ru-RU"/>
        </a:p>
      </dgm:t>
    </dgm:pt>
    <dgm:pt modelId="{C3438381-A8D3-41DC-A9B1-1F7F16FEB0DD}" type="pres">
      <dgm:prSet presAssocID="{8AC4CAF0-5752-4A1F-8775-AA516CE30C9D}" presName="LevelTwoTextNode" presStyleLbl="node2" presStyleIdx="2" presStyleCnt="6" custScaleX="298836" custScaleY="80889" custLinFactNeighborX="-251" custLinFactNeighborY="-29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5E0F4-F1DE-4EC0-B8DD-ACB3B73B0350}" type="pres">
      <dgm:prSet presAssocID="{8AC4CAF0-5752-4A1F-8775-AA516CE30C9D}" presName="level3hierChild" presStyleCnt="0"/>
      <dgm:spPr/>
      <dgm:t>
        <a:bodyPr/>
        <a:lstStyle/>
        <a:p>
          <a:endParaRPr lang="ru-RU"/>
        </a:p>
      </dgm:t>
    </dgm:pt>
    <dgm:pt modelId="{BB9B9432-7B26-48FA-AA15-7B1AA085FF89}" type="pres">
      <dgm:prSet presAssocID="{10C67086-9119-4599-ABEF-75B808783E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08482FF-3A5F-459A-BD7D-FAEE45AC5697}" type="pres">
      <dgm:prSet presAssocID="{10C67086-9119-4599-ABEF-75B808783E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09483B8-781A-432A-B8B9-28FCB534AAB0}" type="pres">
      <dgm:prSet presAssocID="{E96E3D59-38C0-4D60-A68C-0D44B328AF14}" presName="root2" presStyleCnt="0"/>
      <dgm:spPr/>
      <dgm:t>
        <a:bodyPr/>
        <a:lstStyle/>
        <a:p>
          <a:endParaRPr lang="ru-RU"/>
        </a:p>
      </dgm:t>
    </dgm:pt>
    <dgm:pt modelId="{20634FD8-B7B4-44F9-9376-0C4D449A48F8}" type="pres">
      <dgm:prSet presAssocID="{E96E3D59-38C0-4D60-A68C-0D44B328AF14}" presName="LevelTwoTextNode" presStyleLbl="node2" presStyleIdx="3" presStyleCnt="6" custScaleX="299513" custScaleY="99990" custLinFactNeighborX="-251" custLinFactNeighborY="-2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F75C7-52B7-4113-A300-F72544149D62}" type="pres">
      <dgm:prSet presAssocID="{E96E3D59-38C0-4D60-A68C-0D44B328AF14}" presName="level3hierChild" presStyleCnt="0"/>
      <dgm:spPr/>
      <dgm:t>
        <a:bodyPr/>
        <a:lstStyle/>
        <a:p>
          <a:endParaRPr lang="ru-RU"/>
        </a:p>
      </dgm:t>
    </dgm:pt>
    <dgm:pt modelId="{DF401F3D-0E3C-48CB-ACE2-657063FEAA92}" type="pres">
      <dgm:prSet presAssocID="{CFD035EC-67EE-46C5-B4CF-9343E0E788B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0AAC6FE-8030-4633-BE71-B8C55067F424}" type="pres">
      <dgm:prSet presAssocID="{CFD035EC-67EE-46C5-B4CF-9343E0E788B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4A5DD51-C896-416A-B8B9-207DD825A57A}" type="pres">
      <dgm:prSet presAssocID="{F7A3377F-18DD-44F0-A17F-B0E5D5D6B928}" presName="root2" presStyleCnt="0"/>
      <dgm:spPr/>
      <dgm:t>
        <a:bodyPr/>
        <a:lstStyle/>
        <a:p>
          <a:endParaRPr lang="ru-RU"/>
        </a:p>
      </dgm:t>
    </dgm:pt>
    <dgm:pt modelId="{CEA5DC7B-B7FB-4DE3-981F-4C057C17920C}" type="pres">
      <dgm:prSet presAssocID="{F7A3377F-18DD-44F0-A17F-B0E5D5D6B928}" presName="LevelTwoTextNode" presStyleLbl="node2" presStyleIdx="4" presStyleCnt="6" custScaleX="299592" custScaleY="95190" custLinFactY="60147" custLinFactNeighborX="-25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A2D9AB-ECE4-452D-9D31-4E4F9D724820}" type="pres">
      <dgm:prSet presAssocID="{F7A3377F-18DD-44F0-A17F-B0E5D5D6B928}" presName="level3hierChild" presStyleCnt="0"/>
      <dgm:spPr/>
      <dgm:t>
        <a:bodyPr/>
        <a:lstStyle/>
        <a:p>
          <a:endParaRPr lang="ru-RU"/>
        </a:p>
      </dgm:t>
    </dgm:pt>
    <dgm:pt modelId="{7A574DB0-89AC-4254-9C5C-0667B75A431D}" type="pres">
      <dgm:prSet presAssocID="{42FCADF3-F39A-4E6D-A3A7-18DDF462E42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6A9D6C71-4F77-4DB8-9E18-0D37D3655ED7}" type="pres">
      <dgm:prSet presAssocID="{42FCADF3-F39A-4E6D-A3A7-18DDF462E42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34BC84-2CB4-4AAF-8C71-F87D3212F9FB}" type="pres">
      <dgm:prSet presAssocID="{254DE92E-02CB-49D5-8E0D-970CCCF84E06}" presName="root2" presStyleCnt="0"/>
      <dgm:spPr/>
      <dgm:t>
        <a:bodyPr/>
        <a:lstStyle/>
        <a:p>
          <a:endParaRPr lang="ru-RU"/>
        </a:p>
      </dgm:t>
    </dgm:pt>
    <dgm:pt modelId="{8AC200A3-A199-4050-9E6B-8C440EA55DAD}" type="pres">
      <dgm:prSet presAssocID="{254DE92E-02CB-49D5-8E0D-970CCCF84E06}" presName="LevelTwoTextNode" presStyleLbl="node2" presStyleIdx="5" presStyleCnt="6" custScaleX="299592" custScaleY="142771" custLinFactY="-36919" custLinFactNeighborX="-25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08D10-9EB3-4C5E-A43C-C911ACE82B39}" type="pres">
      <dgm:prSet presAssocID="{254DE92E-02CB-49D5-8E0D-970CCCF84E06}" presName="level3hierChild" presStyleCnt="0"/>
      <dgm:spPr/>
      <dgm:t>
        <a:bodyPr/>
        <a:lstStyle/>
        <a:p>
          <a:endParaRPr lang="ru-RU"/>
        </a:p>
      </dgm:t>
    </dgm:pt>
  </dgm:ptLst>
  <dgm:cxnLst>
    <dgm:cxn modelId="{F28E38F1-09D1-474A-A060-FBD117EF85C4}" type="presOf" srcId="{99F2954E-D7F7-465F-A701-D1E70B7BCB46}" destId="{042B3D05-4811-4E45-AF68-82B70874C960}" srcOrd="0" destOrd="0" presId="urn:microsoft.com/office/officeart/2008/layout/HorizontalMultiLevelHierarchy"/>
    <dgm:cxn modelId="{8E47BCE2-E6F8-43A4-8322-1F49B303EF31}" type="presOf" srcId="{F7A3377F-18DD-44F0-A17F-B0E5D5D6B928}" destId="{CEA5DC7B-B7FB-4DE3-981F-4C057C17920C}" srcOrd="0" destOrd="0" presId="urn:microsoft.com/office/officeart/2008/layout/HorizontalMultiLevelHierarchy"/>
    <dgm:cxn modelId="{FB1F6694-EC3D-4AE4-AB1F-A4D00EF6BC4B}" srcId="{99F2954E-D7F7-465F-A701-D1E70B7BCB46}" destId="{AAAA311F-BEA5-4044-8629-3B003051ABD2}" srcOrd="1" destOrd="0" parTransId="{DBA1F4DE-B535-49E8-BAD9-600D1FE2EAF4}" sibTransId="{C2C2F47F-732C-40F8-BA26-8D5B24A1F9BF}"/>
    <dgm:cxn modelId="{B287B8BE-26DC-42A3-B693-DA7B57A375D1}" type="presOf" srcId="{10C67086-9119-4599-ABEF-75B808783EE4}" destId="{BB9B9432-7B26-48FA-AA15-7B1AA085FF89}" srcOrd="0" destOrd="0" presId="urn:microsoft.com/office/officeart/2008/layout/HorizontalMultiLevelHierarchy"/>
    <dgm:cxn modelId="{C3E2B699-97C7-4DDE-9773-CA09C3CAEE73}" type="presOf" srcId="{42FCADF3-F39A-4E6D-A3A7-18DDF462E42F}" destId="{6A9D6C71-4F77-4DB8-9E18-0D37D3655ED7}" srcOrd="1" destOrd="0" presId="urn:microsoft.com/office/officeart/2008/layout/HorizontalMultiLevelHierarchy"/>
    <dgm:cxn modelId="{35F7C291-82F5-4E1A-9ED6-B1CF26C87768}" srcId="{99F2954E-D7F7-465F-A701-D1E70B7BCB46}" destId="{F7A3377F-18DD-44F0-A17F-B0E5D5D6B928}" srcOrd="4" destOrd="0" parTransId="{CFD035EC-67EE-46C5-B4CF-9343E0E788BE}" sibTransId="{A898F9AA-A66F-4C4A-A658-3F8D82FE137D}"/>
    <dgm:cxn modelId="{AD59DA99-1A3D-4939-9C6A-86FF89864E79}" type="presOf" srcId="{42FCADF3-F39A-4E6D-A3A7-18DDF462E42F}" destId="{7A574DB0-89AC-4254-9C5C-0667B75A431D}" srcOrd="0" destOrd="0" presId="urn:microsoft.com/office/officeart/2008/layout/HorizontalMultiLevelHierarchy"/>
    <dgm:cxn modelId="{4F9D66A6-3699-404F-870D-EE0CBC9E67DE}" srcId="{99F2954E-D7F7-465F-A701-D1E70B7BCB46}" destId="{9911A059-B474-4F6C-8412-245FC745D9A9}" srcOrd="0" destOrd="0" parTransId="{B5CB292D-E190-4BC9-879A-DF4E846A38C7}" sibTransId="{C2ADEB28-C763-498C-BCDF-9D9FC07BA991}"/>
    <dgm:cxn modelId="{DB6FA4A8-CBAD-4605-BAA0-37AE042ACC80}" type="presOf" srcId="{CFD035EC-67EE-46C5-B4CF-9343E0E788BE}" destId="{F0AAC6FE-8030-4633-BE71-B8C55067F424}" srcOrd="1" destOrd="0" presId="urn:microsoft.com/office/officeart/2008/layout/HorizontalMultiLevelHierarchy"/>
    <dgm:cxn modelId="{DF097041-F4B2-4026-AFF2-A11500B0AD96}" type="presOf" srcId="{DBA1F4DE-B535-49E8-BAD9-600D1FE2EAF4}" destId="{6FEF1367-FC0E-4E66-B9EF-45B296BE6CCE}" srcOrd="1" destOrd="0" presId="urn:microsoft.com/office/officeart/2008/layout/HorizontalMultiLevelHierarchy"/>
    <dgm:cxn modelId="{865929A0-0971-4ECC-B602-A7B9635472D6}" srcId="{99F2954E-D7F7-465F-A701-D1E70B7BCB46}" destId="{254DE92E-02CB-49D5-8E0D-970CCCF84E06}" srcOrd="5" destOrd="0" parTransId="{42FCADF3-F39A-4E6D-A3A7-18DDF462E42F}" sibTransId="{53DE4863-354A-415A-916B-E656B1CA8C37}"/>
    <dgm:cxn modelId="{AFD459F8-697C-482A-B36D-C252588AC2A3}" type="presOf" srcId="{10F886C1-A5BC-45C9-878B-5DD8BA82EB56}" destId="{D86C4FC2-B6F6-43D1-98E3-A9BDD44F3420}" srcOrd="1" destOrd="0" presId="urn:microsoft.com/office/officeart/2008/layout/HorizontalMultiLevelHierarchy"/>
    <dgm:cxn modelId="{64EBD841-0D8B-4E98-9D24-CB8EF04C200C}" type="presOf" srcId="{8AC4CAF0-5752-4A1F-8775-AA516CE30C9D}" destId="{C3438381-A8D3-41DC-A9B1-1F7F16FEB0DD}" srcOrd="0" destOrd="0" presId="urn:microsoft.com/office/officeart/2008/layout/HorizontalMultiLevelHierarchy"/>
    <dgm:cxn modelId="{AE3E53A8-C823-45FE-99E0-341E01E4E18A}" type="presOf" srcId="{10C67086-9119-4599-ABEF-75B808783EE4}" destId="{608482FF-3A5F-459A-BD7D-FAEE45AC5697}" srcOrd="1" destOrd="0" presId="urn:microsoft.com/office/officeart/2008/layout/HorizontalMultiLevelHierarchy"/>
    <dgm:cxn modelId="{E3CAB112-C138-418C-95CA-C3465FBAD20D}" type="presOf" srcId="{AAAA311F-BEA5-4044-8629-3B003051ABD2}" destId="{354B8CC8-F2A5-425C-8B7F-912936237BD9}" srcOrd="0" destOrd="0" presId="urn:microsoft.com/office/officeart/2008/layout/HorizontalMultiLevelHierarchy"/>
    <dgm:cxn modelId="{C20ACA0D-3220-46A0-96C7-4BB6E52C717D}" type="presOf" srcId="{79534713-D35F-4DAE-9728-649848A05788}" destId="{67176B99-ACF6-4F62-A76B-C65FB06B302D}" srcOrd="0" destOrd="0" presId="urn:microsoft.com/office/officeart/2008/layout/HorizontalMultiLevelHierarchy"/>
    <dgm:cxn modelId="{9AFB3897-806B-4A1D-B4B1-B0029FCD22DA}" type="presOf" srcId="{E96E3D59-38C0-4D60-A68C-0D44B328AF14}" destId="{20634FD8-B7B4-44F9-9376-0C4D449A48F8}" srcOrd="0" destOrd="0" presId="urn:microsoft.com/office/officeart/2008/layout/HorizontalMultiLevelHierarchy"/>
    <dgm:cxn modelId="{FB9ED5C7-592C-48FA-A1EC-7A8373ABDDD1}" srcId="{99F2954E-D7F7-465F-A701-D1E70B7BCB46}" destId="{8AC4CAF0-5752-4A1F-8775-AA516CE30C9D}" srcOrd="2" destOrd="0" parTransId="{10F886C1-A5BC-45C9-878B-5DD8BA82EB56}" sibTransId="{77D85CD2-5861-493A-8FCA-4C1A6C3247A8}"/>
    <dgm:cxn modelId="{A30EAF39-AD64-4225-B0DF-9EB1FD24A9E8}" type="presOf" srcId="{9911A059-B474-4F6C-8412-245FC745D9A9}" destId="{3E4C75FB-34D3-4BF6-A951-26E7CF5957C7}" srcOrd="0" destOrd="0" presId="urn:microsoft.com/office/officeart/2008/layout/HorizontalMultiLevelHierarchy"/>
    <dgm:cxn modelId="{7C47C428-60B9-40AE-A3C3-43E2CB0572B0}" type="presOf" srcId="{254DE92E-02CB-49D5-8E0D-970CCCF84E06}" destId="{8AC200A3-A199-4050-9E6B-8C440EA55DAD}" srcOrd="0" destOrd="0" presId="urn:microsoft.com/office/officeart/2008/layout/HorizontalMultiLevelHierarchy"/>
    <dgm:cxn modelId="{112F5BFF-40A5-44AA-A3C9-07B50CD87B03}" srcId="{79534713-D35F-4DAE-9728-649848A05788}" destId="{99F2954E-D7F7-465F-A701-D1E70B7BCB46}" srcOrd="0" destOrd="0" parTransId="{2F3028C9-43C7-4AAA-98B5-7C91D373E1B6}" sibTransId="{129A9ECD-4A44-414B-83F6-B1915F68A9CF}"/>
    <dgm:cxn modelId="{BBCA40B5-C0D5-411D-929F-2B00B93290EE}" type="presOf" srcId="{B5CB292D-E190-4BC9-879A-DF4E846A38C7}" destId="{9F9F60E4-44DB-4D66-8650-0940A7BC31D7}" srcOrd="1" destOrd="0" presId="urn:microsoft.com/office/officeart/2008/layout/HorizontalMultiLevelHierarchy"/>
    <dgm:cxn modelId="{21659B76-2BF7-4758-A668-BD846AB11279}" type="presOf" srcId="{CFD035EC-67EE-46C5-B4CF-9343E0E788BE}" destId="{DF401F3D-0E3C-48CB-ACE2-657063FEAA92}" srcOrd="0" destOrd="0" presId="urn:microsoft.com/office/officeart/2008/layout/HorizontalMultiLevelHierarchy"/>
    <dgm:cxn modelId="{1D5E6899-1FAF-423D-8F2D-C534A546F886}" type="presOf" srcId="{B5CB292D-E190-4BC9-879A-DF4E846A38C7}" destId="{6B1D6AD0-0A5C-4BDC-BC29-426E00DC86E8}" srcOrd="0" destOrd="0" presId="urn:microsoft.com/office/officeart/2008/layout/HorizontalMultiLevelHierarchy"/>
    <dgm:cxn modelId="{0E483982-5963-4783-9DB2-E86F31C31010}" srcId="{99F2954E-D7F7-465F-A701-D1E70B7BCB46}" destId="{E96E3D59-38C0-4D60-A68C-0D44B328AF14}" srcOrd="3" destOrd="0" parTransId="{10C67086-9119-4599-ABEF-75B808783EE4}" sibTransId="{B0F37260-BF68-4247-BFBD-B0F34B302574}"/>
    <dgm:cxn modelId="{DEC14643-F626-46CB-9A40-090AAAB5236F}" type="presOf" srcId="{10F886C1-A5BC-45C9-878B-5DD8BA82EB56}" destId="{FD5F7CE3-1B6F-4BA9-9FAD-DA47C43FBC31}" srcOrd="0" destOrd="0" presId="urn:microsoft.com/office/officeart/2008/layout/HorizontalMultiLevelHierarchy"/>
    <dgm:cxn modelId="{4DB7650B-5314-477B-83B8-F678654E6F8D}" type="presOf" srcId="{DBA1F4DE-B535-49E8-BAD9-600D1FE2EAF4}" destId="{B345384F-2369-4F40-BCE2-2102D23564B1}" srcOrd="0" destOrd="0" presId="urn:microsoft.com/office/officeart/2008/layout/HorizontalMultiLevelHierarchy"/>
    <dgm:cxn modelId="{0E080EFF-42C6-400B-ACAF-6AD80B4D64A6}" type="presParOf" srcId="{67176B99-ACF6-4F62-A76B-C65FB06B302D}" destId="{E0F88F54-9622-45C7-9CC5-66C4DE539E03}" srcOrd="0" destOrd="0" presId="urn:microsoft.com/office/officeart/2008/layout/HorizontalMultiLevelHierarchy"/>
    <dgm:cxn modelId="{252C2A47-7C05-4480-9FEA-67163AC37BF6}" type="presParOf" srcId="{E0F88F54-9622-45C7-9CC5-66C4DE539E03}" destId="{042B3D05-4811-4E45-AF68-82B70874C960}" srcOrd="0" destOrd="0" presId="urn:microsoft.com/office/officeart/2008/layout/HorizontalMultiLevelHierarchy"/>
    <dgm:cxn modelId="{CE4A6B50-76D6-462D-8234-90B08F3AE6A1}" type="presParOf" srcId="{E0F88F54-9622-45C7-9CC5-66C4DE539E03}" destId="{78E9960F-8F5B-483D-BAB6-FA9D2411025F}" srcOrd="1" destOrd="0" presId="urn:microsoft.com/office/officeart/2008/layout/HorizontalMultiLevelHierarchy"/>
    <dgm:cxn modelId="{5D7D38A0-82DF-437D-82C3-45970E204E06}" type="presParOf" srcId="{78E9960F-8F5B-483D-BAB6-FA9D2411025F}" destId="{6B1D6AD0-0A5C-4BDC-BC29-426E00DC86E8}" srcOrd="0" destOrd="0" presId="urn:microsoft.com/office/officeart/2008/layout/HorizontalMultiLevelHierarchy"/>
    <dgm:cxn modelId="{8A45EC26-B110-4FC8-BD2E-6054552C8755}" type="presParOf" srcId="{6B1D6AD0-0A5C-4BDC-BC29-426E00DC86E8}" destId="{9F9F60E4-44DB-4D66-8650-0940A7BC31D7}" srcOrd="0" destOrd="0" presId="urn:microsoft.com/office/officeart/2008/layout/HorizontalMultiLevelHierarchy"/>
    <dgm:cxn modelId="{800C98E0-5A91-4588-8EF4-BE1E3F35E50F}" type="presParOf" srcId="{78E9960F-8F5B-483D-BAB6-FA9D2411025F}" destId="{D043720F-48CC-4E9F-8EF5-710C04B4A520}" srcOrd="1" destOrd="0" presId="urn:microsoft.com/office/officeart/2008/layout/HorizontalMultiLevelHierarchy"/>
    <dgm:cxn modelId="{913A7D50-0BEC-447A-9A13-B435C1DD4A70}" type="presParOf" srcId="{D043720F-48CC-4E9F-8EF5-710C04B4A520}" destId="{3E4C75FB-34D3-4BF6-A951-26E7CF5957C7}" srcOrd="0" destOrd="0" presId="urn:microsoft.com/office/officeart/2008/layout/HorizontalMultiLevelHierarchy"/>
    <dgm:cxn modelId="{409ECED8-557C-4748-8AA4-773D70A8D38D}" type="presParOf" srcId="{D043720F-48CC-4E9F-8EF5-710C04B4A520}" destId="{E5E7C5A5-8876-4167-8692-45E99AC8CD8D}" srcOrd="1" destOrd="0" presId="urn:microsoft.com/office/officeart/2008/layout/HorizontalMultiLevelHierarchy"/>
    <dgm:cxn modelId="{E37F17CD-66B4-4E2B-B00A-AD32EB511567}" type="presParOf" srcId="{78E9960F-8F5B-483D-BAB6-FA9D2411025F}" destId="{B345384F-2369-4F40-BCE2-2102D23564B1}" srcOrd="2" destOrd="0" presId="urn:microsoft.com/office/officeart/2008/layout/HorizontalMultiLevelHierarchy"/>
    <dgm:cxn modelId="{C011599D-25EF-4D7A-9807-70B01C980940}" type="presParOf" srcId="{B345384F-2369-4F40-BCE2-2102D23564B1}" destId="{6FEF1367-FC0E-4E66-B9EF-45B296BE6CCE}" srcOrd="0" destOrd="0" presId="urn:microsoft.com/office/officeart/2008/layout/HorizontalMultiLevelHierarchy"/>
    <dgm:cxn modelId="{C009370B-2070-4CD6-A4DF-CE93457D81D3}" type="presParOf" srcId="{78E9960F-8F5B-483D-BAB6-FA9D2411025F}" destId="{1D54C5C6-F6AA-429E-A0E6-A2BA94865F53}" srcOrd="3" destOrd="0" presId="urn:microsoft.com/office/officeart/2008/layout/HorizontalMultiLevelHierarchy"/>
    <dgm:cxn modelId="{113204A8-D3B3-41BC-B86A-2294DD9E6E64}" type="presParOf" srcId="{1D54C5C6-F6AA-429E-A0E6-A2BA94865F53}" destId="{354B8CC8-F2A5-425C-8B7F-912936237BD9}" srcOrd="0" destOrd="0" presId="urn:microsoft.com/office/officeart/2008/layout/HorizontalMultiLevelHierarchy"/>
    <dgm:cxn modelId="{36AA2567-C9B5-408D-B258-075C20F5D443}" type="presParOf" srcId="{1D54C5C6-F6AA-429E-A0E6-A2BA94865F53}" destId="{F04F2ACD-7978-4505-8944-C9033DFFEA07}" srcOrd="1" destOrd="0" presId="urn:microsoft.com/office/officeart/2008/layout/HorizontalMultiLevelHierarchy"/>
    <dgm:cxn modelId="{190CC796-729E-477E-B0D6-E51F5E6BEB68}" type="presParOf" srcId="{78E9960F-8F5B-483D-BAB6-FA9D2411025F}" destId="{FD5F7CE3-1B6F-4BA9-9FAD-DA47C43FBC31}" srcOrd="4" destOrd="0" presId="urn:microsoft.com/office/officeart/2008/layout/HorizontalMultiLevelHierarchy"/>
    <dgm:cxn modelId="{006DA3F6-8155-48D2-85AA-4F8D10479AF6}" type="presParOf" srcId="{FD5F7CE3-1B6F-4BA9-9FAD-DA47C43FBC31}" destId="{D86C4FC2-B6F6-43D1-98E3-A9BDD44F3420}" srcOrd="0" destOrd="0" presId="urn:microsoft.com/office/officeart/2008/layout/HorizontalMultiLevelHierarchy"/>
    <dgm:cxn modelId="{BB14322B-9413-4C44-B171-F71D1D101944}" type="presParOf" srcId="{78E9960F-8F5B-483D-BAB6-FA9D2411025F}" destId="{90F933F5-3BF8-484B-8E44-C8C2F6A92B66}" srcOrd="5" destOrd="0" presId="urn:microsoft.com/office/officeart/2008/layout/HorizontalMultiLevelHierarchy"/>
    <dgm:cxn modelId="{23C08910-BBCF-47C1-ACFB-A173CFE6C97B}" type="presParOf" srcId="{90F933F5-3BF8-484B-8E44-C8C2F6A92B66}" destId="{C3438381-A8D3-41DC-A9B1-1F7F16FEB0DD}" srcOrd="0" destOrd="0" presId="urn:microsoft.com/office/officeart/2008/layout/HorizontalMultiLevelHierarchy"/>
    <dgm:cxn modelId="{01C0EBBC-0A32-4FCE-904A-E6374875A00D}" type="presParOf" srcId="{90F933F5-3BF8-484B-8E44-C8C2F6A92B66}" destId="{6505E0F4-F1DE-4EC0-B8DD-ACB3B73B0350}" srcOrd="1" destOrd="0" presId="urn:microsoft.com/office/officeart/2008/layout/HorizontalMultiLevelHierarchy"/>
    <dgm:cxn modelId="{5FD433C3-20BB-424C-8E39-94DD6CA662ED}" type="presParOf" srcId="{78E9960F-8F5B-483D-BAB6-FA9D2411025F}" destId="{BB9B9432-7B26-48FA-AA15-7B1AA085FF89}" srcOrd="6" destOrd="0" presId="urn:microsoft.com/office/officeart/2008/layout/HorizontalMultiLevelHierarchy"/>
    <dgm:cxn modelId="{4658FCE1-0E8D-40C3-9373-1439D9B74E49}" type="presParOf" srcId="{BB9B9432-7B26-48FA-AA15-7B1AA085FF89}" destId="{608482FF-3A5F-459A-BD7D-FAEE45AC5697}" srcOrd="0" destOrd="0" presId="urn:microsoft.com/office/officeart/2008/layout/HorizontalMultiLevelHierarchy"/>
    <dgm:cxn modelId="{EC4DFEE5-873F-49B7-9B06-47F69A903C83}" type="presParOf" srcId="{78E9960F-8F5B-483D-BAB6-FA9D2411025F}" destId="{509483B8-781A-432A-B8B9-28FCB534AAB0}" srcOrd="7" destOrd="0" presId="urn:microsoft.com/office/officeart/2008/layout/HorizontalMultiLevelHierarchy"/>
    <dgm:cxn modelId="{7DDA41C9-27E5-4A70-BAF8-9255D70BDD7B}" type="presParOf" srcId="{509483B8-781A-432A-B8B9-28FCB534AAB0}" destId="{20634FD8-B7B4-44F9-9376-0C4D449A48F8}" srcOrd="0" destOrd="0" presId="urn:microsoft.com/office/officeart/2008/layout/HorizontalMultiLevelHierarchy"/>
    <dgm:cxn modelId="{CC332D45-A3E6-42F9-BB75-F6FF94FE2C97}" type="presParOf" srcId="{509483B8-781A-432A-B8B9-28FCB534AAB0}" destId="{D77F75C7-52B7-4113-A300-F72544149D62}" srcOrd="1" destOrd="0" presId="urn:microsoft.com/office/officeart/2008/layout/HorizontalMultiLevelHierarchy"/>
    <dgm:cxn modelId="{4D8FB35B-2E00-49A4-BC83-F9F03AF5885A}" type="presParOf" srcId="{78E9960F-8F5B-483D-BAB6-FA9D2411025F}" destId="{DF401F3D-0E3C-48CB-ACE2-657063FEAA92}" srcOrd="8" destOrd="0" presId="urn:microsoft.com/office/officeart/2008/layout/HorizontalMultiLevelHierarchy"/>
    <dgm:cxn modelId="{94DAD6E8-D6D7-49F0-81C1-C1290113ACEF}" type="presParOf" srcId="{DF401F3D-0E3C-48CB-ACE2-657063FEAA92}" destId="{F0AAC6FE-8030-4633-BE71-B8C55067F424}" srcOrd="0" destOrd="0" presId="urn:microsoft.com/office/officeart/2008/layout/HorizontalMultiLevelHierarchy"/>
    <dgm:cxn modelId="{BF611F6C-8DE3-4A78-8B70-BACFD6CA57D5}" type="presParOf" srcId="{78E9960F-8F5B-483D-BAB6-FA9D2411025F}" destId="{F4A5DD51-C896-416A-B8B9-207DD825A57A}" srcOrd="9" destOrd="0" presId="urn:microsoft.com/office/officeart/2008/layout/HorizontalMultiLevelHierarchy"/>
    <dgm:cxn modelId="{DEC06342-5D0E-40E8-9885-C63E0338FF65}" type="presParOf" srcId="{F4A5DD51-C896-416A-B8B9-207DD825A57A}" destId="{CEA5DC7B-B7FB-4DE3-981F-4C057C17920C}" srcOrd="0" destOrd="0" presId="urn:microsoft.com/office/officeart/2008/layout/HorizontalMultiLevelHierarchy"/>
    <dgm:cxn modelId="{44A761E5-B3AD-48E2-B4A9-1015A691C668}" type="presParOf" srcId="{F4A5DD51-C896-416A-B8B9-207DD825A57A}" destId="{93A2D9AB-ECE4-452D-9D31-4E4F9D724820}" srcOrd="1" destOrd="0" presId="urn:microsoft.com/office/officeart/2008/layout/HorizontalMultiLevelHierarchy"/>
    <dgm:cxn modelId="{A690A703-263B-4282-8028-EB1A6F7D0EC3}" type="presParOf" srcId="{78E9960F-8F5B-483D-BAB6-FA9D2411025F}" destId="{7A574DB0-89AC-4254-9C5C-0667B75A431D}" srcOrd="10" destOrd="0" presId="urn:microsoft.com/office/officeart/2008/layout/HorizontalMultiLevelHierarchy"/>
    <dgm:cxn modelId="{69525E5C-8F74-437E-A77E-0BA7E72539EE}" type="presParOf" srcId="{7A574DB0-89AC-4254-9C5C-0667B75A431D}" destId="{6A9D6C71-4F77-4DB8-9E18-0D37D3655ED7}" srcOrd="0" destOrd="0" presId="urn:microsoft.com/office/officeart/2008/layout/HorizontalMultiLevelHierarchy"/>
    <dgm:cxn modelId="{13E9B304-4DCA-4799-83A6-DA2571F69D5A}" type="presParOf" srcId="{78E9960F-8F5B-483D-BAB6-FA9D2411025F}" destId="{2B34BC84-2CB4-4AAF-8C71-F87D3212F9FB}" srcOrd="11" destOrd="0" presId="urn:microsoft.com/office/officeart/2008/layout/HorizontalMultiLevelHierarchy"/>
    <dgm:cxn modelId="{8A7A64CF-1906-4D40-9368-FD4B77E5FE3C}" type="presParOf" srcId="{2B34BC84-2CB4-4AAF-8C71-F87D3212F9FB}" destId="{8AC200A3-A199-4050-9E6B-8C440EA55DAD}" srcOrd="0" destOrd="0" presId="urn:microsoft.com/office/officeart/2008/layout/HorizontalMultiLevelHierarchy"/>
    <dgm:cxn modelId="{47EEB537-5FF7-4D83-B6F6-C4BAC142B041}" type="presParOf" srcId="{2B34BC84-2CB4-4AAF-8C71-F87D3212F9FB}" destId="{69F08D10-9EB3-4C5E-A43C-C911ACE82B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CEE286-9661-4765-9BE6-2BE2F4EDD0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1B8A7-9B74-4927-A498-EF3AF1D180C9}">
      <dgm:prSet phldrT="[Текст]" custT="1"/>
      <dgm:spPr>
        <a:solidFill>
          <a:schemeClr val="bg1">
            <a:lumMod val="85000"/>
            <a:alpha val="8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Региональный проект «Формирование комфортной городской среды» в рамках Национального проекта «Жилье и городская среда» «Благоустройство сквера в 7а мкр.» «Благоустройство сквера в мкр. Менделеево </a:t>
          </a:r>
          <a:endParaRPr lang="ru-RU" sz="1600" dirty="0">
            <a:solidFill>
              <a:schemeClr val="tx1"/>
            </a:solidFill>
          </a:endParaRPr>
        </a:p>
      </dgm:t>
    </dgm:pt>
    <dgm:pt modelId="{E09EF72A-066B-4984-AC84-06F0A3A94883}" type="parTrans" cxnId="{A07A83C6-ABC8-4EED-88A8-C6E4F74223B3}">
      <dgm:prSet/>
      <dgm:spPr/>
      <dgm:t>
        <a:bodyPr/>
        <a:lstStyle/>
        <a:p>
          <a:endParaRPr lang="ru-RU"/>
        </a:p>
      </dgm:t>
    </dgm:pt>
    <dgm:pt modelId="{5DF567C3-1FA7-459A-B638-B7CD79AB296B}" type="sibTrans" cxnId="{A07A83C6-ABC8-4EED-88A8-C6E4F74223B3}">
      <dgm:prSet/>
      <dgm:spPr/>
      <dgm:t>
        <a:bodyPr/>
        <a:lstStyle/>
        <a:p>
          <a:endParaRPr lang="ru-RU"/>
        </a:p>
      </dgm:t>
    </dgm:pt>
    <dgm:pt modelId="{A4314B6A-CE4F-4DAB-A2DA-1DD6CF07574D}" type="pres">
      <dgm:prSet presAssocID="{A2CEE286-9661-4765-9BE6-2BE2F4EDD0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328CD-EEC6-49A8-A731-36B53206DCAA}" type="pres">
      <dgm:prSet presAssocID="{2351B8A7-9B74-4927-A498-EF3AF1D180C9}" presName="parentText" presStyleLbl="node1" presStyleIdx="0" presStyleCnt="1" custLinFactNeighborY="-1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E41A6-6511-49A6-9338-3B2FDE54B871}" type="presOf" srcId="{2351B8A7-9B74-4927-A498-EF3AF1D180C9}" destId="{641328CD-EEC6-49A8-A731-36B53206DCAA}" srcOrd="0" destOrd="0" presId="urn:microsoft.com/office/officeart/2005/8/layout/vList2"/>
    <dgm:cxn modelId="{0D6EB8CD-1ECA-43AC-A913-1A7A54797166}" type="presOf" srcId="{A2CEE286-9661-4765-9BE6-2BE2F4EDD035}" destId="{A4314B6A-CE4F-4DAB-A2DA-1DD6CF07574D}" srcOrd="0" destOrd="0" presId="urn:microsoft.com/office/officeart/2005/8/layout/vList2"/>
    <dgm:cxn modelId="{A07A83C6-ABC8-4EED-88A8-C6E4F74223B3}" srcId="{A2CEE286-9661-4765-9BE6-2BE2F4EDD035}" destId="{2351B8A7-9B74-4927-A498-EF3AF1D180C9}" srcOrd="0" destOrd="0" parTransId="{E09EF72A-066B-4984-AC84-06F0A3A94883}" sibTransId="{5DF567C3-1FA7-459A-B638-B7CD79AB296B}"/>
    <dgm:cxn modelId="{5C33E59A-560F-42B1-921B-0B30F111A853}" type="presParOf" srcId="{A4314B6A-CE4F-4DAB-A2DA-1DD6CF07574D}" destId="{641328CD-EEC6-49A8-A731-36B53206DC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740A66-AD3A-4C09-8A91-A1160D0A4C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A7847-BF6F-45F1-9CA8-B8466E2CA610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2023год</a:t>
          </a:r>
          <a:endParaRPr lang="ru-RU" dirty="0">
            <a:solidFill>
              <a:schemeClr val="tx1"/>
            </a:solidFill>
          </a:endParaRPr>
        </a:p>
      </dgm:t>
    </dgm:pt>
    <dgm:pt modelId="{169141E6-D05E-4687-89E5-602BEFC13479}" type="parTrans" cxnId="{8465809C-0539-46E7-9AC5-6F4230F9CEA7}">
      <dgm:prSet/>
      <dgm:spPr/>
      <dgm:t>
        <a:bodyPr/>
        <a:lstStyle/>
        <a:p>
          <a:endParaRPr lang="ru-RU"/>
        </a:p>
      </dgm:t>
    </dgm:pt>
    <dgm:pt modelId="{3DCAEB28-C2F1-4D06-890F-1EE9A8A3629E}" type="sibTrans" cxnId="{8465809C-0539-46E7-9AC5-6F4230F9CEA7}">
      <dgm:prSet/>
      <dgm:spPr/>
      <dgm:t>
        <a:bodyPr/>
        <a:lstStyle/>
        <a:p>
          <a:endParaRPr lang="ru-RU"/>
        </a:p>
      </dgm:t>
    </dgm:pt>
    <dgm:pt modelId="{4007C1ED-BFEC-4713-A977-0DFD1D2D93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4000" dirty="0" smtClean="0"/>
            <a:t>608 млн.руб.</a:t>
          </a:r>
          <a:endParaRPr lang="ru-RU" sz="4000" dirty="0"/>
        </a:p>
      </dgm:t>
    </dgm:pt>
    <dgm:pt modelId="{FC7926C2-BBB4-41DD-859D-70E223B87FF6}" type="parTrans" cxnId="{DA7EBE4B-6C0E-47C5-8BE4-EA398B511CD4}">
      <dgm:prSet/>
      <dgm:spPr/>
      <dgm:t>
        <a:bodyPr/>
        <a:lstStyle/>
        <a:p>
          <a:endParaRPr lang="ru-RU"/>
        </a:p>
      </dgm:t>
    </dgm:pt>
    <dgm:pt modelId="{53BAFBD1-8E0D-4820-B8DE-2D14DDC885F3}" type="sibTrans" cxnId="{DA7EBE4B-6C0E-47C5-8BE4-EA398B511CD4}">
      <dgm:prSet/>
      <dgm:spPr/>
      <dgm:t>
        <a:bodyPr/>
        <a:lstStyle/>
        <a:p>
          <a:endParaRPr lang="ru-RU"/>
        </a:p>
      </dgm:t>
    </dgm:pt>
    <dgm:pt modelId="{8E50E0DA-4750-4CB8-9896-ED2A84238B4C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2024 год</a:t>
          </a:r>
          <a:endParaRPr lang="ru-RU" dirty="0">
            <a:solidFill>
              <a:schemeClr val="tx1"/>
            </a:solidFill>
          </a:endParaRPr>
        </a:p>
      </dgm:t>
    </dgm:pt>
    <dgm:pt modelId="{CE6920F7-7431-44FB-8CD6-2493474828DC}" type="parTrans" cxnId="{67B59D2D-A0F0-4827-9373-B830A491704D}">
      <dgm:prSet/>
      <dgm:spPr/>
      <dgm:t>
        <a:bodyPr/>
        <a:lstStyle/>
        <a:p>
          <a:endParaRPr lang="ru-RU"/>
        </a:p>
      </dgm:t>
    </dgm:pt>
    <dgm:pt modelId="{6852D127-DBE9-40B9-B132-2A128E05F8DF}" type="sibTrans" cxnId="{67B59D2D-A0F0-4827-9373-B830A491704D}">
      <dgm:prSet/>
      <dgm:spPr/>
      <dgm:t>
        <a:bodyPr/>
        <a:lstStyle/>
        <a:p>
          <a:endParaRPr lang="ru-RU"/>
        </a:p>
      </dgm:t>
    </dgm:pt>
    <dgm:pt modelId="{F50261AC-3354-4A2C-B065-A84F03498A2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4000" dirty="0" smtClean="0"/>
            <a:t>912 млн.руб.</a:t>
          </a:r>
          <a:endParaRPr lang="ru-RU" sz="4000" dirty="0"/>
        </a:p>
      </dgm:t>
    </dgm:pt>
    <dgm:pt modelId="{DF70ADBE-3371-4117-BB0D-1C2BFFD7E11D}" type="parTrans" cxnId="{10CAD8C0-1B43-4C84-B30E-443B157415A8}">
      <dgm:prSet/>
      <dgm:spPr/>
      <dgm:t>
        <a:bodyPr/>
        <a:lstStyle/>
        <a:p>
          <a:endParaRPr lang="ru-RU"/>
        </a:p>
      </dgm:t>
    </dgm:pt>
    <dgm:pt modelId="{FA0A99E6-6534-4FEC-987D-8D8DE9B56346}" type="sibTrans" cxnId="{10CAD8C0-1B43-4C84-B30E-443B157415A8}">
      <dgm:prSet/>
      <dgm:spPr/>
      <dgm:t>
        <a:bodyPr/>
        <a:lstStyle/>
        <a:p>
          <a:endParaRPr lang="ru-RU"/>
        </a:p>
      </dgm:t>
    </dgm:pt>
    <dgm:pt modelId="{46FD4E34-771F-4CB0-A169-8215C0CFB6F7}">
      <dgm:prSet phldrT="[Текст]"/>
      <dgm:spPr>
        <a:solidFill>
          <a:srgbClr val="BB903B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2025 год</a:t>
          </a:r>
          <a:endParaRPr lang="ru-RU" dirty="0">
            <a:solidFill>
              <a:schemeClr val="tx1"/>
            </a:solidFill>
          </a:endParaRPr>
        </a:p>
      </dgm:t>
    </dgm:pt>
    <dgm:pt modelId="{41C059E3-A0B7-481B-B710-AAD40E959551}" type="parTrans" cxnId="{33CCF32F-B04C-4F4F-999C-5057051BF01A}">
      <dgm:prSet/>
      <dgm:spPr/>
      <dgm:t>
        <a:bodyPr/>
        <a:lstStyle/>
        <a:p>
          <a:endParaRPr lang="ru-RU"/>
        </a:p>
      </dgm:t>
    </dgm:pt>
    <dgm:pt modelId="{20A60A4D-7E87-456B-B95F-4D90E6F52847}" type="sibTrans" cxnId="{33CCF32F-B04C-4F4F-999C-5057051BF01A}">
      <dgm:prSet/>
      <dgm:spPr/>
      <dgm:t>
        <a:bodyPr/>
        <a:lstStyle/>
        <a:p>
          <a:endParaRPr lang="ru-RU"/>
        </a:p>
      </dgm:t>
    </dgm:pt>
    <dgm:pt modelId="{331EDFB2-6842-4EFE-83C0-6EFF039DB77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4000" dirty="0" smtClean="0"/>
            <a:t>1 234 млн.руб.</a:t>
          </a:r>
          <a:endParaRPr lang="ru-RU" sz="4000" dirty="0"/>
        </a:p>
      </dgm:t>
    </dgm:pt>
    <dgm:pt modelId="{864F4E62-3E16-4AD8-96CE-F5F08896498B}" type="parTrans" cxnId="{BF53F49C-710A-4D1C-A255-8A51A8474063}">
      <dgm:prSet/>
      <dgm:spPr/>
      <dgm:t>
        <a:bodyPr/>
        <a:lstStyle/>
        <a:p>
          <a:endParaRPr lang="ru-RU"/>
        </a:p>
      </dgm:t>
    </dgm:pt>
    <dgm:pt modelId="{E00A1976-DD63-447E-A9CE-74E5EA7CA4BD}" type="sibTrans" cxnId="{BF53F49C-710A-4D1C-A255-8A51A8474063}">
      <dgm:prSet/>
      <dgm:spPr/>
      <dgm:t>
        <a:bodyPr/>
        <a:lstStyle/>
        <a:p>
          <a:endParaRPr lang="ru-RU"/>
        </a:p>
      </dgm:t>
    </dgm:pt>
    <dgm:pt modelId="{953630D5-0B25-46CA-A6A4-FBD8E16F6C85}" type="pres">
      <dgm:prSet presAssocID="{CF740A66-AD3A-4C09-8A91-A1160D0A4C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6B80E-606B-4BD7-9963-A1906E1BDA0F}" type="pres">
      <dgm:prSet presAssocID="{E58A7847-BF6F-45F1-9CA8-B8466E2CA610}" presName="composite" presStyleCnt="0"/>
      <dgm:spPr/>
    </dgm:pt>
    <dgm:pt modelId="{12662822-BD22-4564-A4B2-0C8242BE6E90}" type="pres">
      <dgm:prSet presAssocID="{E58A7847-BF6F-45F1-9CA8-B8466E2CA6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77D3C-3F70-468E-9B43-AE1ACD371ED3}" type="pres">
      <dgm:prSet presAssocID="{E58A7847-BF6F-45F1-9CA8-B8466E2CA6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D853E-8B93-48D7-BE09-496955283F41}" type="pres">
      <dgm:prSet presAssocID="{3DCAEB28-C2F1-4D06-890F-1EE9A8A3629E}" presName="sp" presStyleCnt="0"/>
      <dgm:spPr/>
    </dgm:pt>
    <dgm:pt modelId="{5B953DC9-86DC-4C30-8EE0-CE46E7615708}" type="pres">
      <dgm:prSet presAssocID="{8E50E0DA-4750-4CB8-9896-ED2A84238B4C}" presName="composite" presStyleCnt="0"/>
      <dgm:spPr/>
    </dgm:pt>
    <dgm:pt modelId="{3F4A9C15-67B9-4247-8720-B252833A47C2}" type="pres">
      <dgm:prSet presAssocID="{8E50E0DA-4750-4CB8-9896-ED2A84238B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36F3B-CDB2-4A7B-BC97-A454D65BABC6}" type="pres">
      <dgm:prSet presAssocID="{8E50E0DA-4750-4CB8-9896-ED2A84238B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1A992-3413-46FE-8C89-F103E2D1DC8A}" type="pres">
      <dgm:prSet presAssocID="{6852D127-DBE9-40B9-B132-2A128E05F8DF}" presName="sp" presStyleCnt="0"/>
      <dgm:spPr/>
    </dgm:pt>
    <dgm:pt modelId="{45E508C6-1579-44CF-8736-5896C981EA84}" type="pres">
      <dgm:prSet presAssocID="{46FD4E34-771F-4CB0-A169-8215C0CFB6F7}" presName="composite" presStyleCnt="0"/>
      <dgm:spPr/>
    </dgm:pt>
    <dgm:pt modelId="{0C7BF68F-8CD8-41B4-A3E3-BA45C0BD1DDF}" type="pres">
      <dgm:prSet presAssocID="{46FD4E34-771F-4CB0-A169-8215C0CFB6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63024-5A4F-4799-9EA7-DB018B4E7611}" type="pres">
      <dgm:prSet presAssocID="{46FD4E34-771F-4CB0-A169-8215C0CFB6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EBE4B-6C0E-47C5-8BE4-EA398B511CD4}" srcId="{E58A7847-BF6F-45F1-9CA8-B8466E2CA610}" destId="{4007C1ED-BFEC-4713-A977-0DFD1D2D9371}" srcOrd="0" destOrd="0" parTransId="{FC7926C2-BBB4-41DD-859D-70E223B87FF6}" sibTransId="{53BAFBD1-8E0D-4820-B8DE-2D14DDC885F3}"/>
    <dgm:cxn modelId="{76619E3E-2592-426C-9DB6-EF569247062F}" type="presOf" srcId="{F50261AC-3354-4A2C-B065-A84F03498A26}" destId="{9ED36F3B-CDB2-4A7B-BC97-A454D65BABC6}" srcOrd="0" destOrd="0" presId="urn:microsoft.com/office/officeart/2005/8/layout/chevron2"/>
    <dgm:cxn modelId="{10CAD8C0-1B43-4C84-B30E-443B157415A8}" srcId="{8E50E0DA-4750-4CB8-9896-ED2A84238B4C}" destId="{F50261AC-3354-4A2C-B065-A84F03498A26}" srcOrd="0" destOrd="0" parTransId="{DF70ADBE-3371-4117-BB0D-1C2BFFD7E11D}" sibTransId="{FA0A99E6-6534-4FEC-987D-8D8DE9B56346}"/>
    <dgm:cxn modelId="{33CCF32F-B04C-4F4F-999C-5057051BF01A}" srcId="{CF740A66-AD3A-4C09-8A91-A1160D0A4C9A}" destId="{46FD4E34-771F-4CB0-A169-8215C0CFB6F7}" srcOrd="2" destOrd="0" parTransId="{41C059E3-A0B7-481B-B710-AAD40E959551}" sibTransId="{20A60A4D-7E87-456B-B95F-4D90E6F52847}"/>
    <dgm:cxn modelId="{67B59D2D-A0F0-4827-9373-B830A491704D}" srcId="{CF740A66-AD3A-4C09-8A91-A1160D0A4C9A}" destId="{8E50E0DA-4750-4CB8-9896-ED2A84238B4C}" srcOrd="1" destOrd="0" parTransId="{CE6920F7-7431-44FB-8CD6-2493474828DC}" sibTransId="{6852D127-DBE9-40B9-B132-2A128E05F8DF}"/>
    <dgm:cxn modelId="{BF53F49C-710A-4D1C-A255-8A51A8474063}" srcId="{46FD4E34-771F-4CB0-A169-8215C0CFB6F7}" destId="{331EDFB2-6842-4EFE-83C0-6EFF039DB770}" srcOrd="0" destOrd="0" parTransId="{864F4E62-3E16-4AD8-96CE-F5F08896498B}" sibTransId="{E00A1976-DD63-447E-A9CE-74E5EA7CA4BD}"/>
    <dgm:cxn modelId="{8465809C-0539-46E7-9AC5-6F4230F9CEA7}" srcId="{CF740A66-AD3A-4C09-8A91-A1160D0A4C9A}" destId="{E58A7847-BF6F-45F1-9CA8-B8466E2CA610}" srcOrd="0" destOrd="0" parTransId="{169141E6-D05E-4687-89E5-602BEFC13479}" sibTransId="{3DCAEB28-C2F1-4D06-890F-1EE9A8A3629E}"/>
    <dgm:cxn modelId="{F89FCB90-6120-4AE2-A2E0-8A33D2C1AEE0}" type="presOf" srcId="{46FD4E34-771F-4CB0-A169-8215C0CFB6F7}" destId="{0C7BF68F-8CD8-41B4-A3E3-BA45C0BD1DDF}" srcOrd="0" destOrd="0" presId="urn:microsoft.com/office/officeart/2005/8/layout/chevron2"/>
    <dgm:cxn modelId="{147BEBA4-280D-420E-A7A8-30434DBEF7FF}" type="presOf" srcId="{E58A7847-BF6F-45F1-9CA8-B8466E2CA610}" destId="{12662822-BD22-4564-A4B2-0C8242BE6E90}" srcOrd="0" destOrd="0" presId="urn:microsoft.com/office/officeart/2005/8/layout/chevron2"/>
    <dgm:cxn modelId="{F5F52E9A-DDF5-4427-98B4-A23E791739EF}" type="presOf" srcId="{8E50E0DA-4750-4CB8-9896-ED2A84238B4C}" destId="{3F4A9C15-67B9-4247-8720-B252833A47C2}" srcOrd="0" destOrd="0" presId="urn:microsoft.com/office/officeart/2005/8/layout/chevron2"/>
    <dgm:cxn modelId="{A244FA31-4271-4951-91E2-CF60E6FF2C1D}" type="presOf" srcId="{331EDFB2-6842-4EFE-83C0-6EFF039DB770}" destId="{89463024-5A4F-4799-9EA7-DB018B4E7611}" srcOrd="0" destOrd="0" presId="urn:microsoft.com/office/officeart/2005/8/layout/chevron2"/>
    <dgm:cxn modelId="{51EC9DDD-75F1-44E9-9A22-63866EF9E28E}" type="presOf" srcId="{4007C1ED-BFEC-4713-A977-0DFD1D2D9371}" destId="{F4377D3C-3F70-468E-9B43-AE1ACD371ED3}" srcOrd="0" destOrd="0" presId="urn:microsoft.com/office/officeart/2005/8/layout/chevron2"/>
    <dgm:cxn modelId="{56D1FC07-3C9A-481A-9CC2-37D462DD0381}" type="presOf" srcId="{CF740A66-AD3A-4C09-8A91-A1160D0A4C9A}" destId="{953630D5-0B25-46CA-A6A4-FBD8E16F6C85}" srcOrd="0" destOrd="0" presId="urn:microsoft.com/office/officeart/2005/8/layout/chevron2"/>
    <dgm:cxn modelId="{BE163D1D-F354-4764-AC34-86F32E4020EF}" type="presParOf" srcId="{953630D5-0B25-46CA-A6A4-FBD8E16F6C85}" destId="{E8F6B80E-606B-4BD7-9963-A1906E1BDA0F}" srcOrd="0" destOrd="0" presId="urn:microsoft.com/office/officeart/2005/8/layout/chevron2"/>
    <dgm:cxn modelId="{BBB13CC6-1C5C-4BE3-A94B-8B0E6DCFA19D}" type="presParOf" srcId="{E8F6B80E-606B-4BD7-9963-A1906E1BDA0F}" destId="{12662822-BD22-4564-A4B2-0C8242BE6E90}" srcOrd="0" destOrd="0" presId="urn:microsoft.com/office/officeart/2005/8/layout/chevron2"/>
    <dgm:cxn modelId="{1B9F7DC8-328A-48A9-BB56-447DFF59C016}" type="presParOf" srcId="{E8F6B80E-606B-4BD7-9963-A1906E1BDA0F}" destId="{F4377D3C-3F70-468E-9B43-AE1ACD371ED3}" srcOrd="1" destOrd="0" presId="urn:microsoft.com/office/officeart/2005/8/layout/chevron2"/>
    <dgm:cxn modelId="{38D18BA1-CD5D-4650-BAEC-C76F90C3F990}" type="presParOf" srcId="{953630D5-0B25-46CA-A6A4-FBD8E16F6C85}" destId="{116D853E-8B93-48D7-BE09-496955283F41}" srcOrd="1" destOrd="0" presId="urn:microsoft.com/office/officeart/2005/8/layout/chevron2"/>
    <dgm:cxn modelId="{6F27DA20-6E79-479F-89B8-F1B332446F4F}" type="presParOf" srcId="{953630D5-0B25-46CA-A6A4-FBD8E16F6C85}" destId="{5B953DC9-86DC-4C30-8EE0-CE46E7615708}" srcOrd="2" destOrd="0" presId="urn:microsoft.com/office/officeart/2005/8/layout/chevron2"/>
    <dgm:cxn modelId="{399AF1EF-3490-4EAE-B3AD-F54A31DEF82E}" type="presParOf" srcId="{5B953DC9-86DC-4C30-8EE0-CE46E7615708}" destId="{3F4A9C15-67B9-4247-8720-B252833A47C2}" srcOrd="0" destOrd="0" presId="urn:microsoft.com/office/officeart/2005/8/layout/chevron2"/>
    <dgm:cxn modelId="{791E0502-A460-48C0-B4B7-1107EE36A9EE}" type="presParOf" srcId="{5B953DC9-86DC-4C30-8EE0-CE46E7615708}" destId="{9ED36F3B-CDB2-4A7B-BC97-A454D65BABC6}" srcOrd="1" destOrd="0" presId="urn:microsoft.com/office/officeart/2005/8/layout/chevron2"/>
    <dgm:cxn modelId="{0508B44D-10AC-425D-A5CC-100FEC250044}" type="presParOf" srcId="{953630D5-0B25-46CA-A6A4-FBD8E16F6C85}" destId="{FBC1A992-3413-46FE-8C89-F103E2D1DC8A}" srcOrd="3" destOrd="0" presId="urn:microsoft.com/office/officeart/2005/8/layout/chevron2"/>
    <dgm:cxn modelId="{E6B9C5E4-2F23-4A71-A16D-047BF066FC37}" type="presParOf" srcId="{953630D5-0B25-46CA-A6A4-FBD8E16F6C85}" destId="{45E508C6-1579-44CF-8736-5896C981EA84}" srcOrd="4" destOrd="0" presId="urn:microsoft.com/office/officeart/2005/8/layout/chevron2"/>
    <dgm:cxn modelId="{F0FEBC45-0C9B-48E2-BC20-D441717C886D}" type="presParOf" srcId="{45E508C6-1579-44CF-8736-5896C981EA84}" destId="{0C7BF68F-8CD8-41B4-A3E3-BA45C0BD1DDF}" srcOrd="0" destOrd="0" presId="urn:microsoft.com/office/officeart/2005/8/layout/chevron2"/>
    <dgm:cxn modelId="{349CFE97-24A5-4F80-848F-0B9758368350}" type="presParOf" srcId="{45E508C6-1579-44CF-8736-5896C981EA84}" destId="{89463024-5A4F-4799-9EA7-DB018B4E7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534713-D35F-4DAE-9728-649848A0578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F2954E-D7F7-465F-A701-D1E70B7BCB46}">
      <dgm:prSet phldrT="[Текст]" custT="1"/>
      <dgm:spPr>
        <a:solidFill>
          <a:srgbClr val="BB903B"/>
        </a:solidFill>
        <a:scene3d>
          <a:camera prst="orthographicFront"/>
          <a:lightRig rig="threePt" dir="t"/>
        </a:scene3d>
        <a:sp3d>
          <a:bevelT/>
        </a:sp3d>
      </dgm:spPr>
      <dgm:t>
        <a:bodyPr vert="vert"/>
        <a:lstStyle/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608 </a:t>
          </a:r>
        </a:p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млн. руб. </a:t>
          </a:r>
        </a:p>
        <a:p>
          <a:endParaRPr lang="ru-RU" sz="2000" b="1" dirty="0" smtClean="0">
            <a:solidFill>
              <a:schemeClr val="tx1"/>
            </a:solidFill>
            <a:latin typeface="+mj-lt"/>
          </a:endParaRPr>
        </a:p>
        <a:p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2F3028C9-43C7-4AAA-98B5-7C91D373E1B6}" type="par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129A9ECD-4A44-414B-83F6-B1915F68A9CF}" type="sibTrans" cxnId="{112F5BFF-40A5-44AA-A3C9-07B50CD87B03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9911A059-B474-4F6C-8412-245FC745D9A9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 </a:t>
          </a:r>
        </a:p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148  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млн. руб. -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органов местного самоуправления </a:t>
          </a:r>
        </a:p>
        <a:p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B5CB292D-E190-4BC9-879A-DF4E846A38C7}" type="par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ADEB28-C763-498C-BCDF-9D9FC07BA991}" type="sibTrans" cxnId="{4F9D66A6-3699-404F-870D-EE0CBC9E67DE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8AC4CAF0-5752-4A1F-8775-AA516CE30C9D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</a:t>
          </a:r>
        </a:p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160 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млн. руб. -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муниципальных учреждений  не социальной сферы </a:t>
          </a:r>
        </a:p>
        <a:p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10F886C1-A5BC-45C9-878B-5DD8BA82EB56}" type="par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77D85CD2-5861-493A-8FCA-4C1A6C3247A8}" type="sibTrans" cxnId="{FB9ED5C7-592C-48FA-A1EC-7A8373ABDDD1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E96E3D59-38C0-4D60-A68C-0D44B328AF14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  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235 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реализация отдельных государственных полномочий 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10C67086-9119-4599-ABEF-75B808783EE4}" type="par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B0F37260-BF68-4247-BFBD-B0F34B302574}" type="sibTrans" cxnId="{0E483982-5963-4783-9DB2-E86F31C31010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F7A3377F-18DD-44F0-A17F-B0E5D5D6B928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19 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оздоровление детей в каникулярное время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CFD035EC-67EE-46C5-B4CF-9343E0E788BE}" type="par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898F9AA-A66F-4C4A-A658-3F8D82FE137D}" type="sibTrans" cxnId="{35F7C291-82F5-4E1A-9ED6-B1CF26C87768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AAAA311F-BEA5-4044-8629-3B003051ABD2}">
      <dgm:prSet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19 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млн. руб.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социальные расходы</a:t>
          </a:r>
          <a:endParaRPr lang="ru-RU" sz="1200" b="0" dirty="0">
            <a:solidFill>
              <a:schemeClr val="bg1"/>
            </a:solidFill>
            <a:latin typeface="+mj-lt"/>
          </a:endParaRPr>
        </a:p>
      </dgm:t>
    </dgm:pt>
    <dgm:pt modelId="{DBA1F4DE-B535-49E8-BAD9-600D1FE2EAF4}" type="par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C2C2F47F-732C-40F8-BA26-8D5B24A1F9BF}" type="sibTrans" cxnId="{FB1F6694-EC3D-4AE4-AB1F-A4D00EF6BC4B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54DE92E-02CB-49D5-8E0D-970CCCF84E06}">
      <dgm:prSet phldrT="[Текст]" custT="1"/>
      <dgm:spPr>
        <a:solidFill>
          <a:srgbClr val="3366CC">
            <a:alpha val="91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27 млн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.  </a:t>
          </a:r>
          <a:r>
            <a:rPr lang="ru-RU" sz="1200" b="1" dirty="0" err="1" smtClean="0">
              <a:solidFill>
                <a:schemeClr val="bg1"/>
              </a:solidFill>
              <a:latin typeface="+mj-lt"/>
            </a:rPr>
            <a:t>руб</a:t>
          </a:r>
          <a:r>
            <a:rPr lang="ru-RU" sz="1200" b="1" dirty="0" smtClean="0">
              <a:solidFill>
                <a:schemeClr val="bg1"/>
              </a:solidFill>
              <a:latin typeface="+mj-lt"/>
            </a:rPr>
            <a:t> . –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другие расходы (резервный фонд,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содержание объектов газоснабжения и газораспределения, 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уплата членских взносов, оплата по договорным обязательствам с ООО «Тобольск-</a:t>
          </a:r>
          <a:r>
            <a:rPr lang="ru-RU" sz="1200" b="0" dirty="0" err="1" smtClean="0">
              <a:solidFill>
                <a:schemeClr val="bg1"/>
              </a:solidFill>
              <a:latin typeface="+mj-lt"/>
            </a:rPr>
            <a:t>Нефтехим</a:t>
          </a:r>
          <a:r>
            <a:rPr lang="ru-RU" sz="1200" b="0" dirty="0" smtClean="0">
              <a:solidFill>
                <a:schemeClr val="bg1"/>
              </a:solidFill>
              <a:latin typeface="+mj-lt"/>
            </a:rPr>
            <a:t>», пенсии муниципальным служащим и т.п.) </a:t>
          </a:r>
        </a:p>
      </dgm:t>
    </dgm:pt>
    <dgm:pt modelId="{42FCADF3-F39A-4E6D-A3A7-18DDF462E42F}" type="parTrans" cxnId="{865929A0-0971-4ECC-B602-A7B9635472D6}">
      <dgm:prSet/>
      <dgm:spPr/>
      <dgm:t>
        <a:bodyPr/>
        <a:lstStyle/>
        <a:p>
          <a:endParaRPr lang="ru-RU"/>
        </a:p>
      </dgm:t>
    </dgm:pt>
    <dgm:pt modelId="{53DE4863-354A-415A-916B-E656B1CA8C37}" type="sibTrans" cxnId="{865929A0-0971-4ECC-B602-A7B9635472D6}">
      <dgm:prSet/>
      <dgm:spPr/>
      <dgm:t>
        <a:bodyPr/>
        <a:lstStyle/>
        <a:p>
          <a:endParaRPr lang="ru-RU"/>
        </a:p>
      </dgm:t>
    </dgm:pt>
    <dgm:pt modelId="{67176B99-ACF6-4F62-A76B-C65FB06B302D}" type="pres">
      <dgm:prSet presAssocID="{79534713-D35F-4DAE-9728-649848A057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88F54-9622-45C7-9CC5-66C4DE539E03}" type="pres">
      <dgm:prSet presAssocID="{99F2954E-D7F7-465F-A701-D1E70B7BCB46}" presName="root1" presStyleCnt="0"/>
      <dgm:spPr/>
    </dgm:pt>
    <dgm:pt modelId="{042B3D05-4811-4E45-AF68-82B70874C960}" type="pres">
      <dgm:prSet presAssocID="{99F2954E-D7F7-465F-A701-D1E70B7BCB46}" presName="LevelOneTextNode" presStyleLbl="node0" presStyleIdx="0" presStyleCnt="1" custScaleX="296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9960F-8F5B-483D-BAB6-FA9D2411025F}" type="pres">
      <dgm:prSet presAssocID="{99F2954E-D7F7-465F-A701-D1E70B7BCB46}" presName="level2hierChild" presStyleCnt="0"/>
      <dgm:spPr/>
    </dgm:pt>
    <dgm:pt modelId="{6B1D6AD0-0A5C-4BDC-BC29-426E00DC86E8}" type="pres">
      <dgm:prSet presAssocID="{B5CB292D-E190-4BC9-879A-DF4E846A38C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9F9F60E4-44DB-4D66-8650-0940A7BC31D7}" type="pres">
      <dgm:prSet presAssocID="{B5CB292D-E190-4BC9-879A-DF4E846A38C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043720F-48CC-4E9F-8EF5-710C04B4A520}" type="pres">
      <dgm:prSet presAssocID="{9911A059-B474-4F6C-8412-245FC745D9A9}" presName="root2" presStyleCnt="0"/>
      <dgm:spPr/>
    </dgm:pt>
    <dgm:pt modelId="{3E4C75FB-34D3-4BF6-A951-26E7CF5957C7}" type="pres">
      <dgm:prSet presAssocID="{9911A059-B474-4F6C-8412-245FC745D9A9}" presName="LevelTwoTextNode" presStyleLbl="node2" presStyleIdx="0" presStyleCnt="6" custScaleX="299678" custScaleY="90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7C5A5-8876-4167-8692-45E99AC8CD8D}" type="pres">
      <dgm:prSet presAssocID="{9911A059-B474-4F6C-8412-245FC745D9A9}" presName="level3hierChild" presStyleCnt="0"/>
      <dgm:spPr/>
    </dgm:pt>
    <dgm:pt modelId="{B345384F-2369-4F40-BCE2-2102D23564B1}" type="pres">
      <dgm:prSet presAssocID="{DBA1F4DE-B535-49E8-BAD9-600D1FE2EAF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FEF1367-FC0E-4E66-B9EF-45B296BE6CCE}" type="pres">
      <dgm:prSet presAssocID="{DBA1F4DE-B535-49E8-BAD9-600D1FE2EAF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D54C5C6-F6AA-429E-A0E6-A2BA94865F53}" type="pres">
      <dgm:prSet presAssocID="{AAAA311F-BEA5-4044-8629-3B003051ABD2}" presName="root2" presStyleCnt="0"/>
      <dgm:spPr/>
    </dgm:pt>
    <dgm:pt modelId="{354B8CC8-F2A5-425C-8B7F-912936237BD9}" type="pres">
      <dgm:prSet presAssocID="{AAAA311F-BEA5-4044-8629-3B003051ABD2}" presName="LevelTwoTextNode" presStyleLbl="node2" presStyleIdx="1" presStyleCnt="6" custScaleX="299297" custScaleY="84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F2ACD-7978-4505-8944-C9033DFFEA07}" type="pres">
      <dgm:prSet presAssocID="{AAAA311F-BEA5-4044-8629-3B003051ABD2}" presName="level3hierChild" presStyleCnt="0"/>
      <dgm:spPr/>
    </dgm:pt>
    <dgm:pt modelId="{FD5F7CE3-1B6F-4BA9-9FAD-DA47C43FBC31}" type="pres">
      <dgm:prSet presAssocID="{10F886C1-A5BC-45C9-878B-5DD8BA82EB5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86C4FC2-B6F6-43D1-98E3-A9BDD44F3420}" type="pres">
      <dgm:prSet presAssocID="{10F886C1-A5BC-45C9-878B-5DD8BA82EB5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0F933F5-3BF8-484B-8E44-C8C2F6A92B66}" type="pres">
      <dgm:prSet presAssocID="{8AC4CAF0-5752-4A1F-8775-AA516CE30C9D}" presName="root2" presStyleCnt="0"/>
      <dgm:spPr/>
    </dgm:pt>
    <dgm:pt modelId="{C3438381-A8D3-41DC-A9B1-1F7F16FEB0DD}" type="pres">
      <dgm:prSet presAssocID="{8AC4CAF0-5752-4A1F-8775-AA516CE30C9D}" presName="LevelTwoTextNode" presStyleLbl="node2" presStyleIdx="2" presStyleCnt="6" custScaleX="298836" custScaleY="140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5E0F4-F1DE-4EC0-B8DD-ACB3B73B0350}" type="pres">
      <dgm:prSet presAssocID="{8AC4CAF0-5752-4A1F-8775-AA516CE30C9D}" presName="level3hierChild" presStyleCnt="0"/>
      <dgm:spPr/>
    </dgm:pt>
    <dgm:pt modelId="{BB9B9432-7B26-48FA-AA15-7B1AA085FF89}" type="pres">
      <dgm:prSet presAssocID="{10C67086-9119-4599-ABEF-75B808783E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08482FF-3A5F-459A-BD7D-FAEE45AC5697}" type="pres">
      <dgm:prSet presAssocID="{10C67086-9119-4599-ABEF-75B808783E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09483B8-781A-432A-B8B9-28FCB534AAB0}" type="pres">
      <dgm:prSet presAssocID="{E96E3D59-38C0-4D60-A68C-0D44B328AF14}" presName="root2" presStyleCnt="0"/>
      <dgm:spPr/>
    </dgm:pt>
    <dgm:pt modelId="{20634FD8-B7B4-44F9-9376-0C4D449A48F8}" type="pres">
      <dgm:prSet presAssocID="{E96E3D59-38C0-4D60-A68C-0D44B328AF14}" presName="LevelTwoTextNode" presStyleLbl="node2" presStyleIdx="3" presStyleCnt="6" custScaleX="299513" custScaleY="122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F75C7-52B7-4113-A300-F72544149D62}" type="pres">
      <dgm:prSet presAssocID="{E96E3D59-38C0-4D60-A68C-0D44B328AF14}" presName="level3hierChild" presStyleCnt="0"/>
      <dgm:spPr/>
    </dgm:pt>
    <dgm:pt modelId="{DF401F3D-0E3C-48CB-ACE2-657063FEAA92}" type="pres">
      <dgm:prSet presAssocID="{CFD035EC-67EE-46C5-B4CF-9343E0E788BE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0AAC6FE-8030-4633-BE71-B8C55067F424}" type="pres">
      <dgm:prSet presAssocID="{CFD035EC-67EE-46C5-B4CF-9343E0E788B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4A5DD51-C896-416A-B8B9-207DD825A57A}" type="pres">
      <dgm:prSet presAssocID="{F7A3377F-18DD-44F0-A17F-B0E5D5D6B928}" presName="root2" presStyleCnt="0"/>
      <dgm:spPr/>
    </dgm:pt>
    <dgm:pt modelId="{CEA5DC7B-B7FB-4DE3-981F-4C057C17920C}" type="pres">
      <dgm:prSet presAssocID="{F7A3377F-18DD-44F0-A17F-B0E5D5D6B928}" presName="LevelTwoTextNode" presStyleLbl="node2" presStyleIdx="4" presStyleCnt="6" custScaleX="299723" custScaleY="102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A2D9AB-ECE4-452D-9D31-4E4F9D724820}" type="pres">
      <dgm:prSet presAssocID="{F7A3377F-18DD-44F0-A17F-B0E5D5D6B928}" presName="level3hierChild" presStyleCnt="0"/>
      <dgm:spPr/>
    </dgm:pt>
    <dgm:pt modelId="{7A574DB0-89AC-4254-9C5C-0667B75A431D}" type="pres">
      <dgm:prSet presAssocID="{42FCADF3-F39A-4E6D-A3A7-18DDF462E42F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6A9D6C71-4F77-4DB8-9E18-0D37D3655ED7}" type="pres">
      <dgm:prSet presAssocID="{42FCADF3-F39A-4E6D-A3A7-18DDF462E42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34BC84-2CB4-4AAF-8C71-F87D3212F9FB}" type="pres">
      <dgm:prSet presAssocID="{254DE92E-02CB-49D5-8E0D-970CCCF84E06}" presName="root2" presStyleCnt="0"/>
      <dgm:spPr/>
    </dgm:pt>
    <dgm:pt modelId="{8AC200A3-A199-4050-9E6B-8C440EA55DAD}" type="pres">
      <dgm:prSet presAssocID="{254DE92E-02CB-49D5-8E0D-970CCCF84E06}" presName="LevelTwoTextNode" presStyleLbl="node2" presStyleIdx="5" presStyleCnt="6" custScaleX="297221" custScaleY="153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08D10-9EB3-4C5E-A43C-C911ACE82B39}" type="pres">
      <dgm:prSet presAssocID="{254DE92E-02CB-49D5-8E0D-970CCCF84E06}" presName="level3hierChild" presStyleCnt="0"/>
      <dgm:spPr/>
    </dgm:pt>
  </dgm:ptLst>
  <dgm:cxnLst>
    <dgm:cxn modelId="{DB5CFDD7-F191-4395-90D1-07493113491C}" type="presOf" srcId="{99F2954E-D7F7-465F-A701-D1E70B7BCB46}" destId="{042B3D05-4811-4E45-AF68-82B70874C960}" srcOrd="0" destOrd="0" presId="urn:microsoft.com/office/officeart/2008/layout/HorizontalMultiLevelHierarchy"/>
    <dgm:cxn modelId="{A957B722-A548-47FE-A57F-48BAD4E4CCE5}" type="presOf" srcId="{CFD035EC-67EE-46C5-B4CF-9343E0E788BE}" destId="{DF401F3D-0E3C-48CB-ACE2-657063FEAA92}" srcOrd="0" destOrd="0" presId="urn:microsoft.com/office/officeart/2008/layout/HorizontalMultiLevelHierarchy"/>
    <dgm:cxn modelId="{B970C39C-63AF-4D3E-B564-CCF9E19B5984}" type="presOf" srcId="{254DE92E-02CB-49D5-8E0D-970CCCF84E06}" destId="{8AC200A3-A199-4050-9E6B-8C440EA55DAD}" srcOrd="0" destOrd="0" presId="urn:microsoft.com/office/officeart/2008/layout/HorizontalMultiLevelHierarchy"/>
    <dgm:cxn modelId="{EFB19BB9-C688-4AEB-8C26-EE24CCAD1FAB}" type="presOf" srcId="{CFD035EC-67EE-46C5-B4CF-9343E0E788BE}" destId="{F0AAC6FE-8030-4633-BE71-B8C55067F424}" srcOrd="1" destOrd="0" presId="urn:microsoft.com/office/officeart/2008/layout/HorizontalMultiLevelHierarchy"/>
    <dgm:cxn modelId="{A7A3F906-DDA1-4333-8101-D21F401DE562}" type="presOf" srcId="{42FCADF3-F39A-4E6D-A3A7-18DDF462E42F}" destId="{7A574DB0-89AC-4254-9C5C-0667B75A431D}" srcOrd="0" destOrd="0" presId="urn:microsoft.com/office/officeart/2008/layout/HorizontalMultiLevelHierarchy"/>
    <dgm:cxn modelId="{FB1F6694-EC3D-4AE4-AB1F-A4D00EF6BC4B}" srcId="{99F2954E-D7F7-465F-A701-D1E70B7BCB46}" destId="{AAAA311F-BEA5-4044-8629-3B003051ABD2}" srcOrd="1" destOrd="0" parTransId="{DBA1F4DE-B535-49E8-BAD9-600D1FE2EAF4}" sibTransId="{C2C2F47F-732C-40F8-BA26-8D5B24A1F9BF}"/>
    <dgm:cxn modelId="{DEEC0EAC-F6CE-42FB-AE4F-7FAD7D0652C7}" type="presOf" srcId="{DBA1F4DE-B535-49E8-BAD9-600D1FE2EAF4}" destId="{B345384F-2369-4F40-BCE2-2102D23564B1}" srcOrd="0" destOrd="0" presId="urn:microsoft.com/office/officeart/2008/layout/HorizontalMultiLevelHierarchy"/>
    <dgm:cxn modelId="{4863D748-1DE6-4D4F-9DF3-F9B13E806DED}" type="presOf" srcId="{AAAA311F-BEA5-4044-8629-3B003051ABD2}" destId="{354B8CC8-F2A5-425C-8B7F-912936237BD9}" srcOrd="0" destOrd="0" presId="urn:microsoft.com/office/officeart/2008/layout/HorizontalMultiLevelHierarchy"/>
    <dgm:cxn modelId="{9B259A80-C2B6-4C9C-8B61-7AF6DD0DF42B}" type="presOf" srcId="{E96E3D59-38C0-4D60-A68C-0D44B328AF14}" destId="{20634FD8-B7B4-44F9-9376-0C4D449A48F8}" srcOrd="0" destOrd="0" presId="urn:microsoft.com/office/officeart/2008/layout/HorizontalMultiLevelHierarchy"/>
    <dgm:cxn modelId="{35F7C291-82F5-4E1A-9ED6-B1CF26C87768}" srcId="{99F2954E-D7F7-465F-A701-D1E70B7BCB46}" destId="{F7A3377F-18DD-44F0-A17F-B0E5D5D6B928}" srcOrd="4" destOrd="0" parTransId="{CFD035EC-67EE-46C5-B4CF-9343E0E788BE}" sibTransId="{A898F9AA-A66F-4C4A-A658-3F8D82FE137D}"/>
    <dgm:cxn modelId="{4F9D66A6-3699-404F-870D-EE0CBC9E67DE}" srcId="{99F2954E-D7F7-465F-A701-D1E70B7BCB46}" destId="{9911A059-B474-4F6C-8412-245FC745D9A9}" srcOrd="0" destOrd="0" parTransId="{B5CB292D-E190-4BC9-879A-DF4E846A38C7}" sibTransId="{C2ADEB28-C763-498C-BCDF-9D9FC07BA991}"/>
    <dgm:cxn modelId="{865929A0-0971-4ECC-B602-A7B9635472D6}" srcId="{99F2954E-D7F7-465F-A701-D1E70B7BCB46}" destId="{254DE92E-02CB-49D5-8E0D-970CCCF84E06}" srcOrd="5" destOrd="0" parTransId="{42FCADF3-F39A-4E6D-A3A7-18DDF462E42F}" sibTransId="{53DE4863-354A-415A-916B-E656B1CA8C37}"/>
    <dgm:cxn modelId="{CA44E4A9-3B02-427E-9D11-C663A4F84408}" type="presOf" srcId="{10C67086-9119-4599-ABEF-75B808783EE4}" destId="{608482FF-3A5F-459A-BD7D-FAEE45AC5697}" srcOrd="1" destOrd="0" presId="urn:microsoft.com/office/officeart/2008/layout/HorizontalMultiLevelHierarchy"/>
    <dgm:cxn modelId="{07E7BB2F-04D3-4292-9A7F-DAC88B8DB50C}" type="presOf" srcId="{79534713-D35F-4DAE-9728-649848A05788}" destId="{67176B99-ACF6-4F62-A76B-C65FB06B302D}" srcOrd="0" destOrd="0" presId="urn:microsoft.com/office/officeart/2008/layout/HorizontalMultiLevelHierarchy"/>
    <dgm:cxn modelId="{ACF42E37-E315-424D-A6E4-4935A664B436}" type="presOf" srcId="{10F886C1-A5BC-45C9-878B-5DD8BA82EB56}" destId="{D86C4FC2-B6F6-43D1-98E3-A9BDD44F3420}" srcOrd="1" destOrd="0" presId="urn:microsoft.com/office/officeart/2008/layout/HorizontalMultiLevelHierarchy"/>
    <dgm:cxn modelId="{FB9ED5C7-592C-48FA-A1EC-7A8373ABDDD1}" srcId="{99F2954E-D7F7-465F-A701-D1E70B7BCB46}" destId="{8AC4CAF0-5752-4A1F-8775-AA516CE30C9D}" srcOrd="2" destOrd="0" parTransId="{10F886C1-A5BC-45C9-878B-5DD8BA82EB56}" sibTransId="{77D85CD2-5861-493A-8FCA-4C1A6C3247A8}"/>
    <dgm:cxn modelId="{112F5BFF-40A5-44AA-A3C9-07B50CD87B03}" srcId="{79534713-D35F-4DAE-9728-649848A05788}" destId="{99F2954E-D7F7-465F-A701-D1E70B7BCB46}" srcOrd="0" destOrd="0" parTransId="{2F3028C9-43C7-4AAA-98B5-7C91D373E1B6}" sibTransId="{129A9ECD-4A44-414B-83F6-B1915F68A9CF}"/>
    <dgm:cxn modelId="{0794CFE7-1DED-40FB-A3CF-A45BD7D4B9E3}" type="presOf" srcId="{10F886C1-A5BC-45C9-878B-5DD8BA82EB56}" destId="{FD5F7CE3-1B6F-4BA9-9FAD-DA47C43FBC31}" srcOrd="0" destOrd="0" presId="urn:microsoft.com/office/officeart/2008/layout/HorizontalMultiLevelHierarchy"/>
    <dgm:cxn modelId="{802E2658-6FE9-4D50-86BD-FCA2BBF4F2EF}" type="presOf" srcId="{42FCADF3-F39A-4E6D-A3A7-18DDF462E42F}" destId="{6A9D6C71-4F77-4DB8-9E18-0D37D3655ED7}" srcOrd="1" destOrd="0" presId="urn:microsoft.com/office/officeart/2008/layout/HorizontalMultiLevelHierarchy"/>
    <dgm:cxn modelId="{B07B36DC-CBD6-4556-9D82-85668B0FCC90}" type="presOf" srcId="{B5CB292D-E190-4BC9-879A-DF4E846A38C7}" destId="{9F9F60E4-44DB-4D66-8650-0940A7BC31D7}" srcOrd="1" destOrd="0" presId="urn:microsoft.com/office/officeart/2008/layout/HorizontalMultiLevelHierarchy"/>
    <dgm:cxn modelId="{6BF95B7B-BD9C-43C6-9C73-75FDB71AA827}" type="presOf" srcId="{DBA1F4DE-B535-49E8-BAD9-600D1FE2EAF4}" destId="{6FEF1367-FC0E-4E66-B9EF-45B296BE6CCE}" srcOrd="1" destOrd="0" presId="urn:microsoft.com/office/officeart/2008/layout/HorizontalMultiLevelHierarchy"/>
    <dgm:cxn modelId="{A40CF46E-770C-44D3-BFD1-8E33F0F460DD}" type="presOf" srcId="{9911A059-B474-4F6C-8412-245FC745D9A9}" destId="{3E4C75FB-34D3-4BF6-A951-26E7CF5957C7}" srcOrd="0" destOrd="0" presId="urn:microsoft.com/office/officeart/2008/layout/HorizontalMultiLevelHierarchy"/>
    <dgm:cxn modelId="{363D016D-64C9-4E73-BFD5-19D02A7081BF}" type="presOf" srcId="{10C67086-9119-4599-ABEF-75B808783EE4}" destId="{BB9B9432-7B26-48FA-AA15-7B1AA085FF89}" srcOrd="0" destOrd="0" presId="urn:microsoft.com/office/officeart/2008/layout/HorizontalMultiLevelHierarchy"/>
    <dgm:cxn modelId="{0E483982-5963-4783-9DB2-E86F31C31010}" srcId="{99F2954E-D7F7-465F-A701-D1E70B7BCB46}" destId="{E96E3D59-38C0-4D60-A68C-0D44B328AF14}" srcOrd="3" destOrd="0" parTransId="{10C67086-9119-4599-ABEF-75B808783EE4}" sibTransId="{B0F37260-BF68-4247-BFBD-B0F34B302574}"/>
    <dgm:cxn modelId="{8D1D0CE3-F6C9-4989-8A5A-AED047E28EBD}" type="presOf" srcId="{F7A3377F-18DD-44F0-A17F-B0E5D5D6B928}" destId="{CEA5DC7B-B7FB-4DE3-981F-4C057C17920C}" srcOrd="0" destOrd="0" presId="urn:microsoft.com/office/officeart/2008/layout/HorizontalMultiLevelHierarchy"/>
    <dgm:cxn modelId="{34E256C4-6467-49AE-AD54-6136897DF7A1}" type="presOf" srcId="{8AC4CAF0-5752-4A1F-8775-AA516CE30C9D}" destId="{C3438381-A8D3-41DC-A9B1-1F7F16FEB0DD}" srcOrd="0" destOrd="0" presId="urn:microsoft.com/office/officeart/2008/layout/HorizontalMultiLevelHierarchy"/>
    <dgm:cxn modelId="{A2EC06D8-1788-46DB-85BF-C0B6BA288274}" type="presOf" srcId="{B5CB292D-E190-4BC9-879A-DF4E846A38C7}" destId="{6B1D6AD0-0A5C-4BDC-BC29-426E00DC86E8}" srcOrd="0" destOrd="0" presId="urn:microsoft.com/office/officeart/2008/layout/HorizontalMultiLevelHierarchy"/>
    <dgm:cxn modelId="{D29723EE-41B3-4BF5-8841-334D53EE3EC6}" type="presParOf" srcId="{67176B99-ACF6-4F62-A76B-C65FB06B302D}" destId="{E0F88F54-9622-45C7-9CC5-66C4DE539E03}" srcOrd="0" destOrd="0" presId="urn:microsoft.com/office/officeart/2008/layout/HorizontalMultiLevelHierarchy"/>
    <dgm:cxn modelId="{FD2CDA9C-1C85-4896-834E-F14B7FA8BB98}" type="presParOf" srcId="{E0F88F54-9622-45C7-9CC5-66C4DE539E03}" destId="{042B3D05-4811-4E45-AF68-82B70874C960}" srcOrd="0" destOrd="0" presId="urn:microsoft.com/office/officeart/2008/layout/HorizontalMultiLevelHierarchy"/>
    <dgm:cxn modelId="{79A2F6C9-2422-4625-A566-9C929B8A18B3}" type="presParOf" srcId="{E0F88F54-9622-45C7-9CC5-66C4DE539E03}" destId="{78E9960F-8F5B-483D-BAB6-FA9D2411025F}" srcOrd="1" destOrd="0" presId="urn:microsoft.com/office/officeart/2008/layout/HorizontalMultiLevelHierarchy"/>
    <dgm:cxn modelId="{6C93D77A-5282-4E4C-B651-695634C65A1B}" type="presParOf" srcId="{78E9960F-8F5B-483D-BAB6-FA9D2411025F}" destId="{6B1D6AD0-0A5C-4BDC-BC29-426E00DC86E8}" srcOrd="0" destOrd="0" presId="urn:microsoft.com/office/officeart/2008/layout/HorizontalMultiLevelHierarchy"/>
    <dgm:cxn modelId="{87E53A52-05AA-4E3D-B1C8-6BE832A24C8F}" type="presParOf" srcId="{6B1D6AD0-0A5C-4BDC-BC29-426E00DC86E8}" destId="{9F9F60E4-44DB-4D66-8650-0940A7BC31D7}" srcOrd="0" destOrd="0" presId="urn:microsoft.com/office/officeart/2008/layout/HorizontalMultiLevelHierarchy"/>
    <dgm:cxn modelId="{CD32DBF1-03D7-48D9-ADF7-9AB8F841FCB0}" type="presParOf" srcId="{78E9960F-8F5B-483D-BAB6-FA9D2411025F}" destId="{D043720F-48CC-4E9F-8EF5-710C04B4A520}" srcOrd="1" destOrd="0" presId="urn:microsoft.com/office/officeart/2008/layout/HorizontalMultiLevelHierarchy"/>
    <dgm:cxn modelId="{85D024C2-6667-4FB7-A519-FADF648BC527}" type="presParOf" srcId="{D043720F-48CC-4E9F-8EF5-710C04B4A520}" destId="{3E4C75FB-34D3-4BF6-A951-26E7CF5957C7}" srcOrd="0" destOrd="0" presId="urn:microsoft.com/office/officeart/2008/layout/HorizontalMultiLevelHierarchy"/>
    <dgm:cxn modelId="{8FDB9C38-2E83-4BF8-BCC4-815379C75904}" type="presParOf" srcId="{D043720F-48CC-4E9F-8EF5-710C04B4A520}" destId="{E5E7C5A5-8876-4167-8692-45E99AC8CD8D}" srcOrd="1" destOrd="0" presId="urn:microsoft.com/office/officeart/2008/layout/HorizontalMultiLevelHierarchy"/>
    <dgm:cxn modelId="{6D7251A3-B466-4E51-8E54-CFA373803FAB}" type="presParOf" srcId="{78E9960F-8F5B-483D-BAB6-FA9D2411025F}" destId="{B345384F-2369-4F40-BCE2-2102D23564B1}" srcOrd="2" destOrd="0" presId="urn:microsoft.com/office/officeart/2008/layout/HorizontalMultiLevelHierarchy"/>
    <dgm:cxn modelId="{42B9B0CF-FD6F-46E7-B692-96FC8004B1C5}" type="presParOf" srcId="{B345384F-2369-4F40-BCE2-2102D23564B1}" destId="{6FEF1367-FC0E-4E66-B9EF-45B296BE6CCE}" srcOrd="0" destOrd="0" presId="urn:microsoft.com/office/officeart/2008/layout/HorizontalMultiLevelHierarchy"/>
    <dgm:cxn modelId="{ED8C6E3C-D56B-4A5D-9C32-8B8367A37DD0}" type="presParOf" srcId="{78E9960F-8F5B-483D-BAB6-FA9D2411025F}" destId="{1D54C5C6-F6AA-429E-A0E6-A2BA94865F53}" srcOrd="3" destOrd="0" presId="urn:microsoft.com/office/officeart/2008/layout/HorizontalMultiLevelHierarchy"/>
    <dgm:cxn modelId="{2817998F-D832-470E-8D6C-60942F263595}" type="presParOf" srcId="{1D54C5C6-F6AA-429E-A0E6-A2BA94865F53}" destId="{354B8CC8-F2A5-425C-8B7F-912936237BD9}" srcOrd="0" destOrd="0" presId="urn:microsoft.com/office/officeart/2008/layout/HorizontalMultiLevelHierarchy"/>
    <dgm:cxn modelId="{9F370B61-3BF7-44C3-9680-15E3F78E9537}" type="presParOf" srcId="{1D54C5C6-F6AA-429E-A0E6-A2BA94865F53}" destId="{F04F2ACD-7978-4505-8944-C9033DFFEA07}" srcOrd="1" destOrd="0" presId="urn:microsoft.com/office/officeart/2008/layout/HorizontalMultiLevelHierarchy"/>
    <dgm:cxn modelId="{EF33047E-B245-4A4F-A5F7-F8F0F9F5A635}" type="presParOf" srcId="{78E9960F-8F5B-483D-BAB6-FA9D2411025F}" destId="{FD5F7CE3-1B6F-4BA9-9FAD-DA47C43FBC31}" srcOrd="4" destOrd="0" presId="urn:microsoft.com/office/officeart/2008/layout/HorizontalMultiLevelHierarchy"/>
    <dgm:cxn modelId="{5D6CB24C-E549-4011-B775-FC846304B229}" type="presParOf" srcId="{FD5F7CE3-1B6F-4BA9-9FAD-DA47C43FBC31}" destId="{D86C4FC2-B6F6-43D1-98E3-A9BDD44F3420}" srcOrd="0" destOrd="0" presId="urn:microsoft.com/office/officeart/2008/layout/HorizontalMultiLevelHierarchy"/>
    <dgm:cxn modelId="{7BBBCD4E-4988-4FE9-A19D-1354A2A45BDD}" type="presParOf" srcId="{78E9960F-8F5B-483D-BAB6-FA9D2411025F}" destId="{90F933F5-3BF8-484B-8E44-C8C2F6A92B66}" srcOrd="5" destOrd="0" presId="urn:microsoft.com/office/officeart/2008/layout/HorizontalMultiLevelHierarchy"/>
    <dgm:cxn modelId="{89801130-4429-4953-B0F1-0D7D8E30D526}" type="presParOf" srcId="{90F933F5-3BF8-484B-8E44-C8C2F6A92B66}" destId="{C3438381-A8D3-41DC-A9B1-1F7F16FEB0DD}" srcOrd="0" destOrd="0" presId="urn:microsoft.com/office/officeart/2008/layout/HorizontalMultiLevelHierarchy"/>
    <dgm:cxn modelId="{A4ABED51-41E5-4F45-8436-8FE6A5E024CB}" type="presParOf" srcId="{90F933F5-3BF8-484B-8E44-C8C2F6A92B66}" destId="{6505E0F4-F1DE-4EC0-B8DD-ACB3B73B0350}" srcOrd="1" destOrd="0" presId="urn:microsoft.com/office/officeart/2008/layout/HorizontalMultiLevelHierarchy"/>
    <dgm:cxn modelId="{BBEEC79A-A9A7-41E8-B5C7-C988D6CB462A}" type="presParOf" srcId="{78E9960F-8F5B-483D-BAB6-FA9D2411025F}" destId="{BB9B9432-7B26-48FA-AA15-7B1AA085FF89}" srcOrd="6" destOrd="0" presId="urn:microsoft.com/office/officeart/2008/layout/HorizontalMultiLevelHierarchy"/>
    <dgm:cxn modelId="{635C93A8-ACF7-4D30-A2FF-2BE70A8EE056}" type="presParOf" srcId="{BB9B9432-7B26-48FA-AA15-7B1AA085FF89}" destId="{608482FF-3A5F-459A-BD7D-FAEE45AC5697}" srcOrd="0" destOrd="0" presId="urn:microsoft.com/office/officeart/2008/layout/HorizontalMultiLevelHierarchy"/>
    <dgm:cxn modelId="{B8BAFE8F-0CD4-4431-912E-4FF65F366666}" type="presParOf" srcId="{78E9960F-8F5B-483D-BAB6-FA9D2411025F}" destId="{509483B8-781A-432A-B8B9-28FCB534AAB0}" srcOrd="7" destOrd="0" presId="urn:microsoft.com/office/officeart/2008/layout/HorizontalMultiLevelHierarchy"/>
    <dgm:cxn modelId="{FC8E7CA0-5B3D-4EF9-B208-FB7A5E538D26}" type="presParOf" srcId="{509483B8-781A-432A-B8B9-28FCB534AAB0}" destId="{20634FD8-B7B4-44F9-9376-0C4D449A48F8}" srcOrd="0" destOrd="0" presId="urn:microsoft.com/office/officeart/2008/layout/HorizontalMultiLevelHierarchy"/>
    <dgm:cxn modelId="{3E58A9FC-66C9-46CC-B200-11FC5072456B}" type="presParOf" srcId="{509483B8-781A-432A-B8B9-28FCB534AAB0}" destId="{D77F75C7-52B7-4113-A300-F72544149D62}" srcOrd="1" destOrd="0" presId="urn:microsoft.com/office/officeart/2008/layout/HorizontalMultiLevelHierarchy"/>
    <dgm:cxn modelId="{7179A80C-6A42-4A4D-936B-29075CD2D5CF}" type="presParOf" srcId="{78E9960F-8F5B-483D-BAB6-FA9D2411025F}" destId="{DF401F3D-0E3C-48CB-ACE2-657063FEAA92}" srcOrd="8" destOrd="0" presId="urn:microsoft.com/office/officeart/2008/layout/HorizontalMultiLevelHierarchy"/>
    <dgm:cxn modelId="{19B2F16D-E68C-4B2B-810D-0E6A65C9E880}" type="presParOf" srcId="{DF401F3D-0E3C-48CB-ACE2-657063FEAA92}" destId="{F0AAC6FE-8030-4633-BE71-B8C55067F424}" srcOrd="0" destOrd="0" presId="urn:microsoft.com/office/officeart/2008/layout/HorizontalMultiLevelHierarchy"/>
    <dgm:cxn modelId="{2930A2E2-8F06-4E93-91EC-4EE43AF85847}" type="presParOf" srcId="{78E9960F-8F5B-483D-BAB6-FA9D2411025F}" destId="{F4A5DD51-C896-416A-B8B9-207DD825A57A}" srcOrd="9" destOrd="0" presId="urn:microsoft.com/office/officeart/2008/layout/HorizontalMultiLevelHierarchy"/>
    <dgm:cxn modelId="{6AB211BF-0B74-4802-B302-C0D93EA94149}" type="presParOf" srcId="{F4A5DD51-C896-416A-B8B9-207DD825A57A}" destId="{CEA5DC7B-B7FB-4DE3-981F-4C057C17920C}" srcOrd="0" destOrd="0" presId="urn:microsoft.com/office/officeart/2008/layout/HorizontalMultiLevelHierarchy"/>
    <dgm:cxn modelId="{3E14F75D-06BF-4A88-9B17-4A262CF3EF62}" type="presParOf" srcId="{F4A5DD51-C896-416A-B8B9-207DD825A57A}" destId="{93A2D9AB-ECE4-452D-9D31-4E4F9D724820}" srcOrd="1" destOrd="0" presId="urn:microsoft.com/office/officeart/2008/layout/HorizontalMultiLevelHierarchy"/>
    <dgm:cxn modelId="{9F338F31-C2FA-4C10-8486-43862EFF9A9D}" type="presParOf" srcId="{78E9960F-8F5B-483D-BAB6-FA9D2411025F}" destId="{7A574DB0-89AC-4254-9C5C-0667B75A431D}" srcOrd="10" destOrd="0" presId="urn:microsoft.com/office/officeart/2008/layout/HorizontalMultiLevelHierarchy"/>
    <dgm:cxn modelId="{03678F48-B999-41A5-B14C-F2AAC1482A2F}" type="presParOf" srcId="{7A574DB0-89AC-4254-9C5C-0667B75A431D}" destId="{6A9D6C71-4F77-4DB8-9E18-0D37D3655ED7}" srcOrd="0" destOrd="0" presId="urn:microsoft.com/office/officeart/2008/layout/HorizontalMultiLevelHierarchy"/>
    <dgm:cxn modelId="{070766F2-9438-4060-B165-C2CF125A0117}" type="presParOf" srcId="{78E9960F-8F5B-483D-BAB6-FA9D2411025F}" destId="{2B34BC84-2CB4-4AAF-8C71-F87D3212F9FB}" srcOrd="11" destOrd="0" presId="urn:microsoft.com/office/officeart/2008/layout/HorizontalMultiLevelHierarchy"/>
    <dgm:cxn modelId="{E739CC11-53D8-43E3-B2A4-91DB921CF849}" type="presParOf" srcId="{2B34BC84-2CB4-4AAF-8C71-F87D3212F9FB}" destId="{8AC200A3-A199-4050-9E6B-8C440EA55DAD}" srcOrd="0" destOrd="0" presId="urn:microsoft.com/office/officeart/2008/layout/HorizontalMultiLevelHierarchy"/>
    <dgm:cxn modelId="{4A9DFE04-A530-46EF-910D-7A3DCE1E67BA}" type="presParOf" srcId="{2B34BC84-2CB4-4AAF-8C71-F87D3212F9FB}" destId="{69F08D10-9EB3-4C5E-A43C-C911ACE82B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FE19-031A-48A1-AD44-54092E5E8BF9}">
      <dsp:nvSpPr>
        <dsp:cNvPr id="0" name=""/>
        <dsp:cNvSpPr/>
      </dsp:nvSpPr>
      <dsp:spPr>
        <a:xfrm rot="16200000">
          <a:off x="-803475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Дотации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200" b="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1072" y="878896"/>
        <a:ext cx="2785391" cy="2636691"/>
      </dsp:txXfrm>
    </dsp:sp>
    <dsp:sp modelId="{2C1A05A5-B188-4C05-AF44-F22F96F0F113}">
      <dsp:nvSpPr>
        <dsp:cNvPr id="0" name=""/>
        <dsp:cNvSpPr/>
      </dsp:nvSpPr>
      <dsp:spPr>
        <a:xfrm rot="16200000">
          <a:off x="2190820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Субсидии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u="none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</a:t>
          </a: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, предоставляемые в целях </a:t>
          </a:r>
          <a:r>
            <a:rPr lang="ru-RU" sz="1200" b="0" i="0" kern="1200" dirty="0" err="1" smtClean="0">
              <a:solidFill>
                <a:schemeClr val="tx1"/>
              </a:solidFill>
              <a:latin typeface="+mj-lt"/>
              <a:cs typeface="Arial" pitchFamily="34" charset="0"/>
            </a:rPr>
            <a:t>софинансирования</a:t>
          </a: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 расходных обязательств нижестоящего бюджета</a:t>
          </a:r>
          <a:endParaRPr lang="ru-RU" sz="12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2995367" y="878896"/>
        <a:ext cx="2785391" cy="2636691"/>
      </dsp:txXfrm>
    </dsp:sp>
    <dsp:sp modelId="{197B25F8-6B93-4D90-BE12-C4153A58A5BF}">
      <dsp:nvSpPr>
        <dsp:cNvPr id="0" name=""/>
        <dsp:cNvSpPr/>
      </dsp:nvSpPr>
      <dsp:spPr>
        <a:xfrm rot="16200000">
          <a:off x="5185116" y="804546"/>
          <a:ext cx="4394485" cy="278539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Arial" pitchFamily="34" charset="0"/>
            </a:rPr>
            <a:t>Субвенции</a:t>
          </a:r>
          <a:endParaRPr lang="ru-RU" sz="1400" b="1" u="sng" kern="1200" dirty="0">
            <a:solidFill>
              <a:schemeClr val="tx1"/>
            </a:solidFill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</a:r>
          <a:r>
            <a:rPr lang="ru-RU" sz="1400" b="0" i="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.</a:t>
          </a:r>
          <a:endParaRPr lang="ru-RU" sz="1400" kern="1200" dirty="0">
            <a:solidFill>
              <a:schemeClr val="tx1"/>
            </a:solidFill>
            <a:latin typeface="+mj-lt"/>
            <a:cs typeface="Arial" pitchFamily="34" charset="0"/>
          </a:endParaRPr>
        </a:p>
      </dsp:txBody>
      <dsp:txXfrm rot="5400000">
        <a:off x="5989663" y="878896"/>
        <a:ext cx="2785391" cy="2636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3F969-8A95-4CA9-AD0C-C7F0FF16DDDF}">
      <dsp:nvSpPr>
        <dsp:cNvPr id="0" name=""/>
        <dsp:cNvSpPr/>
      </dsp:nvSpPr>
      <dsp:spPr>
        <a:xfrm>
          <a:off x="0" y="0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latin typeface="+mn-lt"/>
            </a:rPr>
            <a:t>ЧИСЛЕННОСТЬ НАСЕЛЕНИЯ (</a:t>
          </a:r>
          <a:r>
            <a:rPr lang="ru-RU" sz="1000" b="0" i="0" kern="1200" dirty="0" err="1" smtClean="0">
              <a:latin typeface="+mn-lt"/>
            </a:rPr>
            <a:t>тыс.человек</a:t>
          </a:r>
          <a:r>
            <a:rPr lang="ru-RU" sz="1000" b="0" i="0" kern="1200" dirty="0" smtClean="0">
              <a:latin typeface="+mn-lt"/>
            </a:rPr>
            <a:t>)</a:t>
          </a:r>
          <a:r>
            <a:rPr lang="ru-RU" sz="1000" kern="1200" dirty="0" smtClean="0">
              <a:latin typeface="+mn-lt"/>
            </a:rPr>
            <a:t/>
          </a:r>
          <a:br>
            <a:rPr lang="ru-RU" sz="1000" kern="1200" dirty="0" smtClean="0">
              <a:latin typeface="+mn-lt"/>
            </a:rPr>
          </a:br>
          <a:endParaRPr lang="ru-RU" sz="10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+mn-lt"/>
            </a:rPr>
            <a:t>2021 год (факт) – 101,40</a:t>
          </a:r>
          <a:endParaRPr lang="ru-RU" sz="8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+mn-lt"/>
            </a:rPr>
            <a:t>2022 год (оценка) –  101,19</a:t>
          </a:r>
          <a:endParaRPr lang="ru-RU" sz="8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+mn-lt"/>
            </a:rPr>
            <a:t>2023 год (прогноз) – 101,18</a:t>
          </a:r>
          <a:endParaRPr lang="ru-RU" sz="8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+mn-lt"/>
            </a:rPr>
            <a:t>2024 год (прогноз) – 101,22</a:t>
          </a:r>
          <a:endParaRPr lang="ru-RU" sz="8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+mn-lt"/>
            </a:rPr>
            <a:t>2025 год (прогноз) – 101,37</a:t>
          </a:r>
          <a:endParaRPr lang="ru-RU" sz="800" kern="1200" dirty="0">
            <a:latin typeface="+mn-lt"/>
          </a:endParaRPr>
        </a:p>
      </dsp:txBody>
      <dsp:txXfrm>
        <a:off x="977354" y="0"/>
        <a:ext cx="3235113" cy="1348611"/>
      </dsp:txXfrm>
    </dsp:sp>
    <dsp:sp modelId="{F29C4187-ECD5-4023-865B-EACAAF0938FB}">
      <dsp:nvSpPr>
        <dsp:cNvPr id="0" name=""/>
        <dsp:cNvSpPr/>
      </dsp:nvSpPr>
      <dsp:spPr>
        <a:xfrm>
          <a:off x="134861" y="134861"/>
          <a:ext cx="842493" cy="10788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819" r="-3318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F69E3-60DF-4E43-99E2-46AA93B23D39}">
      <dsp:nvSpPr>
        <dsp:cNvPr id="0" name=""/>
        <dsp:cNvSpPr/>
      </dsp:nvSpPr>
      <dsp:spPr>
        <a:xfrm>
          <a:off x="0" y="1483472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solidFill>
                <a:schemeClr val="bg1"/>
              </a:solidFill>
            </a:rPr>
            <a:t>РАБОТАЮЩЕЕ НАСЕЛЕНИЕ В ТРУДОСПОСОБНОМ ВОЗРАСТЕ, ЗАНЯТО В ЭКОНОМИКЕ, (человек)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2021 год (факт) – 49 228</a:t>
          </a:r>
          <a:endParaRPr lang="ru-RU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2022 год (оценка) –  50 527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2023 год (прогноз) – 51 026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2024 год (прогноз) – 51 211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2025 год (прогноз) – 52 190</a:t>
          </a:r>
        </a:p>
      </dsp:txBody>
      <dsp:txXfrm>
        <a:off x="977354" y="1483472"/>
        <a:ext cx="3235113" cy="1348611"/>
      </dsp:txXfrm>
    </dsp:sp>
    <dsp:sp modelId="{CE0EA860-FC23-4B6E-8204-9959EF319E88}">
      <dsp:nvSpPr>
        <dsp:cNvPr id="0" name=""/>
        <dsp:cNvSpPr/>
      </dsp:nvSpPr>
      <dsp:spPr>
        <a:xfrm>
          <a:off x="134861" y="1618333"/>
          <a:ext cx="842493" cy="1078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932B3-E6A0-4BDA-A526-3F6272D4F1F0}">
      <dsp:nvSpPr>
        <dsp:cNvPr id="0" name=""/>
        <dsp:cNvSpPr/>
      </dsp:nvSpPr>
      <dsp:spPr>
        <a:xfrm>
          <a:off x="0" y="2966945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/>
            <a:t>ЧИСЛЕННОСТЬ БЕЗРАБОТНЫХ, ЗАРЕГИСТРИРОВАННЫХ  В ГОСУДАРСТВЕННЫХ УЧРЕЖДЕНИЯХ СЛУЖБЫ ЗАНЯТОСТИ НАСЕЛЕНИЯ (человек)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2021 год (факт) – 179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2022 год (оценка) –  216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2023 год (прогноз) – 211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2024 год (прогноз) – 206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2025 год (прогноз) – 190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>
        <a:off x="977354" y="2966945"/>
        <a:ext cx="3235113" cy="1348611"/>
      </dsp:txXfrm>
    </dsp:sp>
    <dsp:sp modelId="{7D011EFC-A9D3-4A96-9FEE-E10D70227664}">
      <dsp:nvSpPr>
        <dsp:cNvPr id="0" name=""/>
        <dsp:cNvSpPr/>
      </dsp:nvSpPr>
      <dsp:spPr>
        <a:xfrm>
          <a:off x="134861" y="3101806"/>
          <a:ext cx="842493" cy="10788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184" r="-1181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7C17C-162D-4BE8-A493-4D5B8A7E1E9F}">
      <dsp:nvSpPr>
        <dsp:cNvPr id="0" name=""/>
        <dsp:cNvSpPr/>
      </dsp:nvSpPr>
      <dsp:spPr>
        <a:xfrm>
          <a:off x="0" y="4450418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solidFill>
                <a:schemeClr val="bg1"/>
              </a:solidFill>
            </a:rPr>
            <a:t>СРЕДНЕМЕСЯЧНАЯ НОМИНАЛЬНАЯ НАЧИСЛЕННАЯ ЗАРАБОТНАЯ ПЛАТА ОДНОГО РАБОТНИКА В ОРГАНИЗАЦИЯХ (БЕЗ СУБЪЕКТОВ МАЛОГО ПРЕДПРИНИМАТЕЛЬСТВА) (рублей)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2021 год (факт) – 64 841</a:t>
          </a:r>
          <a:endParaRPr lang="ru-RU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2022 год (оценка) –  72 367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2023 год (прогноз) – 78 669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2024 год (прогноз) – 84 732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2025 год (прогноз) – 90 649 </a:t>
          </a:r>
        </a:p>
      </dsp:txBody>
      <dsp:txXfrm>
        <a:off x="977354" y="4450418"/>
        <a:ext cx="3235113" cy="1348611"/>
      </dsp:txXfrm>
    </dsp:sp>
    <dsp:sp modelId="{9FD956DE-A0EE-4A3E-B793-E609EF268B70}">
      <dsp:nvSpPr>
        <dsp:cNvPr id="0" name=""/>
        <dsp:cNvSpPr/>
      </dsp:nvSpPr>
      <dsp:spPr>
        <a:xfrm>
          <a:off x="134861" y="4585279"/>
          <a:ext cx="842493" cy="1078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3F969-8A95-4CA9-AD0C-C7F0FF16DDDF}">
      <dsp:nvSpPr>
        <dsp:cNvPr id="0" name=""/>
        <dsp:cNvSpPr/>
      </dsp:nvSpPr>
      <dsp:spPr>
        <a:xfrm>
          <a:off x="0" y="0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solidFill>
                <a:schemeClr val="bg1"/>
              </a:solidFill>
            </a:rPr>
            <a:t>ОБЪЕМ  ОТГРУЖЕННЫХ ТОВАРОВ СОБСТВЕННОГО ПРОИЗВОДСТВА, ВЫПОЛНЕННЫХ РАБОТ И УСЛУГ СОБСТВЕННЫМИ СИЛАМИ (БЕЗ СУБЪЕКТОВ МАЛОГО ПРЕДПРИНИМАТЕЛЬСТВА) (млн.руб.)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2021 год (факт) – 799 955,00</a:t>
          </a:r>
          <a:endParaRPr lang="ru-RU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2022 год (оценка) –  824 716,13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2023 год (прогноз) – 840 996,03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2024 год (прогноз) – 916 200,24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2025 год (прогноз) – 993 100,07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>
            <a:solidFill>
              <a:srgbClr val="FF0000"/>
            </a:solidFill>
          </a:endParaRPr>
        </a:p>
      </dsp:txBody>
      <dsp:txXfrm>
        <a:off x="977354" y="0"/>
        <a:ext cx="3235113" cy="1348611"/>
      </dsp:txXfrm>
    </dsp:sp>
    <dsp:sp modelId="{F29C4187-ECD5-4023-865B-EACAAF0938FB}">
      <dsp:nvSpPr>
        <dsp:cNvPr id="0" name=""/>
        <dsp:cNvSpPr/>
      </dsp:nvSpPr>
      <dsp:spPr>
        <a:xfrm>
          <a:off x="134861" y="134861"/>
          <a:ext cx="842493" cy="1078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F69E3-60DF-4E43-99E2-46AA93B23D39}">
      <dsp:nvSpPr>
        <dsp:cNvPr id="0" name=""/>
        <dsp:cNvSpPr/>
      </dsp:nvSpPr>
      <dsp:spPr>
        <a:xfrm>
          <a:off x="0" y="1483472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solidFill>
                <a:schemeClr val="bg1"/>
              </a:solidFill>
            </a:rPr>
            <a:t>ВВОД В ДЕЙСТВИЕ ЖИЛЫХ ДОМОВ (</a:t>
          </a:r>
          <a:r>
            <a:rPr lang="ru-RU" sz="1000" b="0" i="0" kern="1200" dirty="0" err="1" smtClean="0">
              <a:solidFill>
                <a:schemeClr val="bg1"/>
              </a:solidFill>
            </a:rPr>
            <a:t>тыс.кв.м</a:t>
          </a:r>
          <a:r>
            <a:rPr lang="ru-RU" sz="1000" b="0" i="0" kern="1200" dirty="0" smtClean="0">
              <a:solidFill>
                <a:schemeClr val="bg1"/>
              </a:solidFill>
            </a:rPr>
            <a:t>.)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2021 год (факт) – 78,39</a:t>
          </a:r>
          <a:endParaRPr lang="ru-RU" sz="800" kern="1200" dirty="0">
            <a:solidFill>
              <a:srgbClr val="FF00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2022 год (оценка) –  48,50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2023 год (прогноз) – 98,23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2024 год (прогноз) – 51,97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2025 год (прогноз) – 52,01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/>
        </a:p>
      </dsp:txBody>
      <dsp:txXfrm>
        <a:off x="977354" y="1483472"/>
        <a:ext cx="3235113" cy="1348611"/>
      </dsp:txXfrm>
    </dsp:sp>
    <dsp:sp modelId="{CE0EA860-FC23-4B6E-8204-9959EF319E88}">
      <dsp:nvSpPr>
        <dsp:cNvPr id="0" name=""/>
        <dsp:cNvSpPr/>
      </dsp:nvSpPr>
      <dsp:spPr>
        <a:xfrm>
          <a:off x="134861" y="1618333"/>
          <a:ext cx="842493" cy="10788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62" r="-7163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932B3-E6A0-4BDA-A526-3F6272D4F1F0}">
      <dsp:nvSpPr>
        <dsp:cNvPr id="0" name=""/>
        <dsp:cNvSpPr/>
      </dsp:nvSpPr>
      <dsp:spPr>
        <a:xfrm>
          <a:off x="0" y="2966945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solidFill>
                <a:schemeClr val="bg1"/>
              </a:solidFill>
            </a:rPr>
            <a:t>КОЛИЧЕСТВО СУБЪЕКОВ МАЛОГО И СРЕДНЕГО ПРЕДПРИНИМАТЕЛЬСТВА (ед.)</a:t>
          </a:r>
          <a:endParaRPr lang="ru-RU" sz="10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2021 год (факт) – 3 152</a:t>
          </a:r>
          <a:endParaRPr lang="ru-RU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2022 год (оценка) –  3 205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2023 год (прогноз) – 3 254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2024 год (прогноз) – 3 296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2025 год (прогноз) – 3 307</a:t>
          </a:r>
          <a:endParaRPr lang="ru-RU" sz="800" kern="1200" dirty="0"/>
        </a:p>
      </dsp:txBody>
      <dsp:txXfrm>
        <a:off x="977354" y="2966945"/>
        <a:ext cx="3235113" cy="1348611"/>
      </dsp:txXfrm>
    </dsp:sp>
    <dsp:sp modelId="{7D011EFC-A9D3-4A96-9FEE-E10D70227664}">
      <dsp:nvSpPr>
        <dsp:cNvPr id="0" name=""/>
        <dsp:cNvSpPr/>
      </dsp:nvSpPr>
      <dsp:spPr>
        <a:xfrm>
          <a:off x="134861" y="3101806"/>
          <a:ext cx="842493" cy="10788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819" r="-3418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7C17C-162D-4BE8-A493-4D5B8A7E1E9F}">
      <dsp:nvSpPr>
        <dsp:cNvPr id="0" name=""/>
        <dsp:cNvSpPr/>
      </dsp:nvSpPr>
      <dsp:spPr>
        <a:xfrm>
          <a:off x="0" y="4434653"/>
          <a:ext cx="4212468" cy="134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solidFill>
                <a:schemeClr val="bg1"/>
              </a:solidFill>
            </a:rPr>
            <a:t>СРЕДНИЙ ОБЪЕМ ПОКУПОК НА 1 ЖИТЕЛЯ (</a:t>
          </a:r>
          <a:r>
            <a:rPr lang="ru-RU" sz="1000" b="0" i="0" kern="1200" dirty="0" err="1" smtClean="0">
              <a:solidFill>
                <a:schemeClr val="bg1"/>
              </a:solidFill>
            </a:rPr>
            <a:t>тыс.руб</a:t>
          </a:r>
          <a:r>
            <a:rPr lang="ru-RU" sz="1000" b="0" i="0" kern="1200" dirty="0" smtClean="0">
              <a:solidFill>
                <a:schemeClr val="bg1"/>
              </a:solidFill>
            </a:rPr>
            <a:t>.)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i="0" kern="1200" dirty="0" smtClean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b="0" i="0" kern="1200" dirty="0" smtClean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2021 год (факт) – 295,84</a:t>
          </a:r>
          <a:endParaRPr lang="ru-RU" sz="800" kern="1200" dirty="0">
            <a:solidFill>
              <a:schemeClr val="bg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2022 год (оценка) –  317,76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2023 год (прогноз) – 359,32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2024 год (прогноз) – 395,71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chemeClr val="bg1"/>
              </a:solidFill>
            </a:rPr>
            <a:t>2025 год (прогноз) – 427,60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 smtClean="0">
            <a:solidFill>
              <a:srgbClr val="FF0000"/>
            </a:solidFill>
          </a:endParaRPr>
        </a:p>
      </dsp:txBody>
      <dsp:txXfrm>
        <a:off x="977354" y="4434653"/>
        <a:ext cx="3235113" cy="1348611"/>
      </dsp:txXfrm>
    </dsp:sp>
    <dsp:sp modelId="{9FD956DE-A0EE-4A3E-B793-E609EF268B70}">
      <dsp:nvSpPr>
        <dsp:cNvPr id="0" name=""/>
        <dsp:cNvSpPr/>
      </dsp:nvSpPr>
      <dsp:spPr>
        <a:xfrm>
          <a:off x="134861" y="4585279"/>
          <a:ext cx="842493" cy="10788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0DB4D-C850-4D76-80D7-20652D15A6CD}">
      <dsp:nvSpPr>
        <dsp:cNvPr id="0" name=""/>
        <dsp:cNvSpPr/>
      </dsp:nvSpPr>
      <dsp:spPr>
        <a:xfrm rot="5400000">
          <a:off x="-266405" y="266405"/>
          <a:ext cx="1776034" cy="1243223"/>
        </a:xfrm>
        <a:prstGeom prst="chevron">
          <a:avLst/>
        </a:prstGeom>
        <a:solidFill>
          <a:srgbClr val="D1982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НАЛОГОВЫЕ ДОХОДЫ                 </a:t>
          </a:r>
          <a:r>
            <a:rPr lang="ru-RU" sz="600" b="0" kern="1200" dirty="0" smtClean="0"/>
            <a:t>– поступления в бюджет от уплаты налогов и</a:t>
          </a:r>
          <a:br>
            <a:rPr lang="ru-RU" sz="600" b="0" kern="1200" dirty="0" smtClean="0"/>
          </a:br>
          <a:r>
            <a:rPr lang="ru-RU" sz="600" b="0" kern="1200" dirty="0" smtClean="0"/>
            <a:t>сборов, установленных Налоговым Кодексом РФ</a:t>
          </a:r>
          <a:endParaRPr lang="ru-RU" sz="600" b="0" kern="1200" dirty="0"/>
        </a:p>
      </dsp:txBody>
      <dsp:txXfrm rot="-5400000">
        <a:off x="1" y="621612"/>
        <a:ext cx="1243223" cy="532811"/>
      </dsp:txXfrm>
    </dsp:sp>
    <dsp:sp modelId="{0B9291BC-438E-4848-B007-7C80E4AD7DF6}">
      <dsp:nvSpPr>
        <dsp:cNvPr id="0" name=""/>
        <dsp:cNvSpPr/>
      </dsp:nvSpPr>
      <dsp:spPr>
        <a:xfrm rot="5400000">
          <a:off x="3815276" y="-2557055"/>
          <a:ext cx="1154422" cy="6298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 на доходы физических лиц;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земельный налог;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 на имущество физических лиц;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налоги на совокупный доход</a:t>
          </a:r>
          <a:endParaRPr lang="ru-RU" sz="1200" kern="1200" dirty="0"/>
        </a:p>
      </dsp:txBody>
      <dsp:txXfrm rot="-5400000">
        <a:off x="1243223" y="71352"/>
        <a:ext cx="6242174" cy="1041714"/>
      </dsp:txXfrm>
    </dsp:sp>
    <dsp:sp modelId="{E5AF00D1-F509-4DFD-95D0-BE1BCAD40B69}">
      <dsp:nvSpPr>
        <dsp:cNvPr id="0" name=""/>
        <dsp:cNvSpPr/>
      </dsp:nvSpPr>
      <dsp:spPr>
        <a:xfrm rot="5400000">
          <a:off x="-266405" y="1891245"/>
          <a:ext cx="1776034" cy="1243223"/>
        </a:xfrm>
        <a:prstGeom prst="chevron">
          <a:avLst/>
        </a:prstGeom>
        <a:solidFill>
          <a:srgbClr val="D1982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НЕНАЛОГОВЫЕ ДОХОДЫ</a:t>
          </a:r>
          <a:endParaRPr lang="ru-RU" sz="1100" kern="1200" dirty="0"/>
        </a:p>
      </dsp:txBody>
      <dsp:txXfrm rot="-5400000">
        <a:off x="1" y="2246452"/>
        <a:ext cx="1243223" cy="532811"/>
      </dsp:txXfrm>
    </dsp:sp>
    <dsp:sp modelId="{4729E25E-077C-4415-B22D-D71B6E8E4148}">
      <dsp:nvSpPr>
        <dsp:cNvPr id="0" name=""/>
        <dsp:cNvSpPr/>
      </dsp:nvSpPr>
      <dsp:spPr>
        <a:xfrm rot="5400000">
          <a:off x="4436888" y="-1568824"/>
          <a:ext cx="1154422" cy="7541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доходы от использования имущества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доходы от продажи имущества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доходы от платных услуг казенных учреждении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штрафы за нарушение законодательства</a:t>
          </a:r>
          <a:endParaRPr lang="ru-RU" sz="1200" kern="1200" dirty="0"/>
        </a:p>
      </dsp:txBody>
      <dsp:txXfrm rot="-5400000">
        <a:off x="1243223" y="1681195"/>
        <a:ext cx="7485398" cy="1041714"/>
      </dsp:txXfrm>
    </dsp:sp>
    <dsp:sp modelId="{E490AC6D-E7CF-4AC4-89E5-49A84A69789C}">
      <dsp:nvSpPr>
        <dsp:cNvPr id="0" name=""/>
        <dsp:cNvSpPr/>
      </dsp:nvSpPr>
      <dsp:spPr>
        <a:xfrm rot="5400000">
          <a:off x="-597893" y="3838851"/>
          <a:ext cx="2439010" cy="1243223"/>
        </a:xfrm>
        <a:prstGeom prst="chevron">
          <a:avLst/>
        </a:prstGeom>
        <a:solidFill>
          <a:srgbClr val="D1982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МЕЖБЮДЖЕТНЫЕ</a:t>
          </a:r>
          <a:r>
            <a:rPr lang="ru-RU" sz="800" b="1" kern="1200" dirty="0" smtClean="0"/>
            <a:t> </a:t>
          </a:r>
          <a:r>
            <a:rPr lang="ru-RU" sz="1050" b="1" kern="1200" dirty="0" smtClean="0"/>
            <a:t>ТРАНСФЕРТЫ         </a:t>
          </a:r>
          <a:r>
            <a:rPr lang="ru-RU" sz="600" kern="1200" dirty="0" smtClean="0"/>
            <a:t>– это средства,</a:t>
          </a:r>
          <a:br>
            <a:rPr lang="ru-RU" sz="600" kern="1200" dirty="0" smtClean="0"/>
          </a:br>
          <a:r>
            <a:rPr lang="ru-RU" sz="600" kern="1200" dirty="0" smtClean="0"/>
            <a:t>предоставляемые одним бюджетом бюджетной системы Российской</a:t>
          </a:r>
          <a:br>
            <a:rPr lang="ru-RU" sz="600" kern="1200" dirty="0" smtClean="0"/>
          </a:br>
          <a:r>
            <a:rPr lang="ru-RU" sz="600" kern="1200" dirty="0" smtClean="0"/>
            <a:t>Федерации другому бюджету</a:t>
          </a:r>
          <a:endParaRPr lang="ru-RU" sz="600" kern="1200" dirty="0"/>
        </a:p>
      </dsp:txBody>
      <dsp:txXfrm rot="-5400000">
        <a:off x="1" y="3862570"/>
        <a:ext cx="1243223" cy="1195787"/>
      </dsp:txXfrm>
    </dsp:sp>
    <dsp:sp modelId="{F69794D5-768A-4D37-AE32-7F9BCF2751F6}">
      <dsp:nvSpPr>
        <dsp:cNvPr id="0" name=""/>
        <dsp:cNvSpPr/>
      </dsp:nvSpPr>
      <dsp:spPr>
        <a:xfrm rot="5400000">
          <a:off x="4069447" y="408459"/>
          <a:ext cx="1889304" cy="7541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ДОТАЦИИ </a:t>
          </a:r>
          <a:r>
            <a:rPr lang="ru-RU" sz="1000" b="0" i="0" kern="1200" dirty="0" smtClean="0"/>
            <a:t>(от лат. </a:t>
          </a:r>
          <a:r>
            <a:rPr lang="ru-RU" sz="1000" b="0" i="0" kern="1200" dirty="0" err="1" smtClean="0"/>
            <a:t>dotatio</a:t>
          </a:r>
          <a:r>
            <a:rPr lang="ru-RU" sz="1000" b="0" i="0" kern="1200" dirty="0" smtClean="0"/>
            <a:t> – дар, пожертвование)  </a:t>
          </a:r>
          <a:r>
            <a:rPr lang="ru-RU" sz="1000" b="1" kern="1200" dirty="0" smtClean="0"/>
            <a:t>-  </a:t>
          </a:r>
          <a:r>
            <a:rPr lang="ru-RU" sz="1000" kern="1200" dirty="0" smtClean="0"/>
            <a:t>предоставляются на безвозмездной и безвозвратной основе без установления направлении и условии их использования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СУБСИДИИ </a:t>
          </a:r>
          <a:r>
            <a:rPr lang="ru-RU" sz="1000" kern="1200" dirty="0" smtClean="0"/>
            <a:t>(от лат. </a:t>
          </a:r>
          <a:r>
            <a:rPr lang="ru-RU" sz="1000" kern="1200" dirty="0" err="1" smtClean="0"/>
            <a:t>subsidium</a:t>
          </a:r>
          <a:r>
            <a:rPr lang="ru-RU" sz="1000" kern="1200" dirty="0" smtClean="0"/>
            <a:t> – помощь, поддержка) - предоставляются в целях </a:t>
          </a:r>
          <a:r>
            <a:rPr lang="ru-RU" sz="1000" kern="1200" dirty="0" err="1" smtClean="0"/>
            <a:t>софинансирования</a:t>
          </a:r>
          <a:r>
            <a:rPr lang="ru-RU" sz="1000" kern="1200" dirty="0" smtClean="0"/>
            <a:t> расходных обязательств, возникающих при выполнении полномочии органов местного самоуправления по вопросам местного значения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СУБВЕНЦИИ </a:t>
          </a:r>
          <a:r>
            <a:rPr lang="ru-RU" sz="1000" kern="1200" dirty="0" smtClean="0"/>
            <a:t>(от лат. </a:t>
          </a:r>
          <a:r>
            <a:rPr lang="ru-RU" sz="1000" kern="1200" dirty="0" err="1" smtClean="0"/>
            <a:t>subvenire</a:t>
          </a:r>
          <a:r>
            <a:rPr lang="ru-RU" sz="1000" kern="1200" dirty="0" smtClean="0"/>
            <a:t> – приходить на помощь) - предоставляются в целях финансового обеспечения расходных обязательств муниципального образования, возникающих при</a:t>
          </a:r>
          <a:br>
            <a:rPr lang="ru-RU" sz="1000" kern="1200" dirty="0" smtClean="0"/>
          </a:br>
          <a:r>
            <a:rPr lang="ru-RU" sz="1000" kern="1200" dirty="0" smtClean="0"/>
            <a:t>выполнении переданных государственных полномочии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/>
            <a:t>Иные межбюджетные трансферты </a:t>
          </a:r>
          <a:r>
            <a:rPr lang="ru-RU" sz="1000" kern="1200" dirty="0" smtClean="0"/>
            <a:t>- предоставляются в случаях и порядке, предусмотренных законами субъекта РФ</a:t>
          </a:r>
          <a:endParaRPr lang="ru-RU" sz="1000" kern="1200" dirty="0"/>
        </a:p>
      </dsp:txBody>
      <dsp:txXfrm rot="-5400000">
        <a:off x="1243223" y="3326911"/>
        <a:ext cx="7449524" cy="1704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0027-DF99-40E6-9901-E15EFC45AF69}">
      <dsp:nvSpPr>
        <dsp:cNvPr id="0" name=""/>
        <dsp:cNvSpPr/>
      </dsp:nvSpPr>
      <dsp:spPr>
        <a:xfrm>
          <a:off x="8321" y="2598"/>
          <a:ext cx="8776654" cy="1389028"/>
        </a:xfrm>
        <a:prstGeom prst="roundRect">
          <a:avLst>
            <a:gd name="adj" fmla="val 10000"/>
          </a:avLst>
        </a:prstGeom>
        <a:solidFill>
          <a:srgbClr val="D198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</a:rPr>
            <a:t>СТИПЕНДИЯ ГЛАВЫ ГОРОДА на 2023 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</a:rPr>
            <a:t>Всего 2 136 тыс.руб</a:t>
          </a:r>
          <a:r>
            <a:rPr lang="ru-RU" sz="2400" b="1" kern="1200" dirty="0" smtClean="0">
              <a:solidFill>
                <a:schemeClr val="bg1"/>
              </a:solidFill>
              <a:latin typeface="+mn-lt"/>
            </a:rPr>
            <a:t>.</a:t>
          </a:r>
          <a:endParaRPr lang="ru-RU" sz="2400" b="1" kern="1200" dirty="0">
            <a:solidFill>
              <a:schemeClr val="bg1"/>
            </a:solidFill>
            <a:latin typeface="+mn-lt"/>
          </a:endParaRPr>
        </a:p>
      </dsp:txBody>
      <dsp:txXfrm>
        <a:off x="49004" y="43281"/>
        <a:ext cx="8695288" cy="1307662"/>
      </dsp:txXfrm>
    </dsp:sp>
    <dsp:sp modelId="{4CE09529-CEAD-4990-8801-483B21AF2997}">
      <dsp:nvSpPr>
        <dsp:cNvPr id="0" name=""/>
        <dsp:cNvSpPr/>
      </dsp:nvSpPr>
      <dsp:spPr>
        <a:xfrm>
          <a:off x="4160" y="1563673"/>
          <a:ext cx="2128495" cy="201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Общее образование</a:t>
          </a:r>
          <a:endParaRPr lang="ru-RU" sz="1400" b="0" kern="1200" dirty="0">
            <a:solidFill>
              <a:schemeClr val="bg1"/>
            </a:solidFill>
            <a:latin typeface="+mn-lt"/>
          </a:endParaRPr>
        </a:p>
      </dsp:txBody>
      <dsp:txXfrm>
        <a:off x="63065" y="1622578"/>
        <a:ext cx="2010685" cy="1893350"/>
      </dsp:txXfrm>
    </dsp:sp>
    <dsp:sp modelId="{A2FB7321-11DF-4171-A865-34DEB979132A}">
      <dsp:nvSpPr>
        <dsp:cNvPr id="0" name=""/>
        <dsp:cNvSpPr/>
      </dsp:nvSpPr>
      <dsp:spPr>
        <a:xfrm>
          <a:off x="4160" y="3746587"/>
          <a:ext cx="1042357" cy="2011160"/>
        </a:xfrm>
        <a:prstGeom prst="roundRect">
          <a:avLst>
            <a:gd name="adj" fmla="val 10000"/>
          </a:avLst>
        </a:prstGeom>
        <a:solidFill>
          <a:srgbClr val="B9CD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effectLst/>
              <a:latin typeface="+mn-lt"/>
              <a:ea typeface="Times New Roman"/>
              <a:cs typeface="+mn-cs"/>
            </a:rPr>
            <a:t>1 284 тыс.руб.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34690" y="3777117"/>
        <a:ext cx="981297" cy="1950100"/>
      </dsp:txXfrm>
    </dsp:sp>
    <dsp:sp modelId="{F4094949-B372-4EFA-8CBA-2DEED7F2EC6B}">
      <dsp:nvSpPr>
        <dsp:cNvPr id="0" name=""/>
        <dsp:cNvSpPr/>
      </dsp:nvSpPr>
      <dsp:spPr>
        <a:xfrm>
          <a:off x="1090297" y="3746587"/>
          <a:ext cx="1042357" cy="2011160"/>
        </a:xfrm>
        <a:prstGeom prst="roundRect">
          <a:avLst>
            <a:gd name="adj" fmla="val 10000"/>
          </a:avLst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effectLst/>
              <a:latin typeface="+mn-lt"/>
              <a:ea typeface="Times New Roman"/>
              <a:cs typeface="+mn-cs"/>
            </a:rPr>
            <a:t>39 чел.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1120827" y="3777117"/>
        <a:ext cx="981297" cy="1950100"/>
      </dsp:txXfrm>
    </dsp:sp>
    <dsp:sp modelId="{7E1EA98D-25F7-4465-B3F5-8E7140088E65}">
      <dsp:nvSpPr>
        <dsp:cNvPr id="0" name=""/>
        <dsp:cNvSpPr/>
      </dsp:nvSpPr>
      <dsp:spPr>
        <a:xfrm>
          <a:off x="2220213" y="1563673"/>
          <a:ext cx="2128495" cy="201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+mn-lt"/>
            </a:rPr>
            <a:t>Дополнительное образование в сфере физической культуры и спорта</a:t>
          </a:r>
          <a:endParaRPr lang="ru-RU" sz="1400" b="0" kern="1200" dirty="0">
            <a:solidFill>
              <a:schemeClr val="bg1"/>
            </a:solidFill>
            <a:effectLst/>
            <a:latin typeface="+mn-lt"/>
            <a:ea typeface="Times New Roman"/>
          </a:endParaRPr>
        </a:p>
      </dsp:txBody>
      <dsp:txXfrm>
        <a:off x="2279118" y="1622578"/>
        <a:ext cx="2010685" cy="1893350"/>
      </dsp:txXfrm>
    </dsp:sp>
    <dsp:sp modelId="{4FA5F73D-0AA9-4205-B43A-F6924950CE6C}">
      <dsp:nvSpPr>
        <dsp:cNvPr id="0" name=""/>
        <dsp:cNvSpPr/>
      </dsp:nvSpPr>
      <dsp:spPr>
        <a:xfrm>
          <a:off x="2220213" y="3746587"/>
          <a:ext cx="1042357" cy="2011160"/>
        </a:xfrm>
        <a:prstGeom prst="roundRect">
          <a:avLst>
            <a:gd name="adj" fmla="val 10000"/>
          </a:avLst>
        </a:prstGeom>
        <a:solidFill>
          <a:srgbClr val="B9CD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384 тыс.руб.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2250743" y="3777117"/>
        <a:ext cx="981297" cy="1950100"/>
      </dsp:txXfrm>
    </dsp:sp>
    <dsp:sp modelId="{85E34957-65C6-449C-98EA-2CC9CFB6DC2A}">
      <dsp:nvSpPr>
        <dsp:cNvPr id="0" name=""/>
        <dsp:cNvSpPr/>
      </dsp:nvSpPr>
      <dsp:spPr>
        <a:xfrm>
          <a:off x="3306350" y="3746587"/>
          <a:ext cx="1042357" cy="2011160"/>
        </a:xfrm>
        <a:prstGeom prst="roundRect">
          <a:avLst>
            <a:gd name="adj" fmla="val 10000"/>
          </a:avLst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16 чел.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3336880" y="3777117"/>
        <a:ext cx="981297" cy="1950100"/>
      </dsp:txXfrm>
    </dsp:sp>
    <dsp:sp modelId="{DA2B5402-EAFF-48C2-9AFE-47C9CB1C1C2E}">
      <dsp:nvSpPr>
        <dsp:cNvPr id="0" name=""/>
        <dsp:cNvSpPr/>
      </dsp:nvSpPr>
      <dsp:spPr>
        <a:xfrm>
          <a:off x="4436267" y="1563673"/>
          <a:ext cx="2128495" cy="201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+mn-lt"/>
            </a:rPr>
            <a:t>Дополнительное образование в сфере молодежной политики</a:t>
          </a:r>
          <a:endParaRPr lang="ru-RU" sz="1400" b="0" kern="1200" dirty="0">
            <a:solidFill>
              <a:schemeClr val="bg1"/>
            </a:solidFill>
            <a:latin typeface="+mn-lt"/>
          </a:endParaRPr>
        </a:p>
      </dsp:txBody>
      <dsp:txXfrm>
        <a:off x="4495172" y="1622578"/>
        <a:ext cx="2010685" cy="1893350"/>
      </dsp:txXfrm>
    </dsp:sp>
    <dsp:sp modelId="{B4E81A33-9199-4C69-AF13-ED2BB88F554B}">
      <dsp:nvSpPr>
        <dsp:cNvPr id="0" name=""/>
        <dsp:cNvSpPr/>
      </dsp:nvSpPr>
      <dsp:spPr>
        <a:xfrm>
          <a:off x="4436267" y="3746587"/>
          <a:ext cx="1042357" cy="2011160"/>
        </a:xfrm>
        <a:prstGeom prst="roundRect">
          <a:avLst>
            <a:gd name="adj" fmla="val 10000"/>
          </a:avLst>
        </a:prstGeom>
        <a:solidFill>
          <a:srgbClr val="B9CD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168 тыс.руб.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4466797" y="3777117"/>
        <a:ext cx="981297" cy="1950100"/>
      </dsp:txXfrm>
    </dsp:sp>
    <dsp:sp modelId="{F759E144-EF38-4F91-98D7-C6740BFF9288}">
      <dsp:nvSpPr>
        <dsp:cNvPr id="0" name=""/>
        <dsp:cNvSpPr/>
      </dsp:nvSpPr>
      <dsp:spPr>
        <a:xfrm>
          <a:off x="5522404" y="3746587"/>
          <a:ext cx="1042357" cy="2011160"/>
        </a:xfrm>
        <a:prstGeom prst="roundRect">
          <a:avLst>
            <a:gd name="adj" fmla="val 10000"/>
          </a:avLst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9  чел.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5552934" y="3777117"/>
        <a:ext cx="981297" cy="1950100"/>
      </dsp:txXfrm>
    </dsp:sp>
    <dsp:sp modelId="{06809342-F600-46F9-AD14-E3D0D08EA80F}">
      <dsp:nvSpPr>
        <dsp:cNvPr id="0" name=""/>
        <dsp:cNvSpPr/>
      </dsp:nvSpPr>
      <dsp:spPr>
        <a:xfrm>
          <a:off x="6652320" y="1563673"/>
          <a:ext cx="2128495" cy="2011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+mn-lt"/>
            </a:rPr>
            <a:t>Дополнительное образование в сфере искусства и культуры</a:t>
          </a:r>
          <a:endParaRPr lang="ru-RU" sz="1400" b="0" kern="1200" dirty="0">
            <a:solidFill>
              <a:schemeClr val="bg1"/>
            </a:solidFill>
            <a:latin typeface="+mn-lt"/>
          </a:endParaRPr>
        </a:p>
      </dsp:txBody>
      <dsp:txXfrm>
        <a:off x="6711225" y="1622578"/>
        <a:ext cx="2010685" cy="1893350"/>
      </dsp:txXfrm>
    </dsp:sp>
    <dsp:sp modelId="{F44DB598-60C8-43E1-A18F-9DC1ED4626AB}">
      <dsp:nvSpPr>
        <dsp:cNvPr id="0" name=""/>
        <dsp:cNvSpPr/>
      </dsp:nvSpPr>
      <dsp:spPr>
        <a:xfrm>
          <a:off x="6652320" y="3746587"/>
          <a:ext cx="1042357" cy="2011160"/>
        </a:xfrm>
        <a:prstGeom prst="roundRect">
          <a:avLst>
            <a:gd name="adj" fmla="val 10000"/>
          </a:avLst>
        </a:prstGeom>
        <a:solidFill>
          <a:srgbClr val="B9CD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300 тыс.руб.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6682850" y="3777117"/>
        <a:ext cx="981297" cy="1950100"/>
      </dsp:txXfrm>
    </dsp:sp>
    <dsp:sp modelId="{E8C99738-C14D-4BB3-8D4B-852DD7F2332D}">
      <dsp:nvSpPr>
        <dsp:cNvPr id="0" name=""/>
        <dsp:cNvSpPr/>
      </dsp:nvSpPr>
      <dsp:spPr>
        <a:xfrm>
          <a:off x="7738457" y="3746587"/>
          <a:ext cx="1042357" cy="2011160"/>
        </a:xfrm>
        <a:prstGeom prst="roundRect">
          <a:avLst>
            <a:gd name="adj" fmla="val 10000"/>
          </a:avLst>
        </a:prstGeom>
        <a:solidFill>
          <a:srgbClr val="E9ED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9 чел.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7768987" y="3777117"/>
        <a:ext cx="981297" cy="1950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74DB0-89AC-4254-9C5C-0667B75A431D}">
      <dsp:nvSpPr>
        <dsp:cNvPr id="0" name=""/>
        <dsp:cNvSpPr/>
      </dsp:nvSpPr>
      <dsp:spPr>
        <a:xfrm>
          <a:off x="1647172" y="2983863"/>
          <a:ext cx="445828" cy="1208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14" y="0"/>
              </a:lnTo>
              <a:lnTo>
                <a:pt x="222914" y="1208706"/>
              </a:lnTo>
              <a:lnTo>
                <a:pt x="445828" y="1208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37879" y="3556008"/>
        <a:ext cx="64415" cy="64415"/>
      </dsp:txXfrm>
    </dsp:sp>
    <dsp:sp modelId="{DF401F3D-0E3C-48CB-ACE2-657063FEAA92}">
      <dsp:nvSpPr>
        <dsp:cNvPr id="0" name=""/>
        <dsp:cNvSpPr/>
      </dsp:nvSpPr>
      <dsp:spPr>
        <a:xfrm>
          <a:off x="1647172" y="2983863"/>
          <a:ext cx="445828" cy="2248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14" y="0"/>
              </a:lnTo>
              <a:lnTo>
                <a:pt x="222914" y="2248345"/>
              </a:lnTo>
              <a:lnTo>
                <a:pt x="445828" y="2248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+mj-lt"/>
          </a:endParaRPr>
        </a:p>
      </dsp:txBody>
      <dsp:txXfrm>
        <a:off x="1812783" y="4050733"/>
        <a:ext cx="114606" cy="114606"/>
      </dsp:txXfrm>
    </dsp:sp>
    <dsp:sp modelId="{BB9B9432-7B26-48FA-AA15-7B1AA085FF89}">
      <dsp:nvSpPr>
        <dsp:cNvPr id="0" name=""/>
        <dsp:cNvSpPr/>
      </dsp:nvSpPr>
      <dsp:spPr>
        <a:xfrm>
          <a:off x="1647172" y="2983863"/>
          <a:ext cx="445828" cy="17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14" y="0"/>
              </a:lnTo>
              <a:lnTo>
                <a:pt x="222914" y="179016"/>
              </a:lnTo>
              <a:lnTo>
                <a:pt x="445828" y="179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1858076" y="3061361"/>
        <a:ext cx="24021" cy="24021"/>
      </dsp:txXfrm>
    </dsp:sp>
    <dsp:sp modelId="{FD5F7CE3-1B6F-4BA9-9FAD-DA47C43FBC31}">
      <dsp:nvSpPr>
        <dsp:cNvPr id="0" name=""/>
        <dsp:cNvSpPr/>
      </dsp:nvSpPr>
      <dsp:spPr>
        <a:xfrm>
          <a:off x="1647172" y="2330773"/>
          <a:ext cx="445828" cy="653089"/>
        </a:xfrm>
        <a:custGeom>
          <a:avLst/>
          <a:gdLst/>
          <a:ahLst/>
          <a:cxnLst/>
          <a:rect l="0" t="0" r="0" b="0"/>
          <a:pathLst>
            <a:path>
              <a:moveTo>
                <a:pt x="0" y="653089"/>
              </a:moveTo>
              <a:lnTo>
                <a:pt x="222914" y="653089"/>
              </a:lnTo>
              <a:lnTo>
                <a:pt x="222914" y="0"/>
              </a:lnTo>
              <a:lnTo>
                <a:pt x="4458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1850317" y="2637549"/>
        <a:ext cx="39537" cy="39537"/>
      </dsp:txXfrm>
    </dsp:sp>
    <dsp:sp modelId="{B345384F-2369-4F40-BCE2-2102D23564B1}">
      <dsp:nvSpPr>
        <dsp:cNvPr id="0" name=""/>
        <dsp:cNvSpPr/>
      </dsp:nvSpPr>
      <dsp:spPr>
        <a:xfrm>
          <a:off x="1647172" y="1485523"/>
          <a:ext cx="445828" cy="1498340"/>
        </a:xfrm>
        <a:custGeom>
          <a:avLst/>
          <a:gdLst/>
          <a:ahLst/>
          <a:cxnLst/>
          <a:rect l="0" t="0" r="0" b="0"/>
          <a:pathLst>
            <a:path>
              <a:moveTo>
                <a:pt x="0" y="1498340"/>
              </a:moveTo>
              <a:lnTo>
                <a:pt x="222914" y="1498340"/>
              </a:lnTo>
              <a:lnTo>
                <a:pt x="222914" y="0"/>
              </a:lnTo>
              <a:lnTo>
                <a:pt x="4458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1831005" y="2195612"/>
        <a:ext cx="78163" cy="78163"/>
      </dsp:txXfrm>
    </dsp:sp>
    <dsp:sp modelId="{6B1D6AD0-0A5C-4BDC-BC29-426E00DC86E8}">
      <dsp:nvSpPr>
        <dsp:cNvPr id="0" name=""/>
        <dsp:cNvSpPr/>
      </dsp:nvSpPr>
      <dsp:spPr>
        <a:xfrm>
          <a:off x="1647172" y="546024"/>
          <a:ext cx="445828" cy="2437839"/>
        </a:xfrm>
        <a:custGeom>
          <a:avLst/>
          <a:gdLst/>
          <a:ahLst/>
          <a:cxnLst/>
          <a:rect l="0" t="0" r="0" b="0"/>
          <a:pathLst>
            <a:path>
              <a:moveTo>
                <a:pt x="0" y="2437839"/>
              </a:moveTo>
              <a:lnTo>
                <a:pt x="222914" y="2437839"/>
              </a:lnTo>
              <a:lnTo>
                <a:pt x="222914" y="0"/>
              </a:lnTo>
              <a:lnTo>
                <a:pt x="4458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latin typeface="+mj-lt"/>
          </a:endParaRPr>
        </a:p>
      </dsp:txBody>
      <dsp:txXfrm>
        <a:off x="1808129" y="1702987"/>
        <a:ext cx="123913" cy="123913"/>
      </dsp:txXfrm>
    </dsp:sp>
    <dsp:sp modelId="{042B3D05-4811-4E45-AF68-82B70874C960}">
      <dsp:nvSpPr>
        <dsp:cNvPr id="0" name=""/>
        <dsp:cNvSpPr/>
      </dsp:nvSpPr>
      <dsp:spPr>
        <a:xfrm rot="16200000">
          <a:off x="-873077" y="2160277"/>
          <a:ext cx="3393328" cy="1647172"/>
        </a:xfrm>
        <a:prstGeom prst="rect">
          <a:avLst/>
        </a:prstGeom>
        <a:solidFill>
          <a:srgbClr val="CC99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n-lt"/>
            </a:rPr>
            <a:t>Общий объем расходов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n-lt"/>
            </a:rPr>
            <a:t>10,5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n-lt"/>
            </a:rPr>
            <a:t>млн. руб.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1"/>
            </a:solidFill>
            <a:latin typeface="+mn-lt"/>
          </a:endParaRPr>
        </a:p>
      </dsp:txBody>
      <dsp:txXfrm>
        <a:off x="-873077" y="2160277"/>
        <a:ext cx="3393328" cy="1647172"/>
      </dsp:txXfrm>
    </dsp:sp>
    <dsp:sp modelId="{3E4C75FB-34D3-4BF6-A951-26E7CF5957C7}">
      <dsp:nvSpPr>
        <dsp:cNvPr id="0" name=""/>
        <dsp:cNvSpPr/>
      </dsp:nvSpPr>
      <dsp:spPr>
        <a:xfrm>
          <a:off x="2093000" y="179213"/>
          <a:ext cx="6675399" cy="733622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</a:rPr>
            <a:t>2,6  млн. руб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. - техническое обслуживание </a:t>
          </a:r>
          <a:endParaRPr lang="en-US" sz="1200" b="0" kern="1200" dirty="0" smtClean="0">
            <a:solidFill>
              <a:schemeClr val="bg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муниципальных сетей газоснабжения</a:t>
          </a:r>
          <a:endParaRPr lang="ru-RU" sz="1200" b="0" kern="1200" dirty="0">
            <a:solidFill>
              <a:schemeClr val="bg1"/>
            </a:solidFill>
            <a:latin typeface="+mn-lt"/>
          </a:endParaRPr>
        </a:p>
      </dsp:txBody>
      <dsp:txXfrm>
        <a:off x="2093000" y="179213"/>
        <a:ext cx="6675399" cy="733622"/>
      </dsp:txXfrm>
    </dsp:sp>
    <dsp:sp modelId="{354B8CC8-F2A5-425C-8B7F-912936237BD9}">
      <dsp:nvSpPr>
        <dsp:cNvPr id="0" name=""/>
        <dsp:cNvSpPr/>
      </dsp:nvSpPr>
      <dsp:spPr>
        <a:xfrm>
          <a:off x="2093000" y="1080124"/>
          <a:ext cx="6666912" cy="810798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</a:rPr>
            <a:t>1,2 млн. руб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. – разработка проектной документации на реконструкцию объекта г.Тобольск, от существующего газопровода в районе ж/д в микрорайоне Менделеево до многоквартирных ж/д  № 1,2,3,4,5,10 в микрорайоне Менделеево</a:t>
          </a:r>
          <a:endParaRPr lang="ru-RU" sz="1200" b="0" kern="1200" dirty="0">
            <a:solidFill>
              <a:schemeClr val="bg1"/>
            </a:solidFill>
            <a:latin typeface="+mn-lt"/>
          </a:endParaRPr>
        </a:p>
      </dsp:txBody>
      <dsp:txXfrm>
        <a:off x="2093000" y="1080124"/>
        <a:ext cx="6666912" cy="810798"/>
      </dsp:txXfrm>
    </dsp:sp>
    <dsp:sp modelId="{C3438381-A8D3-41DC-A9B1-1F7F16FEB0DD}">
      <dsp:nvSpPr>
        <dsp:cNvPr id="0" name=""/>
        <dsp:cNvSpPr/>
      </dsp:nvSpPr>
      <dsp:spPr>
        <a:xfrm>
          <a:off x="2093000" y="2056105"/>
          <a:ext cx="6656643" cy="549335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</a:rPr>
            <a:t>0,2 млн. руб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. - выполнение ремонтно-восстановительных работ </a:t>
          </a:r>
          <a:endParaRPr lang="en-US" sz="1200" b="0" kern="1200" dirty="0" smtClean="0">
            <a:solidFill>
              <a:schemeClr val="bg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на сетях газоснабжения (муниципальные и бесхозные)</a:t>
          </a:r>
          <a:endParaRPr lang="ru-RU" sz="1200" b="0" kern="1200" dirty="0">
            <a:solidFill>
              <a:schemeClr val="bg1"/>
            </a:solidFill>
            <a:latin typeface="+mn-lt"/>
          </a:endParaRPr>
        </a:p>
      </dsp:txBody>
      <dsp:txXfrm>
        <a:off x="2093000" y="2056105"/>
        <a:ext cx="6656643" cy="549335"/>
      </dsp:txXfrm>
    </dsp:sp>
    <dsp:sp modelId="{20634FD8-B7B4-44F9-9376-0C4D449A48F8}">
      <dsp:nvSpPr>
        <dsp:cNvPr id="0" name=""/>
        <dsp:cNvSpPr/>
      </dsp:nvSpPr>
      <dsp:spPr>
        <a:xfrm>
          <a:off x="2093000" y="2823352"/>
          <a:ext cx="6671724" cy="679055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</a:rPr>
            <a:t>3,0 млн. руб. – 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проведение диагностики технического состояния </a:t>
          </a:r>
          <a:endParaRPr lang="en-US" sz="1200" b="0" kern="1200" dirty="0" smtClean="0">
            <a:solidFill>
              <a:schemeClr val="bg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муниципальных газопроводов</a:t>
          </a:r>
          <a:endParaRPr lang="ru-RU" sz="1200" b="0" kern="1200" dirty="0">
            <a:solidFill>
              <a:schemeClr val="bg1"/>
            </a:solidFill>
            <a:latin typeface="+mn-lt"/>
          </a:endParaRPr>
        </a:p>
      </dsp:txBody>
      <dsp:txXfrm>
        <a:off x="2093000" y="2823352"/>
        <a:ext cx="6671724" cy="679055"/>
      </dsp:txXfrm>
    </dsp:sp>
    <dsp:sp modelId="{CEA5DC7B-B7FB-4DE3-981F-4C057C17920C}">
      <dsp:nvSpPr>
        <dsp:cNvPr id="0" name=""/>
        <dsp:cNvSpPr/>
      </dsp:nvSpPr>
      <dsp:spPr>
        <a:xfrm>
          <a:off x="2093000" y="4908980"/>
          <a:ext cx="6673483" cy="646457"/>
        </a:xfrm>
        <a:prstGeom prst="rect">
          <a:avLst/>
        </a:prstGeom>
        <a:solidFill>
          <a:srgbClr val="3366CC">
            <a:alpha val="9098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</a:rPr>
            <a:t>3,0 млн. руб. 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- разработка проектной документации </a:t>
          </a:r>
          <a:endParaRPr lang="en-US" sz="1200" b="0" kern="1200" dirty="0" smtClean="0">
            <a:solidFill>
              <a:schemeClr val="bg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«Реконструкция газопровода» микрорайон Сумкино</a:t>
          </a:r>
          <a:endParaRPr lang="ru-RU" sz="1200" b="0" kern="1200" dirty="0">
            <a:solidFill>
              <a:schemeClr val="bg1"/>
            </a:solidFill>
            <a:latin typeface="+mn-lt"/>
          </a:endParaRPr>
        </a:p>
      </dsp:txBody>
      <dsp:txXfrm>
        <a:off x="2093000" y="4908980"/>
        <a:ext cx="6673483" cy="646457"/>
      </dsp:txXfrm>
    </dsp:sp>
    <dsp:sp modelId="{8AC200A3-A199-4050-9E6B-8C440EA55DAD}">
      <dsp:nvSpPr>
        <dsp:cNvPr id="0" name=""/>
        <dsp:cNvSpPr/>
      </dsp:nvSpPr>
      <dsp:spPr>
        <a:xfrm>
          <a:off x="2093000" y="3707774"/>
          <a:ext cx="6673483" cy="969590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n-lt"/>
            </a:rPr>
            <a:t>0,5 млн. руб. 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– разработка  проектной документации по объекту </a:t>
          </a:r>
          <a:endParaRPr lang="en-US" sz="1200" b="0" kern="1200" dirty="0" smtClean="0">
            <a:solidFill>
              <a:schemeClr val="bg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«Реконструкция газопровода по адресу: г. Тобольск, микрорайон </a:t>
          </a:r>
          <a:r>
            <a:rPr lang="ru-RU" sz="1200" b="0" kern="1200" dirty="0" err="1" smtClean="0">
              <a:solidFill>
                <a:schemeClr val="bg1"/>
              </a:solidFill>
              <a:latin typeface="+mn-lt"/>
            </a:rPr>
            <a:t>Сумкино</a:t>
          </a:r>
          <a:r>
            <a:rPr lang="ru-RU" sz="1200" b="0" kern="1200" dirty="0" smtClean="0">
              <a:solidFill>
                <a:schemeClr val="bg1"/>
              </a:solidFill>
              <a:latin typeface="+mn-lt"/>
            </a:rPr>
            <a:t>, ул. Нагорная, д. №3, д.4»</a:t>
          </a:r>
        </a:p>
      </dsp:txBody>
      <dsp:txXfrm>
        <a:off x="2093000" y="3707774"/>
        <a:ext cx="6673483" cy="969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328CD-EEC6-49A8-A731-36B53206DCAA}">
      <dsp:nvSpPr>
        <dsp:cNvPr id="0" name=""/>
        <dsp:cNvSpPr/>
      </dsp:nvSpPr>
      <dsp:spPr>
        <a:xfrm>
          <a:off x="0" y="72010"/>
          <a:ext cx="6544318" cy="1216800"/>
        </a:xfrm>
        <a:prstGeom prst="roundRect">
          <a:avLst/>
        </a:prstGeom>
        <a:solidFill>
          <a:schemeClr val="bg1">
            <a:lumMod val="85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Региональный проект «Формирование комфортной городской среды» в рамках Национального проекта «Жилье и городская среда» «Благоустройство сквера в 7а мкр.» «Благоустройство сквера в мкр. Менделеево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9399" y="131409"/>
        <a:ext cx="6425520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62822-BD22-4564-A4B2-0C8242BE6E90}">
      <dsp:nvSpPr>
        <dsp:cNvPr id="0" name=""/>
        <dsp:cNvSpPr/>
      </dsp:nvSpPr>
      <dsp:spPr>
        <a:xfrm rot="5400000">
          <a:off x="-294211" y="297897"/>
          <a:ext cx="1961407" cy="1372985"/>
        </a:xfrm>
        <a:prstGeom prst="chevron">
          <a:avLst/>
        </a:prstGeom>
        <a:solidFill>
          <a:srgbClr val="BB903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2023год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690179"/>
        <a:ext cx="1372985" cy="588422"/>
      </dsp:txXfrm>
    </dsp:sp>
    <dsp:sp modelId="{F4377D3C-3F70-468E-9B43-AE1ACD371ED3}">
      <dsp:nvSpPr>
        <dsp:cNvPr id="0" name=""/>
        <dsp:cNvSpPr/>
      </dsp:nvSpPr>
      <dsp:spPr>
        <a:xfrm rot="5400000">
          <a:off x="4297507" y="-2920835"/>
          <a:ext cx="1274914" cy="7123958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608 млн.руб.</a:t>
          </a:r>
          <a:endParaRPr lang="ru-RU" sz="4000" kern="1200" dirty="0"/>
        </a:p>
      </dsp:txBody>
      <dsp:txXfrm rot="-5400000">
        <a:off x="1372985" y="65923"/>
        <a:ext cx="7061722" cy="1150442"/>
      </dsp:txXfrm>
    </dsp:sp>
    <dsp:sp modelId="{3F4A9C15-67B9-4247-8720-B252833A47C2}">
      <dsp:nvSpPr>
        <dsp:cNvPr id="0" name=""/>
        <dsp:cNvSpPr/>
      </dsp:nvSpPr>
      <dsp:spPr>
        <a:xfrm rot="5400000">
          <a:off x="-294211" y="2068625"/>
          <a:ext cx="1961407" cy="1372985"/>
        </a:xfrm>
        <a:prstGeom prst="chevron">
          <a:avLst/>
        </a:prstGeom>
        <a:solidFill>
          <a:srgbClr val="BB903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2024 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2460907"/>
        <a:ext cx="1372985" cy="588422"/>
      </dsp:txXfrm>
    </dsp:sp>
    <dsp:sp modelId="{9ED36F3B-CDB2-4A7B-BC97-A454D65BABC6}">
      <dsp:nvSpPr>
        <dsp:cNvPr id="0" name=""/>
        <dsp:cNvSpPr/>
      </dsp:nvSpPr>
      <dsp:spPr>
        <a:xfrm rot="5400000">
          <a:off x="4297507" y="-1150107"/>
          <a:ext cx="1274914" cy="7123958"/>
        </a:xfrm>
        <a:prstGeom prst="round2Same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912 млн.руб.</a:t>
          </a:r>
          <a:endParaRPr lang="ru-RU" sz="4000" kern="1200" dirty="0"/>
        </a:p>
      </dsp:txBody>
      <dsp:txXfrm rot="-5400000">
        <a:off x="1372985" y="1836651"/>
        <a:ext cx="7061722" cy="1150442"/>
      </dsp:txXfrm>
    </dsp:sp>
    <dsp:sp modelId="{0C7BF68F-8CD8-41B4-A3E3-BA45C0BD1DDF}">
      <dsp:nvSpPr>
        <dsp:cNvPr id="0" name=""/>
        <dsp:cNvSpPr/>
      </dsp:nvSpPr>
      <dsp:spPr>
        <a:xfrm rot="5400000">
          <a:off x="-294211" y="3839354"/>
          <a:ext cx="1961407" cy="1372985"/>
        </a:xfrm>
        <a:prstGeom prst="chevron">
          <a:avLst/>
        </a:prstGeom>
        <a:solidFill>
          <a:srgbClr val="BB903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2025 год</a:t>
          </a:r>
          <a:endParaRPr lang="ru-RU" sz="2500" kern="1200" dirty="0">
            <a:solidFill>
              <a:schemeClr val="tx1"/>
            </a:solidFill>
          </a:endParaRPr>
        </a:p>
      </dsp:txBody>
      <dsp:txXfrm rot="-5400000">
        <a:off x="1" y="4231636"/>
        <a:ext cx="1372985" cy="588422"/>
      </dsp:txXfrm>
    </dsp:sp>
    <dsp:sp modelId="{89463024-5A4F-4799-9EA7-DB018B4E7611}">
      <dsp:nvSpPr>
        <dsp:cNvPr id="0" name=""/>
        <dsp:cNvSpPr/>
      </dsp:nvSpPr>
      <dsp:spPr>
        <a:xfrm rot="5400000">
          <a:off x="4297507" y="620621"/>
          <a:ext cx="1274914" cy="7123958"/>
        </a:xfrm>
        <a:prstGeom prst="round2Same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1 234 млн.руб.</a:t>
          </a:r>
          <a:endParaRPr lang="ru-RU" sz="4000" kern="1200" dirty="0"/>
        </a:p>
      </dsp:txBody>
      <dsp:txXfrm rot="-5400000">
        <a:off x="1372985" y="3607379"/>
        <a:ext cx="7061722" cy="11504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74DB0-89AC-4254-9C5C-0667B75A431D}">
      <dsp:nvSpPr>
        <dsp:cNvPr id="0" name=""/>
        <dsp:cNvSpPr/>
      </dsp:nvSpPr>
      <dsp:spPr>
        <a:xfrm>
          <a:off x="1857530" y="2880319"/>
          <a:ext cx="410488" cy="208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244" y="0"/>
              </a:lnTo>
              <a:lnTo>
                <a:pt x="205244" y="2082267"/>
              </a:lnTo>
              <a:lnTo>
                <a:pt x="410488" y="2082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09716" y="3868394"/>
        <a:ext cx="106117" cy="106117"/>
      </dsp:txXfrm>
    </dsp:sp>
    <dsp:sp modelId="{DF401F3D-0E3C-48CB-ACE2-657063FEAA92}">
      <dsp:nvSpPr>
        <dsp:cNvPr id="0" name=""/>
        <dsp:cNvSpPr/>
      </dsp:nvSpPr>
      <dsp:spPr>
        <a:xfrm>
          <a:off x="1857530" y="2880319"/>
          <a:ext cx="410488" cy="112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244" y="0"/>
              </a:lnTo>
              <a:lnTo>
                <a:pt x="205244" y="1124048"/>
              </a:lnTo>
              <a:lnTo>
                <a:pt x="410488" y="1124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32858" y="3412427"/>
        <a:ext cx="59832" cy="59832"/>
      </dsp:txXfrm>
    </dsp:sp>
    <dsp:sp modelId="{BB9B9432-7B26-48FA-AA15-7B1AA085FF89}">
      <dsp:nvSpPr>
        <dsp:cNvPr id="0" name=""/>
        <dsp:cNvSpPr/>
      </dsp:nvSpPr>
      <dsp:spPr>
        <a:xfrm>
          <a:off x="1857530" y="2880319"/>
          <a:ext cx="410488" cy="26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244" y="0"/>
              </a:lnTo>
              <a:lnTo>
                <a:pt x="205244" y="262662"/>
              </a:lnTo>
              <a:lnTo>
                <a:pt x="410488" y="262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50591" y="2999467"/>
        <a:ext cx="24366" cy="24366"/>
      </dsp:txXfrm>
    </dsp:sp>
    <dsp:sp modelId="{FD5F7CE3-1B6F-4BA9-9FAD-DA47C43FBC31}">
      <dsp:nvSpPr>
        <dsp:cNvPr id="0" name=""/>
        <dsp:cNvSpPr/>
      </dsp:nvSpPr>
      <dsp:spPr>
        <a:xfrm>
          <a:off x="1857530" y="2165117"/>
          <a:ext cx="410488" cy="715201"/>
        </a:xfrm>
        <a:custGeom>
          <a:avLst/>
          <a:gdLst/>
          <a:ahLst/>
          <a:cxnLst/>
          <a:rect l="0" t="0" r="0" b="0"/>
          <a:pathLst>
            <a:path>
              <a:moveTo>
                <a:pt x="0" y="715201"/>
              </a:moveTo>
              <a:lnTo>
                <a:pt x="205244" y="715201"/>
              </a:lnTo>
              <a:lnTo>
                <a:pt x="205244" y="0"/>
              </a:lnTo>
              <a:lnTo>
                <a:pt x="410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42159" y="2502102"/>
        <a:ext cx="41231" cy="41231"/>
      </dsp:txXfrm>
    </dsp:sp>
    <dsp:sp modelId="{B345384F-2369-4F40-BCE2-2102D23564B1}">
      <dsp:nvSpPr>
        <dsp:cNvPr id="0" name=""/>
        <dsp:cNvSpPr/>
      </dsp:nvSpPr>
      <dsp:spPr>
        <a:xfrm>
          <a:off x="1857530" y="1304905"/>
          <a:ext cx="410488" cy="1575413"/>
        </a:xfrm>
        <a:custGeom>
          <a:avLst/>
          <a:gdLst/>
          <a:ahLst/>
          <a:cxnLst/>
          <a:rect l="0" t="0" r="0" b="0"/>
          <a:pathLst>
            <a:path>
              <a:moveTo>
                <a:pt x="0" y="1575413"/>
              </a:moveTo>
              <a:lnTo>
                <a:pt x="205244" y="1575413"/>
              </a:lnTo>
              <a:lnTo>
                <a:pt x="205244" y="0"/>
              </a:lnTo>
              <a:lnTo>
                <a:pt x="410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+mj-lt"/>
          </a:endParaRPr>
        </a:p>
      </dsp:txBody>
      <dsp:txXfrm>
        <a:off x="2022074" y="2051912"/>
        <a:ext cx="81400" cy="81400"/>
      </dsp:txXfrm>
    </dsp:sp>
    <dsp:sp modelId="{6B1D6AD0-0A5C-4BDC-BC29-426E00DC86E8}">
      <dsp:nvSpPr>
        <dsp:cNvPr id="0" name=""/>
        <dsp:cNvSpPr/>
      </dsp:nvSpPr>
      <dsp:spPr>
        <a:xfrm>
          <a:off x="1857530" y="600519"/>
          <a:ext cx="410488" cy="2279799"/>
        </a:xfrm>
        <a:custGeom>
          <a:avLst/>
          <a:gdLst/>
          <a:ahLst/>
          <a:cxnLst/>
          <a:rect l="0" t="0" r="0" b="0"/>
          <a:pathLst>
            <a:path>
              <a:moveTo>
                <a:pt x="0" y="2279799"/>
              </a:moveTo>
              <a:lnTo>
                <a:pt x="205244" y="2279799"/>
              </a:lnTo>
              <a:lnTo>
                <a:pt x="205244" y="0"/>
              </a:lnTo>
              <a:lnTo>
                <a:pt x="4104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+mj-lt"/>
          </a:endParaRPr>
        </a:p>
      </dsp:txBody>
      <dsp:txXfrm>
        <a:off x="2004863" y="1682508"/>
        <a:ext cx="115823" cy="115823"/>
      </dsp:txXfrm>
    </dsp:sp>
    <dsp:sp modelId="{042B3D05-4811-4E45-AF68-82B70874C960}">
      <dsp:nvSpPr>
        <dsp:cNvPr id="0" name=""/>
        <dsp:cNvSpPr/>
      </dsp:nvSpPr>
      <dsp:spPr>
        <a:xfrm rot="16200000">
          <a:off x="-715298" y="1954188"/>
          <a:ext cx="3293396" cy="1852262"/>
        </a:xfrm>
        <a:prstGeom prst="rect">
          <a:avLst/>
        </a:prstGeom>
        <a:solidFill>
          <a:srgbClr val="BB9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Общий объем расходов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608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млн. руб.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-715298" y="1954188"/>
        <a:ext cx="3293396" cy="1852262"/>
      </dsp:txXfrm>
    </dsp:sp>
    <dsp:sp modelId="{3E4C75FB-34D3-4BF6-A951-26E7CF5957C7}">
      <dsp:nvSpPr>
        <dsp:cNvPr id="0" name=""/>
        <dsp:cNvSpPr/>
      </dsp:nvSpPr>
      <dsp:spPr>
        <a:xfrm>
          <a:off x="2268019" y="318067"/>
          <a:ext cx="6150724" cy="564904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148  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млн. руб. -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содержание органов местного самоуправления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318067"/>
        <a:ext cx="6150724" cy="564904"/>
      </dsp:txXfrm>
    </dsp:sp>
    <dsp:sp modelId="{354B8CC8-F2A5-425C-8B7F-912936237BD9}">
      <dsp:nvSpPr>
        <dsp:cNvPr id="0" name=""/>
        <dsp:cNvSpPr/>
      </dsp:nvSpPr>
      <dsp:spPr>
        <a:xfrm>
          <a:off x="2268019" y="1039408"/>
          <a:ext cx="6142905" cy="530994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19 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млн. руб.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социальные расходы</a:t>
          </a: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1039408"/>
        <a:ext cx="6142905" cy="530994"/>
      </dsp:txXfrm>
    </dsp:sp>
    <dsp:sp modelId="{C3438381-A8D3-41DC-A9B1-1F7F16FEB0DD}">
      <dsp:nvSpPr>
        <dsp:cNvPr id="0" name=""/>
        <dsp:cNvSpPr/>
      </dsp:nvSpPr>
      <dsp:spPr>
        <a:xfrm>
          <a:off x="2268019" y="1726839"/>
          <a:ext cx="6133443" cy="876556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160 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млн. руб. -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содержание муниципальных учреждений  не социальной сферы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1726839"/>
        <a:ext cx="6133443" cy="876556"/>
      </dsp:txXfrm>
    </dsp:sp>
    <dsp:sp modelId="{20634FD8-B7B4-44F9-9376-0C4D449A48F8}">
      <dsp:nvSpPr>
        <dsp:cNvPr id="0" name=""/>
        <dsp:cNvSpPr/>
      </dsp:nvSpPr>
      <dsp:spPr>
        <a:xfrm>
          <a:off x="2268019" y="2759832"/>
          <a:ext cx="6147338" cy="766300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 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235 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млн. руб.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реализация отдельных государственных полномочий </a:t>
          </a: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2759832"/>
        <a:ext cx="6147338" cy="766300"/>
      </dsp:txXfrm>
    </dsp:sp>
    <dsp:sp modelId="{CEA5DC7B-B7FB-4DE3-981F-4C057C17920C}">
      <dsp:nvSpPr>
        <dsp:cNvPr id="0" name=""/>
        <dsp:cNvSpPr/>
      </dsp:nvSpPr>
      <dsp:spPr>
        <a:xfrm>
          <a:off x="2268019" y="3682568"/>
          <a:ext cx="6151648" cy="643597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19 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млн. руб.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оздоровление детей в каникулярное время</a:t>
          </a:r>
          <a:endParaRPr lang="ru-RU" sz="1200" b="0" kern="1200" dirty="0">
            <a:solidFill>
              <a:schemeClr val="bg1"/>
            </a:solidFill>
            <a:latin typeface="+mj-lt"/>
          </a:endParaRPr>
        </a:p>
      </dsp:txBody>
      <dsp:txXfrm>
        <a:off x="2268019" y="3682568"/>
        <a:ext cx="6151648" cy="643597"/>
      </dsp:txXfrm>
    </dsp:sp>
    <dsp:sp modelId="{8AC200A3-A199-4050-9E6B-8C440EA55DAD}">
      <dsp:nvSpPr>
        <dsp:cNvPr id="0" name=""/>
        <dsp:cNvSpPr/>
      </dsp:nvSpPr>
      <dsp:spPr>
        <a:xfrm>
          <a:off x="2268019" y="4482602"/>
          <a:ext cx="6100296" cy="959968"/>
        </a:xfrm>
        <a:prstGeom prst="rect">
          <a:avLst/>
        </a:prstGeom>
        <a:solidFill>
          <a:srgbClr val="3366CC">
            <a:alpha val="9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27 млн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.  </a:t>
          </a:r>
          <a:r>
            <a:rPr lang="ru-RU" sz="1200" b="1" kern="1200" dirty="0" err="1" smtClean="0">
              <a:solidFill>
                <a:schemeClr val="bg1"/>
              </a:solidFill>
              <a:latin typeface="+mj-lt"/>
            </a:rPr>
            <a:t>руб</a:t>
          </a: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 . –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другие расходы (резервный фонд,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содержание объектов газоснабжения и газораспределения, 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уплата членских взносов, оплата по договорным обязательствам с ООО «Тобольск-</a:t>
          </a:r>
          <a:r>
            <a:rPr lang="ru-RU" sz="1200" b="0" kern="1200" dirty="0" err="1" smtClean="0">
              <a:solidFill>
                <a:schemeClr val="bg1"/>
              </a:solidFill>
              <a:latin typeface="+mj-lt"/>
            </a:rPr>
            <a:t>Нефтехим</a:t>
          </a:r>
          <a:r>
            <a:rPr lang="ru-RU" sz="1200" b="0" kern="1200" dirty="0" smtClean="0">
              <a:solidFill>
                <a:schemeClr val="bg1"/>
              </a:solidFill>
              <a:latin typeface="+mj-lt"/>
            </a:rPr>
            <a:t>», пенсии муниципальным служащим и т.п.) </a:t>
          </a:r>
        </a:p>
      </dsp:txBody>
      <dsp:txXfrm>
        <a:off x="2268019" y="4482602"/>
        <a:ext cx="6100296" cy="959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0.04316</cdr:x>
      <cdr:y>0.04444</cdr:y>
    </cdr:from>
    <cdr:to>
      <cdr:x>0.25035</cdr:x>
      <cdr:y>0.16372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60004" y="137602"/>
          <a:ext cx="172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2023 ГОД</a:t>
          </a:r>
          <a:endParaRPr lang="ru-RU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0.37121</cdr:x>
      <cdr:y>0.04444</cdr:y>
    </cdr:from>
    <cdr:to>
      <cdr:x>0.5784</cdr:x>
      <cdr:y>0.16372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096315" y="137602"/>
          <a:ext cx="172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2024 ГОД</a:t>
          </a:r>
          <a:endParaRPr lang="ru-RU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0.69063</cdr:x>
      <cdr:y>0.04444</cdr:y>
    </cdr:from>
    <cdr:to>
      <cdr:x>0.89782</cdr:x>
      <cdr:y>0.16372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2" y="137602"/>
          <a:ext cx="1728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2025 ГОД</a:t>
          </a:r>
          <a:endParaRPr lang="ru-RU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0.19817</cdr:x>
      <cdr:y>0.41629</cdr:y>
    </cdr:from>
    <cdr:to>
      <cdr:x>0.36692</cdr:x>
      <cdr:y>0.47426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1919" y="1995613"/>
          <a:ext cx="716927" cy="277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+mn-lt"/>
            </a:rPr>
            <a:t>9 548</a:t>
          </a:r>
          <a:endParaRPr lang="ru-RU" sz="1200" b="1" dirty="0"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0.62351</cdr:x>
      <cdr:y>0.44854</cdr:y>
    </cdr:from>
    <cdr:to>
      <cdr:x>0.79301</cdr:x>
      <cdr:y>0.50651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8980" y="2150236"/>
          <a:ext cx="720116" cy="277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</a:rPr>
            <a:t>8 696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85D9-C47B-4FFC-99C3-2D673E900A2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906C-36E9-44AE-BC44-6D797DEA7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5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39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82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47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9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9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9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основные характеристики бюджета города Тобольска на предстоящие три года сформированы в следующих параметрах: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2023 год: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млрд. 728 млн. руб.;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- 14 млрд. 326 млн.руб.;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598 млн.руб.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2024 год: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млрд. 218 млн. руб.;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- 14 млрд. 145 млн.руб.;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профицит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73 млн.руб.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2025 год: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доходы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млрд. 430 млн. руб.;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- 14 млрд. 357 млн.руб.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профицит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73 млн.руб.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Далее, я как всегда отдельно остановлюсь на доходной и расходной частях бюджета.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</a:t>
            </a:r>
            <a:r>
              <a:rPr lang="ru-RU" baseline="0" dirty="0" smtClean="0"/>
              <a:t> чем говорить проекте бюджета города по доходной части, хочу вам напомнить об источниках формирования доходной базы. </a:t>
            </a:r>
          </a:p>
          <a:p>
            <a:r>
              <a:rPr lang="ru-RU" baseline="0" dirty="0" smtClean="0"/>
              <a:t>Их – 3 группы и они представлены на данном слайде.</a:t>
            </a:r>
          </a:p>
          <a:p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1-я группа – налоговые доходы – это </a:t>
            </a:r>
            <a:r>
              <a:rPr lang="ru-RU" sz="1200" b="0" dirty="0" smtClean="0"/>
              <a:t>поступления в бюджет от уплаты налогов и сборов, установленных Налоговым Кодексом РФ;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2- группа – </a:t>
            </a:r>
            <a:r>
              <a:rPr lang="ru-RU" sz="1200" b="0" smtClean="0"/>
              <a:t>неналоговые доходы - </a:t>
            </a:r>
            <a:endParaRPr lang="ru-RU" sz="1200" b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5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63" y="2130425"/>
            <a:ext cx="8710674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429684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357188" y="288000"/>
            <a:ext cx="857250" cy="1000125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6678000"/>
            <a:ext cx="914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6000" y="3600000"/>
            <a:ext cx="8712000" cy="180000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92000" y="252000"/>
            <a:ext cx="1729135" cy="100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5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27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110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6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64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88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09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62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041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65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06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08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9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13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6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48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68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72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548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72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818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2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2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4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79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6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60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6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03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26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4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2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857356" y="0"/>
            <a:ext cx="5429288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14282" y="857232"/>
            <a:ext cx="8715436" cy="571504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26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3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31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4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2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4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8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600" y="0"/>
            <a:ext cx="5428800" cy="648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571472" y="0"/>
            <a:ext cx="214314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Администрация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города </a:t>
            </a:r>
          </a:p>
          <a:p>
            <a:r>
              <a:rPr lang="ru-RU" sz="1200" dirty="0">
                <a:solidFill>
                  <a:schemeClr val="bg1"/>
                </a:solidFill>
                <a:latin typeface="Roboto Regular"/>
              </a:rPr>
              <a:t>Тобольска</a:t>
            </a:r>
          </a:p>
          <a:p>
            <a:endParaRPr lang="ru-RU" sz="1200" dirty="0">
              <a:solidFill>
                <a:schemeClr val="bg1"/>
              </a:solidFill>
              <a:latin typeface="Roboto Regula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6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99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31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0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7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4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83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5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6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4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4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35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2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65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4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2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2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98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4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8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09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2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7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35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42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86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6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4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8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9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0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4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62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6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6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1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0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5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8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2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29.12.2022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66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6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4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83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A73-1B2C-4005-A918-02002EFB1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E1-7CEA-4BCB-82EE-3B5739A15C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0937-08FC-4D52-90BF-AEA7D988021E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2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E1A73-1B2C-4005-A918-02002EFB102D}" type="datetimeFigureOut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29.12.2022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C8DE1-7CEA-4BCB-82EE-3B5739A15CF7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6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0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9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55" y="1484784"/>
            <a:ext cx="8710674" cy="21602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БЮДЖЕТА ГОРОДА ТОБОЛЬСКА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 2023 ГОД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НА ПЛАНОВЫЙ ПЕРИОД</a:t>
            </a:r>
            <a:b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2024 И 2025 ГОДОВ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892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БЮДЖЕТ ДЛЯ ГРАЖДАН</a:t>
            </a:r>
          </a:p>
          <a:p>
            <a:r>
              <a:rPr lang="ru-RU" sz="1400" dirty="0" smtClean="0">
                <a:latin typeface="+mj-lt"/>
              </a:rPr>
              <a:t>по материалам проекта решения Тобольской городской Думы</a:t>
            </a:r>
          </a:p>
          <a:p>
            <a:r>
              <a:rPr lang="ru-RU" sz="1400" dirty="0">
                <a:latin typeface="+mj-lt"/>
              </a:rPr>
              <a:t>«О бюджете города Тобольска на </a:t>
            </a:r>
            <a:r>
              <a:rPr lang="ru-RU" sz="1400" dirty="0" smtClean="0">
                <a:latin typeface="+mj-lt"/>
              </a:rPr>
              <a:t>2023 </a:t>
            </a:r>
            <a:r>
              <a:rPr lang="ru-RU" sz="1400" dirty="0">
                <a:latin typeface="+mj-lt"/>
              </a:rPr>
              <a:t>год 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на плановый </a:t>
            </a:r>
            <a:r>
              <a:rPr lang="ru-RU" sz="1400" dirty="0">
                <a:latin typeface="+mj-lt"/>
              </a:rPr>
              <a:t>период </a:t>
            </a:r>
            <a:r>
              <a:rPr lang="ru-RU" sz="1400" dirty="0" smtClean="0">
                <a:latin typeface="+mj-lt"/>
              </a:rPr>
              <a:t>2024 </a:t>
            </a: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2025 </a:t>
            </a:r>
            <a:r>
              <a:rPr lang="ru-RU" sz="1400" dirty="0">
                <a:latin typeface="+mj-lt"/>
              </a:rPr>
              <a:t>годов»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318" y="332656"/>
            <a:ext cx="49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ФИНАНСОВ</a:t>
            </a:r>
          </a:p>
          <a:p>
            <a:pPr algn="ctr"/>
            <a:r>
              <a:rPr lang="ru-RU" b="1" dirty="0" smtClean="0">
                <a:latin typeface="+mj-lt"/>
              </a:rPr>
              <a:t>АДМИНИСТРАЦИИ ГОРОДА ТОБОЛЬСКА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94221"/>
              </p:ext>
            </p:extLst>
          </p:nvPr>
        </p:nvGraphicFramePr>
        <p:xfrm>
          <a:off x="179512" y="3933056"/>
          <a:ext cx="8779907" cy="273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5636"/>
                <a:gridCol w="1648876"/>
                <a:gridCol w="1466689"/>
                <a:gridCol w="1343561"/>
                <a:gridCol w="1285145"/>
              </a:tblGrid>
              <a:tr h="5182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2022 год (утвержденный)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2023 год (проект)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2024 год (проект)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2025 год (проект)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109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19 614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13 728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14 218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14 430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109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417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14 326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14 357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9743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</a:t>
                      </a:r>
                      <a:r>
                        <a:rPr lang="ru-RU" sz="1200" dirty="0" err="1" smtClean="0"/>
                        <a:t>т.ч</a:t>
                      </a:r>
                      <a:r>
                        <a:rPr lang="ru-RU" sz="1200" dirty="0" smtClean="0"/>
                        <a:t>. расходы за исключением </a:t>
                      </a:r>
                    </a:p>
                    <a:p>
                      <a:r>
                        <a:rPr lang="ru-RU" sz="1200" dirty="0" smtClean="0"/>
                        <a:t>МП "Развитие химической и нефтехимической промышленности в городе Тобольске"</a:t>
                      </a:r>
                      <a:endParaRPr lang="ru-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732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7 520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6 495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6 694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109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 (-), ПРОФИЦИТ (+)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- 803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- 598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109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17143" y="70372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млн. руб.</a:t>
            </a:r>
            <a:endParaRPr lang="ru-RU" sz="1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32278615"/>
              </p:ext>
            </p:extLst>
          </p:nvPr>
        </p:nvGraphicFramePr>
        <p:xfrm>
          <a:off x="395536" y="908720"/>
          <a:ext cx="8341140" cy="292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17338" cy="648000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rial" pitchFamily="34" charset="0"/>
              </a:rPr>
              <a:t>ОСНОВНЫЕ  ХАРАКТЕРИСТИКИ БЮДЖЕТА ГОРОДА ТОБОЛЬСКА НА 2022-2024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2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429288" cy="648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СОСТАВ ДОХОДОВ БЮДЖЕТА ГОРОДА</a:t>
            </a:r>
            <a:endParaRPr lang="ru-RU" sz="1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6081974"/>
              </p:ext>
            </p:extLst>
          </p:nvPr>
        </p:nvGraphicFramePr>
        <p:xfrm>
          <a:off x="251520" y="908720"/>
          <a:ext cx="8784976" cy="572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7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84004"/>
              </p:ext>
            </p:extLst>
          </p:nvPr>
        </p:nvGraphicFramePr>
        <p:xfrm>
          <a:off x="3112782" y="3426430"/>
          <a:ext cx="2992624" cy="325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5429288" cy="64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ДОХОДЫ БЮДЖЕТА ГОРОДА ТОБОЛЬСКА </a:t>
            </a:r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3" y="4428000"/>
            <a:ext cx="3240361" cy="12537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Безвозмездные поступления – </a:t>
            </a:r>
            <a:r>
              <a:rPr lang="en-US" sz="1200" b="1" dirty="0" smtClean="0">
                <a:solidFill>
                  <a:schemeClr val="tx1"/>
                </a:solidFill>
              </a:rPr>
              <a:t>87</a:t>
            </a:r>
            <a:r>
              <a:rPr lang="ru-RU" sz="1200" b="1" dirty="0" smtClean="0">
                <a:solidFill>
                  <a:schemeClr val="tx1"/>
                </a:solidFill>
              </a:rPr>
              <a:t>,6%: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C00000"/>
                </a:solidFill>
              </a:rPr>
              <a:t>9 390   Дотации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1"/>
                </a:solidFill>
              </a:rPr>
              <a:t>347      </a:t>
            </a:r>
            <a:r>
              <a:rPr lang="ru-RU" sz="1200" dirty="0" smtClean="0">
                <a:solidFill>
                  <a:schemeClr val="accent1"/>
                </a:solidFill>
              </a:rPr>
              <a:t>Субсидии</a:t>
            </a:r>
            <a:endParaRPr lang="ru-RU" sz="1200" dirty="0" smtClean="0">
              <a:solidFill>
                <a:srgbClr val="D1982A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00B050"/>
                </a:solidFill>
              </a:rPr>
              <a:t>1 995  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7030A0"/>
                </a:solidFill>
              </a:rPr>
              <a:t>291      Иные МБТ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5933" y="4428000"/>
            <a:ext cx="2970651" cy="12906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Налоговые и 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                       неналоговые доходы – 12,4%:</a:t>
            </a:r>
          </a:p>
          <a:p>
            <a:pPr>
              <a:spcAft>
                <a:spcPts val="600"/>
              </a:spcAft>
            </a:pPr>
            <a:endParaRPr lang="ru-RU" sz="5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1 512    Налоговые доходы</a:t>
            </a:r>
          </a:p>
          <a:p>
            <a:endParaRPr lang="ru-RU" sz="5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193       Неналоговые доходы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6970" y="5796000"/>
            <a:ext cx="3061421" cy="0"/>
          </a:xfrm>
          <a:prstGeom prst="line">
            <a:avLst/>
          </a:prstGeom>
          <a:ln w="50800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015933" y="5796000"/>
            <a:ext cx="2988840" cy="1"/>
          </a:xfrm>
          <a:prstGeom prst="line">
            <a:avLst/>
          </a:prstGeom>
          <a:ln w="508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6971" y="5849180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12 023 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1562" y="5849179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1 705 </a:t>
            </a:r>
            <a:r>
              <a:rPr lang="ru-RU" sz="1400" dirty="0"/>
              <a:t>млн. руб</a:t>
            </a:r>
            <a:r>
              <a:rPr lang="ru-RU" sz="1400" dirty="0" smtClean="0"/>
              <a:t>.</a:t>
            </a:r>
            <a:endParaRPr lang="ru-RU" sz="4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089975" y="508518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13 728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57753"/>
              </p:ext>
            </p:extLst>
          </p:nvPr>
        </p:nvGraphicFramePr>
        <p:xfrm>
          <a:off x="107503" y="908721"/>
          <a:ext cx="8897269" cy="20169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5531"/>
                <a:gridCol w="1725531"/>
                <a:gridCol w="1995145"/>
                <a:gridCol w="1725531"/>
                <a:gridCol w="1725531"/>
              </a:tblGrid>
              <a:tr h="778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2022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первоначальный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бюджет, млн.руб.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2023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год, млн.руб.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2024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год, млн.руб.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2025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год, млн.руб.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03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ДОХОДОВ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19 </a:t>
                      </a:r>
                      <a:r>
                        <a:rPr lang="en-US" sz="1400" dirty="0" smtClean="0">
                          <a:effectLst/>
                        </a:rPr>
                        <a:t>614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13 </a:t>
                      </a:r>
                      <a:r>
                        <a:rPr lang="ru-RU" sz="1400" dirty="0" smtClean="0">
                          <a:effectLst/>
                        </a:rPr>
                        <a:t>728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14 </a:t>
                      </a:r>
                      <a:r>
                        <a:rPr lang="ru-RU" sz="1400" dirty="0" smtClean="0">
                          <a:effectLst/>
                        </a:rPr>
                        <a:t>218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14 </a:t>
                      </a:r>
                      <a:r>
                        <a:rPr lang="ru-RU" sz="1400" dirty="0" smtClean="0">
                          <a:effectLst/>
                        </a:rPr>
                        <a:t>430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3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Налоговые доходы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1 </a:t>
                      </a:r>
                      <a:r>
                        <a:rPr lang="en-US" sz="1400" dirty="0" smtClean="0">
                          <a:effectLst/>
                        </a:rPr>
                        <a:t>524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r>
                        <a:rPr lang="ru-RU" sz="1400" dirty="0" smtClean="0">
                          <a:effectLst/>
                        </a:rPr>
                        <a:t>512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1 </a:t>
                      </a:r>
                      <a:r>
                        <a:rPr lang="ru-RU" sz="1400" dirty="0" smtClean="0">
                          <a:effectLst/>
                        </a:rPr>
                        <a:t>552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1 </a:t>
                      </a:r>
                      <a:r>
                        <a:rPr lang="ru-RU" sz="1400" dirty="0" smtClean="0">
                          <a:effectLst/>
                        </a:rPr>
                        <a:t>601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223 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182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Безвозмездные поступления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17 </a:t>
                      </a:r>
                      <a:r>
                        <a:rPr lang="en-US" sz="1400" dirty="0" smtClean="0">
                          <a:effectLst/>
                        </a:rPr>
                        <a:t>86</a:t>
                      </a: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12 </a:t>
                      </a:r>
                      <a:r>
                        <a:rPr lang="ru-RU" sz="1400" dirty="0" smtClean="0">
                          <a:effectLst/>
                        </a:rPr>
                        <a:t>023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12 </a:t>
                      </a:r>
                      <a:r>
                        <a:rPr lang="ru-RU" sz="1400" dirty="0" smtClean="0">
                          <a:effectLst/>
                        </a:rPr>
                        <a:t>470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12 </a:t>
                      </a:r>
                      <a:r>
                        <a:rPr lang="ru-RU" sz="1400" dirty="0" smtClean="0">
                          <a:effectLst/>
                        </a:rPr>
                        <a:t>647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3" y="3356992"/>
            <a:ext cx="576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ДОХОДНОЙ ЧАСТИ БЮДЖЕТА</a:t>
            </a:r>
          </a:p>
          <a:p>
            <a:r>
              <a:rPr lang="ru-RU" dirty="0" smtClean="0"/>
              <a:t>В 2023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0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2483768" y="0"/>
            <a:ext cx="5429288" cy="64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НАЛОГОВЫЕ ДОХОДЫ БЮДЖЕТА ГОРОДА</a:t>
            </a:r>
            <a:endParaRPr lang="ru-RU" sz="1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3270009"/>
              </p:ext>
            </p:extLst>
          </p:nvPr>
        </p:nvGraphicFramePr>
        <p:xfrm>
          <a:off x="107504" y="836712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94584835"/>
              </p:ext>
            </p:extLst>
          </p:nvPr>
        </p:nvGraphicFramePr>
        <p:xfrm>
          <a:off x="3131840" y="2492896"/>
          <a:ext cx="5735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94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5550" y="2996952"/>
            <a:ext cx="8712968" cy="2553672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/>
            <a:endParaRPr lang="ru-RU" sz="1000" dirty="0"/>
          </a:p>
          <a:p>
            <a:pPr indent="182563"/>
            <a:r>
              <a:rPr lang="ru-RU" sz="1200" dirty="0" smtClean="0"/>
              <a:t>В </a:t>
            </a:r>
            <a:r>
              <a:rPr lang="ru-RU" sz="1200" dirty="0"/>
              <a:t>соответствии с бюджетным законодательством Российской Федерации в бюджет города Тобольска поступают </a:t>
            </a:r>
            <a:r>
              <a:rPr lang="ru-RU" sz="1200" b="1" dirty="0"/>
              <a:t>НЕНАЛОГОВЫЕ ДОХОДЫ: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доходы </a:t>
            </a:r>
            <a:r>
              <a:rPr lang="ru-RU" sz="1200" dirty="0"/>
              <a:t>от использования имущества, находящегося в муниципальной собственности, за исключением имущества бюджетных и автономных учреждений, а также имущества муниципальных унитарных предприятий;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плата за негативное воздействие на окружающую среду;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доходы от оказания платных услуг и компенсации затрат государства;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доходы от продажи имущества, находящегося в муниципальной собственности, за исключением имущества бюджетных и автономных учреждений, а также имущества муниципальных унитарных предприятий;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доходы от продажи земельных участков, находящихся в государственной и муниципальной собственности;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штрафы, санкции, возмещение ущерба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инициативные платежи </a:t>
            </a:r>
          </a:p>
          <a:p>
            <a:pPr algn="ctr"/>
            <a:endParaRPr lang="ru-RU" sz="1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06653561"/>
              </p:ext>
            </p:extLst>
          </p:nvPr>
        </p:nvGraphicFramePr>
        <p:xfrm>
          <a:off x="107504" y="908720"/>
          <a:ext cx="87849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4901" y="5633080"/>
            <a:ext cx="8712968" cy="1036280"/>
          </a:xfrm>
          <a:prstGeom prst="round2DiagRect">
            <a:avLst/>
          </a:prstGeom>
          <a:solidFill>
            <a:srgbClr val="D19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563" algn="just"/>
            <a:r>
              <a:rPr lang="ru-RU" sz="1400" dirty="0">
                <a:solidFill>
                  <a:schemeClr val="bg1"/>
                </a:solidFill>
              </a:rPr>
              <a:t>Прогноз поступления неналоговых доходов в бюджет </a:t>
            </a:r>
            <a:r>
              <a:rPr lang="ru-RU" sz="1400" dirty="0" smtClean="0">
                <a:solidFill>
                  <a:schemeClr val="bg1"/>
                </a:solidFill>
              </a:rPr>
              <a:t>города Тобольска на </a:t>
            </a:r>
            <a:r>
              <a:rPr lang="ru-RU" sz="1400" dirty="0">
                <a:solidFill>
                  <a:schemeClr val="bg1"/>
                </a:solidFill>
              </a:rPr>
              <a:t>2023 год и на плановый период 2024 и </a:t>
            </a:r>
            <a:r>
              <a:rPr lang="ru-RU" sz="1400" dirty="0" smtClean="0">
                <a:solidFill>
                  <a:schemeClr val="bg1"/>
                </a:solidFill>
              </a:rPr>
              <a:t>2025 годов </a:t>
            </a:r>
            <a:r>
              <a:rPr lang="ru-RU" sz="1400" dirty="0">
                <a:solidFill>
                  <a:schemeClr val="bg1"/>
                </a:solidFill>
              </a:rPr>
              <a:t>предоставлен главными администраторами доходов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бюджета города </a:t>
            </a:r>
            <a:r>
              <a:rPr lang="ru-RU" sz="1400" dirty="0" smtClean="0">
                <a:solidFill>
                  <a:schemeClr val="bg1"/>
                </a:solidFill>
              </a:rPr>
              <a:t>Тобольска на </a:t>
            </a:r>
            <a:r>
              <a:rPr lang="ru-RU" sz="1400" dirty="0">
                <a:solidFill>
                  <a:schemeClr val="bg1"/>
                </a:solidFill>
              </a:rPr>
              <a:t>основании </a:t>
            </a:r>
            <a:r>
              <a:rPr lang="ru-RU" sz="1400" dirty="0" smtClean="0">
                <a:solidFill>
                  <a:schemeClr val="bg1"/>
                </a:solidFill>
              </a:rPr>
              <a:t>утверждённых методик прогнозирования доходов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7143" y="70372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млн. руб.</a:t>
            </a:r>
            <a:endParaRPr lang="ru-RU" sz="1200" dirty="0"/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2483768" y="0"/>
            <a:ext cx="5429288" cy="64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НЕНАЛОГОВЫЕ ДОХОДЫ БЮДЖЕТА ГОРОДА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636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4153899"/>
              </p:ext>
            </p:extLst>
          </p:nvPr>
        </p:nvGraphicFramePr>
        <p:xfrm>
          <a:off x="179512" y="836712"/>
          <a:ext cx="87129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70503"/>
              </p:ext>
            </p:extLst>
          </p:nvPr>
        </p:nvGraphicFramePr>
        <p:xfrm>
          <a:off x="215516" y="3861048"/>
          <a:ext cx="8712968" cy="27363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47091"/>
                <a:gridCol w="1603506"/>
                <a:gridCol w="1603506"/>
                <a:gridCol w="1655796"/>
                <a:gridCol w="1403069"/>
              </a:tblGrid>
              <a:tr h="376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 (утверждено)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2023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(проект)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2024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(проект)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2025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(проект)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4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использования имущества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Продажа имущества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Плата </a:t>
                      </a:r>
                      <a:r>
                        <a:rPr lang="ru-RU" sz="1200" dirty="0">
                          <a:effectLst/>
                        </a:rPr>
                        <a:t>за негативное воздействие на </a:t>
                      </a:r>
                      <a:r>
                        <a:rPr lang="ru-RU" sz="1200" dirty="0" err="1">
                          <a:effectLst/>
                        </a:rPr>
                        <a:t>окр.среду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Доходы </a:t>
                      </a:r>
                      <a:r>
                        <a:rPr lang="ru-RU" sz="1200" dirty="0">
                          <a:effectLst/>
                        </a:rPr>
                        <a:t>от оказания платных услуг и компенсация затрат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</a:t>
                      </a:r>
                      <a:r>
                        <a:rPr lang="ru-RU" sz="1200" baseline="0" dirty="0" smtClean="0">
                          <a:effectLst/>
                        </a:rPr>
                        <a:t> неналоговые доходы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223 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196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483768" y="0"/>
            <a:ext cx="5429288" cy="64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НЕНАЛОГОВЫЕ ДОХОДЫ БЮДЖЕТА ГОРОДА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30" y="0"/>
            <a:ext cx="5882996" cy="648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РАСХОДЫ </a:t>
            </a:r>
            <a:r>
              <a:rPr lang="ru-RU" sz="1800" dirty="0">
                <a:solidFill>
                  <a:prstClr val="white"/>
                </a:solidFill>
                <a:ea typeface="+mn-ea"/>
                <a:cs typeface="Arial" pitchFamily="34" charset="0"/>
              </a:rPr>
              <a:t>БЮДЖЕТА ГОРОДА ТОБОЛЬСКА </a:t>
            </a: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НА 2023-2025 ГОДЫ</a:t>
            </a:r>
            <a:r>
              <a:rPr lang="ru-RU" sz="1800" dirty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       Бюджет </a:t>
            </a:r>
            <a:r>
              <a:rPr lang="ru-RU" altLang="ru-RU" sz="2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формируется исходя из целей и результатов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9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Проект бюджета на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2023-2025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годы сформирован в рамках  муниципальных программ.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defRPr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125599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</a:pPr>
            <a:r>
              <a:rPr lang="ru-RU" altLang="ru-RU" sz="2000" dirty="0" smtClean="0">
                <a:solidFill>
                  <a:prstClr val="black"/>
                </a:solidFill>
                <a:latin typeface="+mj-lt"/>
              </a:rPr>
              <a:t>МУНИЦИПАЛЬНАЯ </a:t>
            </a:r>
            <a:r>
              <a:rPr lang="ru-RU" altLang="ru-RU" sz="2000" dirty="0">
                <a:solidFill>
                  <a:prstClr val="black"/>
                </a:solidFill>
                <a:latin typeface="+mj-lt"/>
              </a:rPr>
              <a:t>ПРОГРАММА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07704" y="2636912"/>
            <a:ext cx="5832648" cy="7206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Стратегическая цель 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59936" y="3743873"/>
            <a:ext cx="115212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Цель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4221088" y="3737847"/>
            <a:ext cx="1152128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7236297" y="3737847"/>
            <a:ext cx="1152127" cy="366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Цель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программы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1159936" y="4339249"/>
            <a:ext cx="1152128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Oval 61"/>
          <p:cNvSpPr>
            <a:spLocks noChangeArrowheads="1"/>
          </p:cNvSpPr>
          <p:nvPr/>
        </p:nvSpPr>
        <p:spPr bwMode="auto">
          <a:xfrm>
            <a:off x="4247962" y="4347130"/>
            <a:ext cx="1152127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Oval 62"/>
          <p:cNvSpPr>
            <a:spLocks noChangeArrowheads="1"/>
          </p:cNvSpPr>
          <p:nvPr/>
        </p:nvSpPr>
        <p:spPr bwMode="auto">
          <a:xfrm>
            <a:off x="7236296" y="4339249"/>
            <a:ext cx="1152128" cy="43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Задачи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alt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863588" y="4921250"/>
            <a:ext cx="180020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4" name="Text Box 59"/>
          <p:cNvSpPr txBox="1">
            <a:spLocks noChangeArrowheads="1"/>
          </p:cNvSpPr>
          <p:nvPr/>
        </p:nvSpPr>
        <p:spPr bwMode="auto">
          <a:xfrm>
            <a:off x="3789040" y="4944439"/>
            <a:ext cx="2016224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229879" y="4921250"/>
            <a:ext cx="1563910" cy="52322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программные мероприятия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447762" y="6067091"/>
            <a:ext cx="4752529" cy="32316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r>
              <a:rPr lang="ru-RU" altLang="ru-RU" sz="1500" dirty="0">
                <a:solidFill>
                  <a:prstClr val="black"/>
                </a:solidFill>
                <a:latin typeface="+mj-lt"/>
              </a:rPr>
              <a:t>Показатели эффективности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5419922" flipV="1">
            <a:off x="4644640" y="2631785"/>
            <a:ext cx="358775" cy="6174079"/>
          </a:xfrm>
          <a:prstGeom prst="chevron">
            <a:avLst>
              <a:gd name="adj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altLang="ru-RU" sz="21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auto">
          <a:xfrm flipV="1">
            <a:off x="1763688" y="3340405"/>
            <a:ext cx="68407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auto">
          <a:xfrm>
            <a:off x="4824028" y="341263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auto">
          <a:xfrm>
            <a:off x="7200291" y="3340405"/>
            <a:ext cx="711764" cy="361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904656" cy="64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cs typeface="Times New Roman" pitchFamily="18" charset="0"/>
              </a:rPr>
              <a:t>ПРОГРАММНО-ЦЕЛЕВОЙ ПРИНЦИП ФОРМИРОВАНИЯ БЮДЖЕТА НА 2023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2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89660"/>
              </p:ext>
            </p:extLst>
          </p:nvPr>
        </p:nvGraphicFramePr>
        <p:xfrm>
          <a:off x="251520" y="1982743"/>
          <a:ext cx="3888432" cy="375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374022" y="4402939"/>
            <a:ext cx="4432633" cy="79713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8000" y="1044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МУНИЦИПАЛЬНЫЕ ПРОГРАММЫ</a:t>
            </a:r>
          </a:p>
          <a:p>
            <a:pPr algn="ctr"/>
            <a:r>
              <a:rPr lang="ru-RU" sz="2000" b="1" dirty="0" smtClean="0"/>
              <a:t>13 718 </a:t>
            </a:r>
            <a:r>
              <a:rPr lang="ru-RU" sz="1600" b="1" dirty="0" smtClean="0"/>
              <a:t>млн. руб.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4031" y="5868000"/>
            <a:ext cx="3212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НЕПРОГРАММНЫЕ РАСХОДЫ</a:t>
            </a:r>
          </a:p>
          <a:p>
            <a:pPr algn="ctr"/>
            <a:r>
              <a:rPr lang="ru-RU" sz="2000" b="1" dirty="0" smtClean="0"/>
              <a:t>608</a:t>
            </a:r>
            <a:r>
              <a:rPr lang="ru-RU" sz="1600" b="1" dirty="0" smtClean="0"/>
              <a:t> млн. руб.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99741" y="3206428"/>
            <a:ext cx="4423837" cy="94462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08116" y="1916832"/>
            <a:ext cx="4432633" cy="1068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44000" y="3403923"/>
            <a:ext cx="3256956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Программы по обеспечению комфортной среды проживания </a:t>
            </a:r>
            <a:endParaRPr lang="ru-RU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5544000" y="4509117"/>
            <a:ext cx="3231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Программы социальной направленности</a:t>
            </a:r>
            <a:endParaRPr lang="ru-RU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5544000" y="2058542"/>
            <a:ext cx="3231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Программы управления муниципальной </a:t>
            </a:r>
            <a:r>
              <a:rPr lang="ru-RU" sz="1500" dirty="0" smtClean="0"/>
              <a:t>собственностью, улучшения жилищных условий</a:t>
            </a:r>
            <a:endParaRPr lang="ru-RU" sz="15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09594" y="1068220"/>
            <a:ext cx="4413984" cy="619806"/>
          </a:xfrm>
          <a:prstGeom prst="roundRect">
            <a:avLst/>
          </a:prstGeom>
          <a:solidFill>
            <a:schemeClr val="accent1">
              <a:lumMod val="75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544000" y="1216540"/>
            <a:ext cx="32319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Программы </a:t>
            </a:r>
            <a:r>
              <a:rPr lang="ru-RU" sz="1500" dirty="0" smtClean="0"/>
              <a:t>общего направления </a:t>
            </a:r>
            <a:endParaRPr lang="ru-RU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4570672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30,5%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345600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14,4%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232000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2,8%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0" y="1152000"/>
            <a:ext cx="84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0,5%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74022" y="5486596"/>
            <a:ext cx="4426855" cy="11008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579600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47,5%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44000" y="5533794"/>
            <a:ext cx="3253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Программа на развитие </a:t>
            </a:r>
            <a:r>
              <a:rPr lang="ru-RU" sz="1500" dirty="0"/>
              <a:t>химической и нефтехимической </a:t>
            </a:r>
            <a:r>
              <a:rPr lang="ru-RU" sz="1500" dirty="0" smtClean="0"/>
              <a:t>промышленности </a:t>
            </a:r>
            <a:r>
              <a:rPr lang="ru-RU" sz="1500" dirty="0"/>
              <a:t>в городе </a:t>
            </a:r>
            <a:r>
              <a:rPr lang="ru-RU" sz="1500" dirty="0" smtClean="0"/>
              <a:t>Тобольске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7965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768752" cy="648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РАСПРЕДЕЛЕНИЕ МУНИЦИПАЛЬНЫХ ПРОГРАММ </a:t>
            </a:r>
            <a:r>
              <a:rPr lang="ru-RU" sz="1800" dirty="0">
                <a:solidFill>
                  <a:prstClr val="white"/>
                </a:solidFill>
                <a:ea typeface="+mn-ea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ПО НАПРАВЛЕНИЯМ ДЕЯТЕЛЬНОСТИ</a:t>
            </a:r>
            <a:r>
              <a:rPr lang="ru-RU" sz="18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70389"/>
              </p:ext>
            </p:extLst>
          </p:nvPr>
        </p:nvGraphicFramePr>
        <p:xfrm>
          <a:off x="0" y="764704"/>
          <a:ext cx="9144000" cy="5832647"/>
        </p:xfrm>
        <a:graphic>
          <a:graphicData uri="http://schemas.openxmlformats.org/drawingml/2006/table">
            <a:tbl>
              <a:tblPr firstRow="1" bandRow="1"/>
              <a:tblGrid>
                <a:gridCol w="6473628"/>
                <a:gridCol w="971044"/>
                <a:gridCol w="971044"/>
                <a:gridCol w="728284"/>
              </a:tblGrid>
              <a:tr h="324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433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ВСЕГО РАСХОДОВ ПО МУНИЦИПАЛЬНЫМ ПРОГРАММАМ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13 718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13 123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433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Программы социальной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направленности, всего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4 374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3 749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3 833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8931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общего образования в городе Тобольске»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3 321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2 876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2 939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</a:t>
                      </a:r>
                      <a:r>
                        <a:rPr lang="ru-RU" sz="1200" u="none" strike="noStrike" dirty="0"/>
                        <a:t>молодежной политики в </a:t>
                      </a:r>
                      <a:r>
                        <a:rPr lang="ru-RU" sz="1200" u="none" strike="noStrike" dirty="0" smtClean="0"/>
                        <a:t>городе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Тобольске</a:t>
                      </a:r>
                      <a:r>
                        <a:rPr lang="ru-RU" sz="1200" u="none" strike="noStrike" dirty="0"/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3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</a:t>
                      </a:r>
                      <a:r>
                        <a:rPr lang="ru-RU" sz="1200" u="none" strike="noStrike" dirty="0"/>
                        <a:t>физической </a:t>
                      </a:r>
                      <a:r>
                        <a:rPr lang="ru-RU" sz="1200" u="none" strike="noStrike" dirty="0" smtClean="0"/>
                        <a:t>культуры, спорта в городе Тобольске»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6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культуры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государственной национальной политики"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1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Программы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 направленные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 поддержку отраслей экономики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6 806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7 664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89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4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«Развитие </a:t>
                      </a:r>
                      <a:r>
                        <a:rPr lang="ru-RU" sz="1200" u="none" strike="noStrike" dirty="0"/>
                        <a:t>химической и нефтехимической промышленности в городе </a:t>
                      </a:r>
                      <a:r>
                        <a:rPr lang="ru-RU" sz="1200" u="none" strike="noStrike" dirty="0" smtClean="0"/>
                        <a:t>Тобольске»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6 806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7 650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7 664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prstClr val="whit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603076" cy="648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800" dirty="0">
                <a:solidFill>
                  <a:prstClr val="white"/>
                </a:solidFill>
                <a:cs typeface="Arial" pitchFamily="34" charset="0"/>
              </a:rPr>
              <a:t>РАСПРЕДЕЛЕНИЕ МУНИЦИПАЛЬНЫХ ПРОГРАММ ПО НАПРАВЛЕНИЯМ ДЕЯТЕЛЬНОСТИ</a:t>
            </a:r>
            <a:br>
              <a:rPr lang="ru-RU" sz="1800" dirty="0">
                <a:solidFill>
                  <a:prstClr val="white"/>
                </a:solidFill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539359"/>
              </p:ext>
            </p:extLst>
          </p:nvPr>
        </p:nvGraphicFramePr>
        <p:xfrm>
          <a:off x="25896" y="720922"/>
          <a:ext cx="9144002" cy="6020445"/>
        </p:xfrm>
        <a:graphic>
          <a:graphicData uri="http://schemas.openxmlformats.org/drawingml/2006/table">
            <a:tbl>
              <a:tblPr firstRow="1" bandRow="1"/>
              <a:tblGrid>
                <a:gridCol w="6268064"/>
                <a:gridCol w="1106130"/>
                <a:gridCol w="884904"/>
                <a:gridCol w="884904"/>
              </a:tblGrid>
              <a:tr h="503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62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dirty="0" smtClean="0"/>
                        <a:t>Программы по обеспечению комфортной среды проживания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, всего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2 064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1 560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955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62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u="none" strike="noStrike" dirty="0"/>
                        <a:t>Муниципальная программа </a:t>
                      </a:r>
                      <a:r>
                        <a:rPr lang="ru-RU" sz="1200" u="none" strike="noStrike" dirty="0" smtClean="0"/>
                        <a:t>«Формирование комфортной городской среды в 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1 505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1 303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62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жилищно- коммунального  хозяйства  в городе Тобольске"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423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Программы управления муниципальной собственностью, улучшения жилищных условий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всего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87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4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«Реализация  жилищных отношений, повышение эффективности управления и распоряжения муниципальной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собственностью города Тобольска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55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градостроительной деятельности и земельных отношений в городе Тобольске»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Программы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общего направления,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903B"/>
                    </a:solidFill>
                  </a:tcPr>
                </a:tc>
              </a:tr>
              <a:tr h="287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«Обеспечение безопасности жизнедеятельности в городе Тобольске»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prstClr val="white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prstClr val="white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836712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    Уважаемые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жители города Тобольска! </a:t>
            </a:r>
          </a:p>
          <a:p>
            <a:pPr algn="just"/>
            <a:endParaRPr lang="ru-RU" b="0" dirty="0" smtClean="0">
              <a:solidFill>
                <a:schemeClr val="tx1"/>
              </a:solidFill>
            </a:endParaRPr>
          </a:p>
          <a:p>
            <a:pPr algn="just"/>
            <a:endParaRPr lang="ru-RU" b="0" dirty="0">
              <a:solidFill>
                <a:schemeClr val="tx1"/>
              </a:solidFill>
            </a:endParaRPr>
          </a:p>
          <a:p>
            <a:pPr indent="361950" algn="just"/>
            <a:r>
              <a:rPr lang="ru-RU" b="0" dirty="0">
                <a:solidFill>
                  <a:schemeClr val="tx1"/>
                </a:solidFill>
              </a:rPr>
              <a:t>Представляем вашему вниманию «Бюджет для граждан», который познакомит вас с </a:t>
            </a:r>
            <a:r>
              <a:rPr lang="ru-RU" b="0" dirty="0" smtClean="0">
                <a:solidFill>
                  <a:schemeClr val="tx1"/>
                </a:solidFill>
              </a:rPr>
              <a:t>проектом бюджета </a:t>
            </a:r>
            <a:r>
              <a:rPr lang="ru-RU" b="0" dirty="0">
                <a:solidFill>
                  <a:schemeClr val="tx1"/>
                </a:solidFill>
              </a:rPr>
              <a:t>города Тобольска за </a:t>
            </a:r>
            <a:r>
              <a:rPr lang="ru-RU" b="0" dirty="0" smtClean="0">
                <a:solidFill>
                  <a:schemeClr val="tx1"/>
                </a:solidFill>
              </a:rPr>
              <a:t>2023 год и на плановый период 2024 и 2025 годов.</a:t>
            </a:r>
          </a:p>
          <a:p>
            <a:pPr indent="361950" algn="just"/>
            <a:r>
              <a:rPr lang="ru-RU" b="0" dirty="0" smtClean="0">
                <a:solidFill>
                  <a:schemeClr val="tx1"/>
                </a:solidFill>
              </a:rPr>
              <a:t>Разработка </a:t>
            </a:r>
            <a:r>
              <a:rPr lang="ru-RU" b="0" dirty="0">
                <a:solidFill>
                  <a:schemeClr val="tx1"/>
                </a:solidFill>
              </a:rPr>
              <a:t>информационного ресурса «Бюджет для граждан» является одним из важных направлений работы </a:t>
            </a:r>
            <a:r>
              <a:rPr lang="ru-RU" b="0" dirty="0" smtClean="0">
                <a:solidFill>
                  <a:schemeClr val="tx1"/>
                </a:solidFill>
              </a:rPr>
              <a:t>Департамента </a:t>
            </a:r>
            <a:r>
              <a:rPr lang="ru-RU" b="0" dirty="0">
                <a:solidFill>
                  <a:schemeClr val="tx1"/>
                </a:solidFill>
              </a:rPr>
              <a:t>финансов </a:t>
            </a:r>
            <a:r>
              <a:rPr lang="ru-RU" b="0" dirty="0" smtClean="0">
                <a:solidFill>
                  <a:schemeClr val="tx1"/>
                </a:solidFill>
              </a:rPr>
              <a:t>Администрации </a:t>
            </a:r>
            <a:r>
              <a:rPr lang="ru-RU" b="0" dirty="0">
                <a:solidFill>
                  <a:schemeClr val="tx1"/>
                </a:solidFill>
              </a:rPr>
              <a:t>города Тобольска, нацеленной на повышение прозрачности, открытости бюджета и бюджетного процесса в нашем </a:t>
            </a:r>
            <a:r>
              <a:rPr lang="ru-RU" b="0" dirty="0" smtClean="0">
                <a:solidFill>
                  <a:schemeClr val="tx1"/>
                </a:solidFill>
              </a:rPr>
              <a:t>городе.</a:t>
            </a:r>
          </a:p>
          <a:p>
            <a:pPr indent="361950" algn="just"/>
            <a:r>
              <a:rPr lang="ru-RU" b="0" dirty="0" smtClean="0"/>
              <a:t>28 ноября 2022 </a:t>
            </a:r>
            <a:r>
              <a:rPr lang="ru-RU" b="0" dirty="0">
                <a:solidFill>
                  <a:schemeClr val="tx1"/>
                </a:solidFill>
              </a:rPr>
              <a:t>года </a:t>
            </a:r>
            <a:r>
              <a:rPr lang="ru-RU" b="0" dirty="0" smtClean="0">
                <a:solidFill>
                  <a:schemeClr val="tx1"/>
                </a:solidFill>
              </a:rPr>
              <a:t>пройдут Публичные </a:t>
            </a:r>
            <a:r>
              <a:rPr lang="ru-RU" b="0" dirty="0">
                <a:solidFill>
                  <a:schemeClr val="tx1"/>
                </a:solidFill>
              </a:rPr>
              <a:t>слушания по проекту </a:t>
            </a:r>
            <a:r>
              <a:rPr lang="ru-RU" b="0" dirty="0" smtClean="0">
                <a:solidFill>
                  <a:schemeClr val="tx1"/>
                </a:solidFill>
              </a:rPr>
              <a:t>решения, проект бюджета будет рассмотрен </a:t>
            </a:r>
            <a:r>
              <a:rPr lang="ru-RU" b="0" dirty="0">
                <a:solidFill>
                  <a:schemeClr val="tx1"/>
                </a:solidFill>
              </a:rPr>
              <a:t>на постоянной комиссии по экономическому развитию,  бюджету, налогам и </a:t>
            </a:r>
            <a:r>
              <a:rPr lang="ru-RU" b="0" dirty="0" smtClean="0">
                <a:solidFill>
                  <a:schemeClr val="tx1"/>
                </a:solidFill>
              </a:rPr>
              <a:t>финансам Тобольской городской Думы, 30</a:t>
            </a:r>
            <a:r>
              <a:rPr lang="ru-RU" b="0" dirty="0" smtClean="0"/>
              <a:t> ноября 2022 </a:t>
            </a:r>
            <a:r>
              <a:rPr lang="ru-RU" b="0" dirty="0">
                <a:solidFill>
                  <a:schemeClr val="tx1"/>
                </a:solidFill>
              </a:rPr>
              <a:t>года </a:t>
            </a:r>
            <a:r>
              <a:rPr lang="ru-RU" b="0" dirty="0" smtClean="0">
                <a:solidFill>
                  <a:schemeClr val="tx1"/>
                </a:solidFill>
              </a:rPr>
              <a:t>проект решения будет рассмотрен на заседании Тобольской </a:t>
            </a:r>
            <a:r>
              <a:rPr lang="ru-RU" b="0" dirty="0">
                <a:solidFill>
                  <a:schemeClr val="tx1"/>
                </a:solidFill>
              </a:rPr>
              <a:t>городской </a:t>
            </a:r>
            <a:r>
              <a:rPr lang="ru-RU" b="0" dirty="0" smtClean="0">
                <a:solidFill>
                  <a:schemeClr val="tx1"/>
                </a:solidFill>
              </a:rPr>
              <a:t>Думы. </a:t>
            </a:r>
          </a:p>
          <a:p>
            <a:pPr indent="361950" algn="just"/>
            <a:r>
              <a:rPr lang="ru-RU" b="0" dirty="0" smtClean="0">
                <a:solidFill>
                  <a:schemeClr val="tx1"/>
                </a:solidFill>
              </a:rPr>
              <a:t>Надеемся, что «Бюджет для граждан» позволит вам узнать какие </a:t>
            </a:r>
            <a:r>
              <a:rPr lang="ru-RU" b="0" dirty="0">
                <a:solidFill>
                  <a:schemeClr val="tx1"/>
                </a:solidFill>
              </a:rPr>
              <a:t>доходы составляют основу бюджета города Тобольска и каковы </a:t>
            </a:r>
            <a:r>
              <a:rPr lang="ru-RU" b="0" dirty="0" smtClean="0">
                <a:solidFill>
                  <a:schemeClr val="tx1"/>
                </a:solidFill>
              </a:rPr>
              <a:t>направления расходования средств, и будет </a:t>
            </a:r>
            <a:r>
              <a:rPr lang="ru-RU" b="0" dirty="0">
                <a:solidFill>
                  <a:schemeClr val="tx1"/>
                </a:solidFill>
              </a:rPr>
              <a:t>полезен для понимания процессов жизнедеятельности </a:t>
            </a:r>
            <a:r>
              <a:rPr lang="ru-RU" b="0" dirty="0" smtClean="0">
                <a:solidFill>
                  <a:schemeClr val="tx1"/>
                </a:solidFill>
              </a:rPr>
              <a:t>нашего города</a:t>
            </a:r>
            <a:r>
              <a:rPr lang="ru-RU" b="0" dirty="0">
                <a:solidFill>
                  <a:schemeClr val="tx1"/>
                </a:solidFill>
              </a:rPr>
              <a:t>. </a:t>
            </a:r>
            <a:endParaRPr lang="ru-RU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1 077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4560401"/>
              </p:ext>
            </p:extLst>
          </p:nvPr>
        </p:nvGraphicFramePr>
        <p:xfrm>
          <a:off x="4846226" y="1151924"/>
          <a:ext cx="4248472" cy="479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88449"/>
              </p:ext>
            </p:extLst>
          </p:nvPr>
        </p:nvGraphicFramePr>
        <p:xfrm>
          <a:off x="251520" y="1742696"/>
          <a:ext cx="4007119" cy="2441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281"/>
                <a:gridCol w="3132838"/>
              </a:tblGrid>
              <a:tr h="74536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18</a:t>
                      </a:r>
                      <a:endParaRPr lang="ru-RU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ДЕТСКИХ САДОВ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319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7 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МУНИЦИПАЛЬНЫХ ДЕТСКИХ САДОВ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6536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7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СТРУКТУРНЫХ</a:t>
                      </a:r>
                      <a:r>
                        <a:rPr lang="ru-RU" sz="1400" b="1" baseline="0" dirty="0" smtClean="0">
                          <a:latin typeface="+mn-lt"/>
                        </a:rPr>
                        <a:t> ПОДРАЗДЕЛЕНИЙ ШКОЛ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4988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4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ЧАСТНЫХ ДЕТСКИХ САДА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6012160" y="3501008"/>
            <a:ext cx="1800200" cy="144016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08885" y="5855231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Количество детей посещающие детские сады, чел.</a:t>
            </a:r>
            <a:endParaRPr lang="ru-RU" sz="14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20853" y="6079493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user\Documents\My Received Files\БеккерЕВ\са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0"/>
          <a:stretch/>
        </p:blipFill>
        <p:spPr bwMode="auto">
          <a:xfrm>
            <a:off x="251520" y="4293096"/>
            <a:ext cx="4007119" cy="20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Дошкольное образование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235843"/>
              </p:ext>
            </p:extLst>
          </p:nvPr>
        </p:nvGraphicFramePr>
        <p:xfrm>
          <a:off x="-1" y="1628800"/>
          <a:ext cx="9096302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151"/>
                <a:gridCol w="4548151"/>
              </a:tblGrid>
              <a:tr h="5112568">
                <a:tc>
                  <a:txBody>
                    <a:bodyPr/>
                    <a:lstStyle/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000" b="1" u="none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C:\Users\user\Documents\My Received Files\БеккерЕВ\16 сош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 b="2325"/>
          <a:stretch/>
        </p:blipFill>
        <p:spPr bwMode="auto">
          <a:xfrm>
            <a:off x="244804" y="4292828"/>
            <a:ext cx="4007119" cy="2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2 131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1844387"/>
              </p:ext>
            </p:extLst>
          </p:nvPr>
        </p:nvGraphicFramePr>
        <p:xfrm>
          <a:off x="4549577" y="908720"/>
          <a:ext cx="4353408" cy="562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99592"/>
              </p:ext>
            </p:extLst>
          </p:nvPr>
        </p:nvGraphicFramePr>
        <p:xfrm>
          <a:off x="323528" y="1758912"/>
          <a:ext cx="3960440" cy="2157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3024336"/>
              </a:tblGrid>
              <a:tr h="95188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17</a:t>
                      </a:r>
                      <a:endParaRPr lang="ru-RU" sz="3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ШКОЛ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1214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16</a:t>
                      </a:r>
                      <a:r>
                        <a:rPr lang="ru-RU" sz="2800" b="1" dirty="0" smtClean="0">
                          <a:latin typeface="+mn-lt"/>
                        </a:rPr>
                        <a:t> 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МУНИЦИПАЛЬНЫХ  ШКОЛ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8791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1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ЧАСТНАЯ ШКОЛА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868144" y="3359090"/>
            <a:ext cx="1872208" cy="213926"/>
          </a:xfrm>
          <a:prstGeom prst="line">
            <a:avLst/>
          </a:prstGeom>
          <a:ln w="25400" cap="rnd" cmpd="sng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1942" y="5852479"/>
            <a:ext cx="353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Количество детей школьного возраста, чел.</a:t>
            </a:r>
            <a:endParaRPr lang="ru-RU" sz="14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04048" y="6114089"/>
            <a:ext cx="216024" cy="0"/>
          </a:xfrm>
          <a:prstGeom prst="line">
            <a:avLst/>
          </a:prstGeom>
          <a:ln w="25400">
            <a:solidFill>
              <a:srgbClr val="E46C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7373270" y="2994854"/>
            <a:ext cx="720080" cy="3621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chemeClr val="bg1"/>
                </a:solidFill>
              </a:rPr>
              <a:t> 17 222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08104" y="3212976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chemeClr val="bg1"/>
                </a:solidFill>
              </a:rPr>
              <a:t>16 909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Общее образование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591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235 </a:t>
            </a:r>
            <a:r>
              <a:rPr lang="ru-RU" sz="2400" b="1" dirty="0">
                <a:solidFill>
                  <a:schemeClr val="bg1"/>
                </a:solidFill>
              </a:rPr>
              <a:t>млн.руб.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92220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3265"/>
              </p:ext>
            </p:extLst>
          </p:nvPr>
        </p:nvGraphicFramePr>
        <p:xfrm>
          <a:off x="214312" y="1401425"/>
          <a:ext cx="8678168" cy="511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8168"/>
              </a:tblGrid>
              <a:tr h="2223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задачи реализации 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молодежной политики: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Создание условия для повышения уровня патриотического и духовно-нравственного воспитания детей и молодежи;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Оказание содействия в формировании устойчивой системы нравственных и гражданских ценностей, ценностей здорового образа жизни, развитии добровольческого движения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волонтерства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), социальной активности подростков и молодежи;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возможности эффективной системы выявления, поддержки и развития способностей и талантов у детей и молодежи;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Создавать условия для реализации потенциала молодёжи в социально-экономической сфере, внедрения технологии «социального лифта».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833727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7926" y="3937587"/>
            <a:ext cx="31683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МАУ «</a:t>
            </a:r>
            <a:r>
              <a:rPr lang="ru-RU" sz="1400" b="1" dirty="0" smtClean="0">
                <a:solidFill>
                  <a:prstClr val="black"/>
                </a:solidFill>
              </a:rPr>
              <a:t>ЦРМПП»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Центр </a:t>
            </a:r>
            <a:r>
              <a:rPr lang="ru-RU" sz="12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добровольческого </a:t>
            </a:r>
            <a:r>
              <a:rPr lang="ru-RU" sz="12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движения; Центр </a:t>
            </a:r>
            <a:r>
              <a:rPr lang="ru-RU" sz="12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молодежных </a:t>
            </a:r>
            <a:r>
              <a:rPr lang="ru-RU" sz="12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инициатив; </a:t>
            </a:r>
            <a:r>
              <a:rPr lang="ru-RU" sz="1200" dirty="0" smtClean="0"/>
              <a:t>Клуб «Парк </a:t>
            </a:r>
            <a:r>
              <a:rPr lang="ru-RU" sz="1200" dirty="0" err="1" smtClean="0"/>
              <a:t>Лего</a:t>
            </a:r>
            <a:r>
              <a:rPr lang="ru-RU" sz="1200" dirty="0" smtClean="0"/>
              <a:t>»; </a:t>
            </a:r>
            <a:r>
              <a:rPr lang="ru-RU" sz="12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ВСМЦ </a:t>
            </a:r>
            <a:r>
              <a:rPr lang="ru-RU" sz="12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«Россияне</a:t>
            </a:r>
            <a:r>
              <a:rPr lang="ru-RU" sz="12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»; Клуб </a:t>
            </a:r>
            <a:r>
              <a:rPr lang="ru-RU" sz="12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«Сибиряк</a:t>
            </a:r>
            <a:r>
              <a:rPr lang="ru-RU" sz="12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930" y="5156776"/>
            <a:ext cx="30963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МАУ ДО «ДДТ» </a:t>
            </a:r>
            <a:endParaRPr lang="ru-RU" sz="1400" b="1" dirty="0" smtClean="0"/>
          </a:p>
          <a:p>
            <a:pPr algn="ctr"/>
            <a:r>
              <a:rPr lang="ru-RU" sz="1200" dirty="0" smtClean="0"/>
              <a:t>Детский </a:t>
            </a:r>
            <a:r>
              <a:rPr lang="ru-RU" sz="1200" dirty="0"/>
              <a:t>технопарк «</a:t>
            </a:r>
            <a:r>
              <a:rPr lang="ru-RU" sz="1200" dirty="0" err="1"/>
              <a:t>Кванториум-Тобольск</a:t>
            </a:r>
            <a:r>
              <a:rPr lang="ru-RU" sz="1200" dirty="0" smtClean="0"/>
              <a:t>»; Дворец </a:t>
            </a:r>
            <a:r>
              <a:rPr lang="ru-RU" sz="1200" dirty="0"/>
              <a:t>творчества детей и </a:t>
            </a:r>
            <a:r>
              <a:rPr lang="ru-RU" sz="1200" dirty="0" smtClean="0"/>
              <a:t>молодежи; </a:t>
            </a:r>
            <a:r>
              <a:rPr lang="ru-RU" sz="1200" dirty="0" err="1" smtClean="0"/>
              <a:t>скейт-парк</a:t>
            </a:r>
            <a:r>
              <a:rPr lang="ru-RU" sz="1200" dirty="0" smtClean="0"/>
              <a:t> </a:t>
            </a:r>
            <a:r>
              <a:rPr lang="ru-RU" sz="1200" dirty="0"/>
              <a:t>«Максимум</a:t>
            </a:r>
            <a:r>
              <a:rPr lang="ru-RU" sz="1200" dirty="0" smtClean="0"/>
              <a:t>»; Дом природы; Центр </a:t>
            </a:r>
            <a:r>
              <a:rPr lang="ru-RU" sz="1200" dirty="0"/>
              <a:t>детского технического </a:t>
            </a:r>
            <a:r>
              <a:rPr lang="ru-RU" sz="1200" dirty="0" smtClean="0"/>
              <a:t>творчества</a:t>
            </a:r>
            <a:endParaRPr lang="ru-RU" sz="1200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33299741"/>
              </p:ext>
            </p:extLst>
          </p:nvPr>
        </p:nvGraphicFramePr>
        <p:xfrm>
          <a:off x="3131840" y="3717032"/>
          <a:ext cx="27363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66502079"/>
              </p:ext>
            </p:extLst>
          </p:nvPr>
        </p:nvGraphicFramePr>
        <p:xfrm>
          <a:off x="6012160" y="3645024"/>
          <a:ext cx="28803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2051720" y="0"/>
            <a:ext cx="597324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  <a:cs typeface="Arial" pitchFamily="34" charset="0"/>
              </a:rPr>
              <a:t>РАСХОДЫ СОЦИАЛЬНОЙ </a:t>
            </a:r>
            <a:r>
              <a:rPr lang="ru-RU" sz="1600" dirty="0" smtClean="0">
                <a:solidFill>
                  <a:prstClr val="white"/>
                </a:solidFill>
                <a:cs typeface="Arial" pitchFamily="34" charset="0"/>
              </a:rPr>
              <a:t>НАПРАВЛЕННОСТИ</a:t>
            </a:r>
          </a:p>
          <a:p>
            <a:r>
              <a:rPr lang="ru-RU" sz="1600" dirty="0" smtClean="0"/>
              <a:t>МОЛОДЕЖНАЯ ПОЛИТКА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Содействие позитивной самореализации и интеграции молодежи в систему общественных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0127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11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+mj-lt"/>
              </a:rPr>
              <a:t>24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613789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509770"/>
              </p:ext>
            </p:extLst>
          </p:nvPr>
        </p:nvGraphicFramePr>
        <p:xfrm>
          <a:off x="214313" y="1401424"/>
          <a:ext cx="875017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175"/>
              </a:tblGrid>
              <a:tr h="526793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Учебно-методический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центр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«Авангард» открывается 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а базе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ВСМЦ «Россияне» МАУ «ЦРМПП»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1520" y="2708920"/>
            <a:ext cx="33123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 направления деятельности:</a:t>
            </a:r>
            <a:endParaRPr lang="en-US" sz="500" b="1" dirty="0"/>
          </a:p>
          <a:p>
            <a:pPr algn="ctr"/>
            <a:endParaRPr lang="ru-RU" sz="700" b="1" dirty="0" smtClean="0"/>
          </a:p>
          <a:p>
            <a:pPr marL="85725" indent="-85725">
              <a:buFontTx/>
              <a:buChar char="-"/>
            </a:pPr>
            <a:r>
              <a:rPr lang="ru-RU" sz="1600" dirty="0" smtClean="0"/>
              <a:t>Проведение учебных сборов по основам военной службы</a:t>
            </a:r>
          </a:p>
          <a:p>
            <a:pPr marL="85725" indent="-85725">
              <a:buFontTx/>
              <a:buChar char="-"/>
            </a:pPr>
            <a:r>
              <a:rPr lang="ru-RU" sz="1600" dirty="0" smtClean="0"/>
              <a:t>Проведение </a:t>
            </a:r>
            <a:r>
              <a:rPr lang="ru-RU" sz="1600" dirty="0"/>
              <a:t>военно-патриотических, в том числе оборонно-спортивных и юнармейских лагерей (смен) в период школьных </a:t>
            </a:r>
            <a:r>
              <a:rPr lang="ru-RU" sz="1600" dirty="0" smtClean="0"/>
              <a:t>каникул</a:t>
            </a:r>
          </a:p>
          <a:p>
            <a:pPr marL="85725" indent="-85725">
              <a:buFontTx/>
              <a:buChar char="-"/>
            </a:pPr>
            <a:r>
              <a:rPr lang="ru-RU" sz="1600" dirty="0"/>
              <a:t>Проведение военно-спортивных мероприятий, игр и </a:t>
            </a:r>
            <a:r>
              <a:rPr lang="ru-RU" sz="1600" dirty="0" smtClean="0"/>
              <a:t>соревнований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3707904" y="2853360"/>
            <a:ext cx="5214820" cy="3816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5536" y="1484784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179512" y="1556792"/>
            <a:ext cx="8784976" cy="432048"/>
          </a:xfrm>
          <a:prstGeom prst="round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>
              <a:defRPr/>
            </a:pPr>
            <a:r>
              <a:rPr lang="ru-RU" sz="1600" b="1" dirty="0" smtClean="0"/>
              <a:t>Развитие командного духа, чувство ответственности за себя, родных и близких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179512" y="2124303"/>
            <a:ext cx="8784976" cy="504056"/>
          </a:xfrm>
          <a:prstGeom prst="round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Знакомство с передовыми технологиями оборонной промышленности и улучшать физическую подготовку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Учебно-методический центр военно-патриотического воспитания молодежи «Авангард» 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214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45589"/>
              </p:ext>
            </p:extLst>
          </p:nvPr>
        </p:nvGraphicFramePr>
        <p:xfrm>
          <a:off x="61093" y="807840"/>
          <a:ext cx="9096302" cy="595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907"/>
                <a:gridCol w="4585395"/>
              </a:tblGrid>
              <a:tr h="5957688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ОТРЯДЫ</a:t>
                      </a:r>
                      <a:r>
                        <a:rPr lang="ru-RU" sz="2000" b="1" u="none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 МЭРА</a:t>
                      </a:r>
                    </a:p>
                    <a:p>
                      <a:endParaRPr lang="ru-RU" b="1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6807"/>
              </p:ext>
            </p:extLst>
          </p:nvPr>
        </p:nvGraphicFramePr>
        <p:xfrm>
          <a:off x="315905" y="1148348"/>
          <a:ext cx="4176464" cy="361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453994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+mn-lt"/>
                        </a:rPr>
                        <a:t>В 2023 году </a:t>
                      </a:r>
                      <a:r>
                        <a:rPr lang="ru-RU" sz="1500" baseline="0" dirty="0" smtClean="0">
                          <a:latin typeface="+mn-lt"/>
                        </a:rPr>
                        <a:t>планируется обеспечить трудоустройство на 5 смен по 10 дней 1167 чел:</a:t>
                      </a:r>
                    </a:p>
                    <a:p>
                      <a:pPr algn="just"/>
                      <a:r>
                        <a:rPr lang="ru-RU" sz="1500" b="1" baseline="0" dirty="0" smtClean="0">
                          <a:latin typeface="+mn-lt"/>
                        </a:rPr>
                        <a:t>1 070 </a:t>
                      </a:r>
                      <a:r>
                        <a:rPr lang="ru-RU" sz="1500" baseline="0" dirty="0" smtClean="0">
                          <a:latin typeface="+mn-lt"/>
                        </a:rPr>
                        <a:t>несовершеннолетних граждан; </a:t>
                      </a:r>
                    </a:p>
                    <a:p>
                      <a:pPr algn="just"/>
                      <a:r>
                        <a:rPr lang="ru-RU" sz="1500" b="1" baseline="0" dirty="0" smtClean="0">
                          <a:latin typeface="+mn-lt"/>
                        </a:rPr>
                        <a:t>97</a:t>
                      </a:r>
                      <a:r>
                        <a:rPr lang="ru-RU" sz="1500" baseline="0" dirty="0" smtClean="0">
                          <a:latin typeface="+mn-lt"/>
                        </a:rPr>
                        <a:t> граждан от 18 лет.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</a:tr>
              <a:tr h="45399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</a:rPr>
                        <a:t>Направления деятельности: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рабочий зеленого хозяйства;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помощник рабочего по уборке территории;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курьер;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первый помощник вожатого;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помощник </a:t>
                      </a:r>
                      <a:r>
                        <a:rPr lang="ru-RU" sz="1500" dirty="0" err="1" smtClean="0">
                          <a:latin typeface="+mn-lt"/>
                        </a:rPr>
                        <a:t>культорганизатора</a:t>
                      </a:r>
                      <a:r>
                        <a:rPr lang="ru-RU" sz="1500" dirty="0" smtClean="0">
                          <a:latin typeface="+mn-lt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помощник звукорежиссера;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+mn-lt"/>
                        </a:rPr>
                        <a:t>первый помощник инструктора по спорту.</a:t>
                      </a:r>
                      <a:endParaRPr lang="ru-RU" sz="15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4404"/>
          <a:stretch/>
        </p:blipFill>
        <p:spPr>
          <a:xfrm>
            <a:off x="743865" y="4760228"/>
            <a:ext cx="3320543" cy="18720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58294898"/>
              </p:ext>
            </p:extLst>
          </p:nvPr>
        </p:nvGraphicFramePr>
        <p:xfrm>
          <a:off x="4644008" y="836712"/>
          <a:ext cx="42484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68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42928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12795"/>
              </p:ext>
            </p:extLst>
          </p:nvPr>
        </p:nvGraphicFramePr>
        <p:xfrm>
          <a:off x="4788024" y="1124745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416876"/>
              </p:ext>
            </p:extLst>
          </p:nvPr>
        </p:nvGraphicFramePr>
        <p:xfrm>
          <a:off x="251520" y="1484785"/>
          <a:ext cx="8640960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253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029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35315" y="4853478"/>
            <a:ext cx="3001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МАУ ДО «ДЮСШ №2</a:t>
            </a:r>
            <a:r>
              <a:rPr lang="ru-RU" sz="1600" b="1" dirty="0" smtClean="0">
                <a:solidFill>
                  <a:prstClr val="black"/>
                </a:solidFill>
              </a:rPr>
              <a:t>»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Стадион «Тобол</a:t>
            </a:r>
            <a:r>
              <a:rPr lang="ru-RU" sz="16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»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СК «Центральный»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СК «Олимп</a:t>
            </a:r>
            <a:r>
              <a:rPr lang="ru-RU" sz="16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»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СК «Тигренок», </a:t>
            </a:r>
            <a:endParaRPr lang="ru-RU" sz="1600" dirty="0" smtClean="0">
              <a:solidFill>
                <a:prstClr val="black"/>
              </a:solidFill>
              <a:ea typeface="Roboto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Сноупарк</a:t>
            </a:r>
            <a:r>
              <a:rPr lang="ru-RU" sz="16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»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СК «Чемпион»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4788" y="5476873"/>
            <a:ext cx="289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МАУ «</a:t>
            </a:r>
            <a:r>
              <a:rPr lang="ru-RU" sz="1600" b="1" dirty="0" smtClean="0">
                <a:solidFill>
                  <a:prstClr val="black"/>
                </a:solidFill>
              </a:rPr>
              <a:t>ЦПСМ» 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СК «Молодость</a:t>
            </a:r>
            <a:r>
              <a:rPr lang="ru-RU" sz="1600" dirty="0">
                <a:solidFill>
                  <a:prstClr val="black"/>
                </a:solidFill>
              </a:rPr>
              <a:t>»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2834" y="510754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МАУ ДО «ДЮСШ </a:t>
            </a:r>
            <a:r>
              <a:rPr lang="ru-RU" sz="1600" b="1" dirty="0" smtClean="0">
                <a:solidFill>
                  <a:prstClr val="black"/>
                </a:solidFill>
              </a:rPr>
              <a:t>№1»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ДС «Кристалл», СК «Лидер», 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СК «Иртыш», </a:t>
            </a:r>
            <a:r>
              <a:rPr lang="ru-RU" sz="1600" dirty="0" smtClean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                              7 </a:t>
            </a:r>
            <a:r>
              <a:rPr lang="ru-RU" sz="1600" dirty="0">
                <a:solidFill>
                  <a:prstClr val="black"/>
                </a:solidFill>
                <a:ea typeface="Roboto" charset="0"/>
                <a:cs typeface="Times New Roman" panose="02020603050405020304" pitchFamily="18" charset="0"/>
              </a:rPr>
              <a:t>Спортивных  клубов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530856133"/>
              </p:ext>
            </p:extLst>
          </p:nvPr>
        </p:nvGraphicFramePr>
        <p:xfrm>
          <a:off x="144016" y="1628800"/>
          <a:ext cx="2520280" cy="323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860767209"/>
              </p:ext>
            </p:extLst>
          </p:nvPr>
        </p:nvGraphicFramePr>
        <p:xfrm>
          <a:off x="2952328" y="1628800"/>
          <a:ext cx="30243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423365337"/>
              </p:ext>
            </p:extLst>
          </p:nvPr>
        </p:nvGraphicFramePr>
        <p:xfrm>
          <a:off x="6192688" y="1628800"/>
          <a:ext cx="2843808" cy="323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535 </a:t>
            </a:r>
            <a:r>
              <a:rPr lang="ru-RU" sz="2400" b="1" dirty="0">
                <a:solidFill>
                  <a:schemeClr val="bg1"/>
                </a:solidFill>
              </a:rPr>
              <a:t>млн.руб.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84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5963561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612116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72744"/>
              </p:ext>
            </p:extLst>
          </p:nvPr>
        </p:nvGraphicFramePr>
        <p:xfrm>
          <a:off x="235721" y="4725144"/>
          <a:ext cx="8715375" cy="192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19274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44666"/>
              </p:ext>
            </p:extLst>
          </p:nvPr>
        </p:nvGraphicFramePr>
        <p:xfrm>
          <a:off x="187921" y="5157192"/>
          <a:ext cx="2952328" cy="1213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/>
              </a:tblGrid>
              <a:tr h="627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МАУК «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ЦИиК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» г. Тобольска: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ДК «Синтез», ДК «Речник», ДК «Водник», Дом народного творчества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91849"/>
              </p:ext>
            </p:extLst>
          </p:nvPr>
        </p:nvGraphicFramePr>
        <p:xfrm>
          <a:off x="3156012" y="5290635"/>
          <a:ext cx="2831976" cy="93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1976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МАУК «Центр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сибирско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 татарской культуры» города Тобольска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50317"/>
              </p:ext>
            </p:extLst>
          </p:nvPr>
        </p:nvGraphicFramePr>
        <p:xfrm>
          <a:off x="6220280" y="4951774"/>
          <a:ext cx="2736304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МАУ «Организационно-методический центр культуры и искусств «Креативные индустрии Тобольска»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48135901"/>
              </p:ext>
            </p:extLst>
          </p:nvPr>
        </p:nvGraphicFramePr>
        <p:xfrm>
          <a:off x="235721" y="1933571"/>
          <a:ext cx="4104456" cy="30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38505605"/>
              </p:ext>
            </p:extLst>
          </p:nvPr>
        </p:nvGraphicFramePr>
        <p:xfrm>
          <a:off x="4907673" y="1933570"/>
          <a:ext cx="4032448" cy="307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Предоставление </a:t>
            </a:r>
            <a:r>
              <a:rPr lang="ru-RU" sz="2000" b="1" dirty="0" smtClean="0">
                <a:solidFill>
                  <a:schemeClr val="tx1"/>
                </a:solidFill>
              </a:rPr>
              <a:t>культурно-досуговых услуг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209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9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12913"/>
          <a:stretch/>
        </p:blipFill>
        <p:spPr>
          <a:xfrm>
            <a:off x="2314207" y="4941168"/>
            <a:ext cx="2475191" cy="1656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98794"/>
              </p:ext>
            </p:extLst>
          </p:nvPr>
        </p:nvGraphicFramePr>
        <p:xfrm>
          <a:off x="107503" y="1556792"/>
          <a:ext cx="892899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7"/>
                <a:gridCol w="4464497"/>
              </a:tblGrid>
              <a:tr h="5184576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ЦЕНТРАЛИЗОВАННАЯ ГОРОДСКАЯ БИБЛИОТЕЧНАЯ СИСТЕМА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МАУК «Централизованная библиотечная система» 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Включает 10 филиалов:</a:t>
                      </a:r>
                    </a:p>
                    <a:p>
                      <a:pPr algn="ctr"/>
                      <a:endParaRPr lang="ru-RU" sz="16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1. Центральная городская библиотека      им. А.С. Суханова.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2. Детская центральная библиотека         им. П.П. Ершова.</a:t>
                      </a:r>
                    </a:p>
                    <a:p>
                      <a:pPr algn="l"/>
                      <a:r>
                        <a:rPr lang="ru-RU" sz="16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3. Библиотеки – филиалы № 1,4,5,6,7,8,9,10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810988" cy="5799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4398070"/>
              </p:ext>
            </p:extLst>
          </p:nvPr>
        </p:nvGraphicFramePr>
        <p:xfrm>
          <a:off x="4736233" y="1268760"/>
          <a:ext cx="410583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68795485"/>
              </p:ext>
            </p:extLst>
          </p:nvPr>
        </p:nvGraphicFramePr>
        <p:xfrm>
          <a:off x="4860032" y="4005064"/>
          <a:ext cx="4105831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386" name="Picture 2" descr="C:\Users\Sofonova\Desktop\pngwing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3" y="4826742"/>
            <a:ext cx="2447132" cy="206084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Предоставление библиотечных услуг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63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80550" y="0"/>
            <a:ext cx="542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4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27012" cy="648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Поддержка одаренных детей 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188368"/>
              </p:ext>
            </p:extLst>
          </p:nvPr>
        </p:nvGraphicFramePr>
        <p:xfrm>
          <a:off x="174443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9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5963561" y="4828139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686572" y="4828139"/>
            <a:ext cx="288050" cy="257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24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66896"/>
              </p:ext>
            </p:extLst>
          </p:nvPr>
        </p:nvGraphicFramePr>
        <p:xfrm>
          <a:off x="4788024" y="1340768"/>
          <a:ext cx="4176464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55289"/>
              </p:ext>
            </p:extLst>
          </p:nvPr>
        </p:nvGraphicFramePr>
        <p:xfrm>
          <a:off x="214313" y="1412775"/>
          <a:ext cx="8715375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53285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36608"/>
              </p:ext>
            </p:extLst>
          </p:nvPr>
        </p:nvGraphicFramePr>
        <p:xfrm>
          <a:off x="179512" y="3489568"/>
          <a:ext cx="288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/>
              </a:tblGrid>
              <a:tr h="265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Капитальный ремонт</a:t>
                      </a:r>
                      <a:endParaRPr lang="ru-RU" dirty="0"/>
                    </a:p>
                  </a:txBody>
                  <a:tcPr anchor="ctr"/>
                </a:tc>
              </a:tr>
              <a:tr h="3102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234 млн.руб.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4364585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ru-RU" dirty="0" smtClean="0">
                <a:ea typeface="Times New Roman"/>
              </a:rPr>
              <a:t> Детский сад №30</a:t>
            </a:r>
          </a:p>
          <a:p>
            <a:pPr lvl="0">
              <a:buFontTx/>
              <a:buChar char="-"/>
            </a:pPr>
            <a:r>
              <a:rPr lang="ru-RU" dirty="0" smtClean="0"/>
              <a:t> Школа № 16 (корп.1)</a:t>
            </a:r>
          </a:p>
          <a:p>
            <a:pPr lvl="0">
              <a:buFontTx/>
              <a:buChar char="-"/>
            </a:pPr>
            <a:r>
              <a:rPr lang="ru-RU" dirty="0" smtClean="0"/>
              <a:t> Дом детского творчества</a:t>
            </a:r>
          </a:p>
          <a:p>
            <a:pPr lvl="0">
              <a:buFontTx/>
              <a:buChar char="-"/>
            </a:pPr>
            <a:r>
              <a:rPr lang="ru-RU" dirty="0" smtClean="0"/>
              <a:t> Детская центральная библиотека им.П.П. Ершова</a:t>
            </a:r>
            <a:endParaRPr lang="ru-RU" b="1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66182"/>
              </p:ext>
            </p:extLst>
          </p:nvPr>
        </p:nvGraphicFramePr>
        <p:xfrm>
          <a:off x="3923673" y="1412215"/>
          <a:ext cx="2039888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88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Текущий ремонт</a:t>
                      </a:r>
                      <a:endParaRPr lang="ru-RU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81 млн.руб.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80401" y="223250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Times New Roman"/>
              </a:rPr>
              <a:t> Детские сады: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№ 1; №7; №10; №40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- Структурные подразделения школ: №2; №6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Times New Roman"/>
              </a:rPr>
              <a:t> Школы: № 14; 20;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 Гимназия </a:t>
            </a:r>
            <a:r>
              <a:rPr lang="ru-RU" dirty="0" err="1" smtClean="0">
                <a:ea typeface="Times New Roman"/>
              </a:rPr>
              <a:t>им.Лицмана</a:t>
            </a:r>
            <a:endParaRPr lang="ru-RU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15951"/>
              </p:ext>
            </p:extLst>
          </p:nvPr>
        </p:nvGraphicFramePr>
        <p:xfrm>
          <a:off x="6107586" y="1443059"/>
          <a:ext cx="2734478" cy="73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4478"/>
              </a:tblGrid>
              <a:tr h="316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Оснащение зданий</a:t>
                      </a:r>
                      <a:endParaRPr lang="ru-RU" dirty="0"/>
                    </a:p>
                  </a:txBody>
                  <a:tcPr/>
                </a:tc>
              </a:tr>
              <a:tr h="373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223 млн.руб.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761" y="2125305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ea typeface="Times New Roman"/>
              </a:rPr>
              <a:t> Школа № 16 (корп.1)</a:t>
            </a:r>
          </a:p>
          <a:p>
            <a:endParaRPr lang="ru-RU" dirty="0" smtClean="0">
              <a:ea typeface="Times New Roman"/>
            </a:endParaRPr>
          </a:p>
          <a:p>
            <a:pPr>
              <a:buFontTx/>
              <a:buChar char="-"/>
            </a:pPr>
            <a:endParaRPr lang="ru-RU" dirty="0" smtClean="0">
              <a:ea typeface="Times New Roman"/>
            </a:endParaRPr>
          </a:p>
          <a:p>
            <a:pPr>
              <a:buFontTx/>
              <a:buChar char="-"/>
            </a:pPr>
            <a:endParaRPr lang="ru-RU" dirty="0" smtClean="0">
              <a:ea typeface="Times New Roman"/>
            </a:endParaRPr>
          </a:p>
          <a:p>
            <a:pPr>
              <a:buFontTx/>
              <a:buChar char="-"/>
            </a:pPr>
            <a:endParaRPr lang="ru-RU" dirty="0" smtClean="0">
              <a:ea typeface="Times New Roman"/>
            </a:endParaRPr>
          </a:p>
          <a:p>
            <a:pPr>
              <a:buFontTx/>
              <a:buChar char="-"/>
            </a:pPr>
            <a:endParaRPr lang="ru-RU" dirty="0" smtClean="0">
              <a:ea typeface="Times New Roman"/>
            </a:endParaRPr>
          </a:p>
          <a:p>
            <a:pPr>
              <a:buFontTx/>
              <a:buChar char="-"/>
            </a:pPr>
            <a:endParaRPr lang="ru-RU" dirty="0" smtClean="0">
              <a:ea typeface="Times New Roman"/>
            </a:endParaRPr>
          </a:p>
          <a:p>
            <a:r>
              <a:rPr lang="ru-RU" dirty="0" smtClean="0">
                <a:ea typeface="Times New Roman"/>
              </a:rPr>
              <a:t>- Центр Гимнастики</a:t>
            </a:r>
            <a:endParaRPr lang="ru-RU" dirty="0">
              <a:latin typeface="+mj-lt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23022"/>
              </p:ext>
            </p:extLst>
          </p:nvPr>
        </p:nvGraphicFramePr>
        <p:xfrm>
          <a:off x="3300868" y="4500380"/>
          <a:ext cx="2543944" cy="114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44"/>
              </a:tblGrid>
              <a:tr h="4311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территории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215 млн.руб.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171078" y="564541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Школа № 16 (корп.1)</a:t>
            </a:r>
          </a:p>
          <a:p>
            <a:pPr>
              <a:buFontTx/>
              <a:buChar char="-"/>
            </a:pPr>
            <a:r>
              <a:rPr lang="ru-RU" dirty="0" smtClean="0"/>
              <a:t> Центр спорта и отдыха «Тобол»</a:t>
            </a:r>
          </a:p>
        </p:txBody>
      </p:sp>
      <p:pic>
        <p:nvPicPr>
          <p:cNvPr id="196610" name="Picture 2" descr="C:\Users\Sofonova\Desktop\капаитальный рем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55" y="1550603"/>
            <a:ext cx="1937617" cy="1885945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 val="0"/>
            </a:schemeClr>
          </a:solidFill>
        </p:spPr>
      </p:pic>
      <p:pic>
        <p:nvPicPr>
          <p:cNvPr id="196614" name="Picture 6" descr="C:\Users\Sofonova\Desktop\pnge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304763"/>
            <a:ext cx="936104" cy="936104"/>
          </a:xfrm>
          <a:prstGeom prst="rect">
            <a:avLst/>
          </a:prstGeom>
          <a:noFill/>
        </p:spPr>
      </p:pic>
      <p:pic>
        <p:nvPicPr>
          <p:cNvPr id="196616" name="Picture 8" descr="C:\Users\Sofonova\Desktop\гимна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412" y="4391159"/>
            <a:ext cx="2317464" cy="2183938"/>
          </a:xfrm>
          <a:prstGeom prst="rect">
            <a:avLst/>
          </a:prstGeom>
          <a:noFill/>
        </p:spPr>
      </p:pic>
      <p:pic>
        <p:nvPicPr>
          <p:cNvPr id="196617" name="Picture 9" descr="C:\Users\Sofonova\Desktop\школапп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95174"/>
            <a:ext cx="2507723" cy="158189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1863" y="0"/>
            <a:ext cx="7522137" cy="6480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prstClr val="white"/>
                </a:solidFill>
                <a:cs typeface="Arial" pitchFamily="34" charset="0"/>
              </a:rPr>
              <a:t>Развитие </a:t>
            </a:r>
            <a:r>
              <a:rPr lang="ru-RU" sz="1600" dirty="0">
                <a:solidFill>
                  <a:prstClr val="white"/>
                </a:solidFill>
                <a:cs typeface="Arial" pitchFamily="34" charset="0"/>
              </a:rPr>
              <a:t>материально технической базы </a:t>
            </a:r>
            <a:r>
              <a:rPr lang="ru-RU" sz="1600" dirty="0" smtClean="0">
                <a:solidFill>
                  <a:prstClr val="white"/>
                </a:solidFill>
                <a:cs typeface="Arial" pitchFamily="34" charset="0"/>
              </a:rPr>
              <a:t>учреждений </a:t>
            </a:r>
            <a:r>
              <a:rPr lang="ru-RU" sz="1600" dirty="0">
                <a:solidFill>
                  <a:prstClr val="white"/>
                </a:solidFill>
                <a:cs typeface="Arial" pitchFamily="34" charset="0"/>
              </a:rPr>
              <a:t>социальной </a:t>
            </a:r>
            <a:r>
              <a:rPr lang="ru-RU" sz="1600" dirty="0" smtClean="0">
                <a:solidFill>
                  <a:prstClr val="white"/>
                </a:solidFill>
                <a:cs typeface="Arial" pitchFamily="34" charset="0"/>
              </a:rPr>
              <a:t>сферы</a:t>
            </a:r>
            <a:endParaRPr lang="ru-RU" sz="1600" dirty="0"/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753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8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dirty="0">
                <a:cs typeface="Arial" pitchFamily="34" charset="0"/>
              </a:rPr>
              <a:t>ОСНОВНЫЕ ТЕРМИНЫ И ПОНЯТИЯ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" y="804774"/>
            <a:ext cx="1791351" cy="133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328" y="74327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solidFill>
                  <a:srgbClr val="BB903B"/>
                </a:solidFill>
                <a:cs typeface="Arial" pitchFamily="34" charset="0"/>
              </a:rPr>
              <a:t>БЮДЖЕТ</a:t>
            </a:r>
            <a:endParaRPr lang="ru-RU" sz="2000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1724" y="1204010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Форма образования и расходования фонда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самоуправления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717032"/>
            <a:ext cx="2592388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ЭТО ПОСТУПАЮЩИЕ В БЮДЖЕТ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ДЕНЕЖНЫЕ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СРЕДСТВА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3307" y="3717032"/>
            <a:ext cx="2643188" cy="24599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ЭТО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ВЫПЛАЧИВАЕМЫЕ ИЗ БЮДЖЕТА ДЕНЕЖНЫЕ СРЕДСТВА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232" y="2348880"/>
            <a:ext cx="8191500" cy="6465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 –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ЭТО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 ДОХОДОВ И РАСХОДОВ НА ОПРЕДЕЛЕННЫЙ ПЕРИОД</a:t>
            </a:r>
          </a:p>
        </p:txBody>
      </p:sp>
      <p:pic>
        <p:nvPicPr>
          <p:cNvPr id="13" name="Picture 3" descr="C:\Users\KorolkoEA\Desktop\8_budj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9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55" y="3316491"/>
            <a:ext cx="3811552" cy="31677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5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690853"/>
              </p:ext>
            </p:extLst>
          </p:nvPr>
        </p:nvGraphicFramePr>
        <p:xfrm>
          <a:off x="35496" y="764704"/>
          <a:ext cx="910850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257"/>
                <a:gridCol w="4518247"/>
              </a:tblGrid>
              <a:tr h="5760640"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субсидий ЖКХ одиноко-проживающим пенсионерам и инвалидам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субсидий гражданам, проживающим в ветхих и аварийных домах, с целью компенсации оплаты за содержание и ремонт жилья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юридическим лицам, оказывающим льготные услуги бань по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помыву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отдельных категорий граждан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субсидий гражданам, проживающим в общежитиях, с целью компенсации части оплаты на содержание и ремонт жилья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пенсионеров, не имеющих федеральных и региональных льгот, в отношении проезда на автомобильном пассажирском транспорте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перевозки пассажиров на паромной переправе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Тобольск-Бекерево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(осуществляется ОАО «Тобольский речной порт»)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Меры по приспособлению жилых помещений и общего имущества в многоквартирном доме с учетом потребностей инвалидов (в соответствии с постановлением Правительства Российской Федерации от 09.07.2016 № 649)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108000" marR="108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ru-RU" sz="40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8608824"/>
              </p:ext>
            </p:extLst>
          </p:nvPr>
        </p:nvGraphicFramePr>
        <p:xfrm>
          <a:off x="4788024" y="980728"/>
          <a:ext cx="404486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6480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white"/>
                </a:solidFill>
                <a:cs typeface="Arial" pitchFamily="34" charset="0"/>
              </a:rPr>
              <a:t>РАСХОДЫ СОЦИАЛЬНОЙ НАПРАВЛЕННОСТИ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 smtClean="0"/>
              <a:t>Дополнительные </a:t>
            </a:r>
            <a:r>
              <a:rPr lang="ru-RU" sz="1600" dirty="0"/>
              <a:t>меры социальной поддержки отдельным категориям граждан  г. Тобольска</a:t>
            </a:r>
          </a:p>
        </p:txBody>
      </p:sp>
    </p:spTree>
    <p:extLst>
      <p:ext uri="{BB962C8B-B14F-4D97-AF65-F5344CB8AC3E}">
        <p14:creationId xmlns:p14="http://schemas.microsoft.com/office/powerpoint/2010/main" val="41563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734" y="-74755"/>
            <a:ext cx="6768752" cy="648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МП «РАЗВИТИЕ ХИМИЧЕСКОЙ И НЕФТЕХТМИЧЕСКОЙ ПРОМЫШЛЕННОСТИ В ГОРОДЕ ТОБОЛЬСКЕ»</a:t>
            </a:r>
            <a:r>
              <a:rPr lang="ru-RU" sz="1800" dirty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93206"/>
              </p:ext>
            </p:extLst>
          </p:nvPr>
        </p:nvGraphicFramePr>
        <p:xfrm>
          <a:off x="107503" y="864441"/>
          <a:ext cx="8928994" cy="19279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21410"/>
                <a:gridCol w="948212"/>
                <a:gridCol w="948212"/>
                <a:gridCol w="711160"/>
              </a:tblGrid>
              <a:tr h="52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НАПРАВЛЕНИЕ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2023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Плановый период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521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6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200" b="1" u="none" strike="noStrike" dirty="0" smtClean="0">
                          <a:latin typeface="+mj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6 806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7 650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7 664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7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Мероприятия по содействию модернизации и расширению производственных мощностей субъектов деятельности в сфере химического и нефтехимического производства, повышению технологического уровня, продвижению промышленной продукции на внутреннем и внешнем рынках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6 806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7 650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7 664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5132" y="4156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137" y="3212976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Перечень и значения показателей, характеризующих получение экономического и (или) иного полезного для Тюменской области эффекта инвестиционного проекта «Комплексное развитие Тобольской промышленной площадки</a:t>
            </a:r>
            <a:r>
              <a:rPr lang="ru-RU" sz="1400" b="1" dirty="0" smtClean="0">
                <a:latin typeface="+mj-lt"/>
              </a:rPr>
              <a:t>»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266796"/>
              </p:ext>
            </p:extLst>
          </p:nvPr>
        </p:nvGraphicFramePr>
        <p:xfrm>
          <a:off x="107504" y="4149080"/>
          <a:ext cx="8868607" cy="20882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42879"/>
                <a:gridCol w="831432"/>
                <a:gridCol w="831432"/>
                <a:gridCol w="831432"/>
                <a:gridCol w="831432"/>
              </a:tblGrid>
              <a:tr h="776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Ед. изм.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2025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Поступление налогов и иных обязательных платежей в бюджет Тюменской области (областной, местный)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млн. руб.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10 692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11 922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11 905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Численность работников списочного состава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чел.</a:t>
                      </a:r>
                      <a:endParaRPr lang="ru-RU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980" marR="55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478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471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Sofonova\Desktop\DSC0206.jpg"/>
          <p:cNvPicPr>
            <a:picLocks noChangeAspect="1" noChangeArrowheads="1"/>
          </p:cNvPicPr>
          <p:nvPr/>
        </p:nvPicPr>
        <p:blipFill rotWithShape="1">
          <a:blip r:embed="rId2" cstate="print"/>
          <a:srcRect l="2" r="9913"/>
          <a:stretch/>
        </p:blipFill>
        <p:spPr bwMode="auto">
          <a:xfrm>
            <a:off x="285254" y="4647391"/>
            <a:ext cx="2700000" cy="20219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1138" y="850337"/>
            <a:ext cx="2088232" cy="715089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2022 год -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532 млн.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9987" y="850337"/>
            <a:ext cx="2232248" cy="715089"/>
          </a:xfrm>
          <a:prstGeom prst="roundRect">
            <a:avLst/>
          </a:prstGeom>
          <a:solidFill>
            <a:srgbClr val="C6912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2023 год -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678 млн. руб.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06712281"/>
              </p:ext>
            </p:extLst>
          </p:nvPr>
        </p:nvGraphicFramePr>
        <p:xfrm>
          <a:off x="159090" y="1722782"/>
          <a:ext cx="2952328" cy="257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1457041"/>
              </p:ext>
            </p:extLst>
          </p:nvPr>
        </p:nvGraphicFramePr>
        <p:xfrm>
          <a:off x="3094955" y="3645024"/>
          <a:ext cx="29523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70438027"/>
              </p:ext>
            </p:extLst>
          </p:nvPr>
        </p:nvGraphicFramePr>
        <p:xfrm>
          <a:off x="5901691" y="1722783"/>
          <a:ext cx="2988840" cy="257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07" y="967387"/>
            <a:ext cx="2016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79" name="Picture 3" descr="C:\Users\Sofonova\Desktop\eSafPnPPKp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5521" y="4643473"/>
            <a:ext cx="2701181" cy="202588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0"/>
            <a:ext cx="8136904" cy="648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РАСХОДЫ ПО ОБЕСПЕЧЕНИЮ КОМФОРТНОЙ СРЕДЫ ПРОЖИВАНИЯ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Строительство, реконструкция и ремонт объектов дорожного хозяйства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56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симво-ороги-значок-ороги-прямая-орога-в-перспективе-движение-t-955861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5"/>
          <a:stretch/>
        </p:blipFill>
        <p:spPr bwMode="auto">
          <a:xfrm>
            <a:off x="436318" y="2348880"/>
            <a:ext cx="2448759" cy="1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2651" y="2780481"/>
            <a:ext cx="136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373,6</a:t>
            </a:r>
          </a:p>
          <a:p>
            <a:pPr algn="ctr"/>
            <a:r>
              <a:rPr lang="ru-RU" dirty="0" smtClean="0"/>
              <a:t> км. дорог</a:t>
            </a:r>
            <a:endParaRPr lang="ru-RU" dirty="0"/>
          </a:p>
        </p:txBody>
      </p:sp>
      <p:pic>
        <p:nvPicPr>
          <p:cNvPr id="7" name="Picture 4" descr="C:\Users\User\Desktop\1635744296_28-flomaster-club-p-poetapnoe-risovanie-svetofora-dlya-detei-k-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0"/>
          <a:stretch/>
        </p:blipFill>
        <p:spPr bwMode="auto">
          <a:xfrm>
            <a:off x="724162" y="4344758"/>
            <a:ext cx="1759606" cy="201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48691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 шт. светофоров</a:t>
            </a:r>
            <a:endParaRPr lang="ru-RU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64" y="2132854"/>
            <a:ext cx="3031304" cy="194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5693" y="2704023"/>
            <a:ext cx="180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173 остановочных павильонов</a:t>
            </a:r>
            <a:endParaRPr lang="ru-RU" dirty="0"/>
          </a:p>
        </p:txBody>
      </p:sp>
      <p:pic>
        <p:nvPicPr>
          <p:cNvPr id="11" name="Picture 14" descr="C:\Users\User\Documents\My Received Files\БеккерЕВ\канализ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97730"/>
            <a:ext cx="2376264" cy="218132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TextBox 11"/>
          <p:cNvSpPr txBox="1"/>
          <p:nvPr/>
        </p:nvSpPr>
        <p:spPr>
          <a:xfrm>
            <a:off x="6588224" y="4592160"/>
            <a:ext cx="260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38,2 км протяженность закрытой системы водоотвода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60697" y="0"/>
            <a:ext cx="7483303" cy="648000"/>
          </a:xfrm>
        </p:spPr>
        <p:txBody>
          <a:bodyPr>
            <a:normAutofit/>
          </a:bodyPr>
          <a:lstStyle/>
          <a:p>
            <a:r>
              <a:rPr lang="ru-RU" sz="1600" dirty="0"/>
              <a:t>РАСХОДЫ ПО ОБЕСПЕЧЕНИЮ КОМФОРТНОЙ СРЕДЫ </a:t>
            </a:r>
            <a:r>
              <a:rPr lang="ru-RU" sz="1600" dirty="0" smtClean="0"/>
              <a:t>ПРОЖИВАНИЯ</a:t>
            </a:r>
            <a:br>
              <a:rPr lang="ru-RU" sz="1600" dirty="0" smtClean="0"/>
            </a:br>
            <a:r>
              <a:rPr lang="ru-RU" sz="1600" dirty="0" smtClean="0"/>
              <a:t>Содержание улично-дорожной сети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6581" y="846450"/>
            <a:ext cx="2088232" cy="715089"/>
          </a:xfrm>
          <a:prstGeom prst="roundRect">
            <a:avLst/>
          </a:prstGeom>
          <a:solidFill>
            <a:srgbClr val="CC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2022 год - 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363,9 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5101" y="846449"/>
            <a:ext cx="2232248" cy="715089"/>
          </a:xfrm>
          <a:prstGeom prst="roundRect">
            <a:avLst/>
          </a:prstGeom>
          <a:solidFill>
            <a:srgbClr val="C6912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2023 год - 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403,9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256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Текущее содержание объектов благоустройства территории города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098702"/>
            <a:ext cx="2199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28 скверов </a:t>
            </a:r>
            <a:r>
              <a:rPr lang="ru-RU" sz="1600" dirty="0" smtClean="0"/>
              <a:t>и парков</a:t>
            </a:r>
          </a:p>
          <a:p>
            <a:r>
              <a:rPr lang="ru-RU" sz="1600" dirty="0" smtClean="0"/>
              <a:t>4 фонтана</a:t>
            </a:r>
          </a:p>
          <a:p>
            <a:r>
              <a:rPr lang="ru-RU" sz="1600" dirty="0" smtClean="0"/>
              <a:t>49 </a:t>
            </a:r>
            <a:r>
              <a:rPr lang="ru-RU" sz="1600" dirty="0" err="1"/>
              <a:t>тыс.кв.м</a:t>
            </a:r>
            <a:r>
              <a:rPr lang="ru-RU" sz="1600" dirty="0"/>
              <a:t>. </a:t>
            </a:r>
          </a:p>
          <a:p>
            <a:r>
              <a:rPr lang="ru-RU" sz="1600" dirty="0"/>
              <a:t>зеленых </a:t>
            </a:r>
            <a:r>
              <a:rPr lang="ru-RU" sz="1600" dirty="0" smtClean="0"/>
              <a:t>насаждений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818308"/>
            <a:ext cx="237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28 детских площадок</a:t>
            </a:r>
          </a:p>
          <a:p>
            <a:r>
              <a:rPr lang="ru-RU" sz="1600" dirty="0" smtClean="0"/>
              <a:t>17 </a:t>
            </a:r>
            <a:r>
              <a:rPr lang="ru-RU" sz="1600" dirty="0"/>
              <a:t>спортивных </a:t>
            </a:r>
            <a:r>
              <a:rPr lang="ru-RU" sz="1600" dirty="0" smtClean="0"/>
              <a:t>площадок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208513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 площадок для выгула собак</a:t>
            </a:r>
          </a:p>
          <a:p>
            <a:r>
              <a:rPr lang="ru-RU" sz="1600" dirty="0"/>
              <a:t>15 общественных </a:t>
            </a:r>
          </a:p>
          <a:p>
            <a:r>
              <a:rPr lang="ru-RU" sz="1600" dirty="0" smtClean="0"/>
              <a:t>туалетов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"/>
          <a:stretch/>
        </p:blipFill>
        <p:spPr bwMode="auto">
          <a:xfrm>
            <a:off x="5553572" y="2365486"/>
            <a:ext cx="2628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 bwMode="auto">
          <a:xfrm>
            <a:off x="187919" y="2098702"/>
            <a:ext cx="2411433" cy="13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51"/>
          <a:stretch/>
        </p:blipFill>
        <p:spPr bwMode="auto">
          <a:xfrm>
            <a:off x="190839" y="3573016"/>
            <a:ext cx="2408514" cy="13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b="15688"/>
          <a:stretch/>
        </p:blipFill>
        <p:spPr bwMode="auto">
          <a:xfrm>
            <a:off x="187920" y="5085184"/>
            <a:ext cx="2411433" cy="13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76056" y="1656000"/>
            <a:ext cx="358303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Новые объекты 2022 года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53572" y="2016000"/>
            <a:ext cx="262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Аптекарский сад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64961" y="4134570"/>
            <a:ext cx="280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Скульптурная композиция </a:t>
            </a:r>
          </a:p>
          <a:p>
            <a:pPr algn="ctr"/>
            <a:r>
              <a:rPr lang="ru-RU" sz="1600" dirty="0" smtClean="0"/>
              <a:t>"</a:t>
            </a:r>
            <a:r>
              <a:rPr lang="ru-RU" sz="1600" dirty="0" err="1"/>
              <a:t>Д.Чулков</a:t>
            </a:r>
            <a:r>
              <a:rPr lang="ru-RU" sz="1600" dirty="0"/>
              <a:t> и "Ладья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648000"/>
          </a:xfrm>
        </p:spPr>
        <p:txBody>
          <a:bodyPr>
            <a:normAutofit/>
          </a:bodyPr>
          <a:lstStyle/>
          <a:p>
            <a:r>
              <a:rPr lang="ru-RU" sz="1600" dirty="0"/>
              <a:t>РАСХОДЫ ПО ОБЕСПЕЧЕНИЮ КОМФОРТНОЙ СРЕДЫ </a:t>
            </a:r>
            <a:r>
              <a:rPr lang="ru-RU" sz="1600" dirty="0" smtClean="0"/>
              <a:t>ПРОЖИВАНИЯ</a:t>
            </a:r>
            <a:endParaRPr lang="ru-RU" sz="1600" dirty="0"/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188 млн. руб.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/>
          <a:stretch/>
        </p:blipFill>
        <p:spPr bwMode="auto">
          <a:xfrm>
            <a:off x="5553572" y="4717478"/>
            <a:ext cx="2628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Планируемые работы в 2023 году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77198"/>
              </p:ext>
            </p:extLst>
          </p:nvPr>
        </p:nvGraphicFramePr>
        <p:xfrm>
          <a:off x="251520" y="4230380"/>
          <a:ext cx="2304256" cy="245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661512"/>
              </p:ext>
            </p:extLst>
          </p:nvPr>
        </p:nvGraphicFramePr>
        <p:xfrm>
          <a:off x="2915816" y="4293096"/>
          <a:ext cx="2880320" cy="23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320" y="3023358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Ремонт сетей теплоснабжения –</a:t>
            </a:r>
          </a:p>
          <a:p>
            <a:pPr algn="ctr"/>
            <a:r>
              <a:rPr lang="ru-RU" sz="1200" dirty="0" smtClean="0"/>
              <a:t>724 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639" y="3023359"/>
            <a:ext cx="216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Строительство </a:t>
            </a:r>
            <a:endParaRPr lang="ru-RU" sz="1200" dirty="0"/>
          </a:p>
          <a:p>
            <a:pPr algn="ctr"/>
            <a:r>
              <a:rPr lang="ru-RU" sz="1200" dirty="0" smtClean="0"/>
              <a:t>сетей водоснабжения –</a:t>
            </a:r>
          </a:p>
          <a:p>
            <a:pPr algn="ctr"/>
            <a:r>
              <a:rPr lang="ru-RU" sz="1200" dirty="0" smtClean="0"/>
              <a:t>8 813 м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9594" y="3023359"/>
            <a:ext cx="15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Ремонт сетей водоотведения –</a:t>
            </a:r>
          </a:p>
          <a:p>
            <a:pPr algn="ctr"/>
            <a:r>
              <a:rPr lang="ru-RU" sz="1200" dirty="0" smtClean="0"/>
              <a:t>456 м 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1600" y="379672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Аварийность на инженерных сетях, ед./км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86644" y="3023359"/>
            <a:ext cx="181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Строительство сетей водоотведения –</a:t>
            </a:r>
          </a:p>
          <a:p>
            <a:pPr algn="ctr"/>
            <a:r>
              <a:rPr lang="ru-RU" sz="1200" dirty="0" smtClean="0"/>
              <a:t>2 839 м </a:t>
            </a:r>
            <a:endParaRPr lang="ru-RU" sz="1200" dirty="0"/>
          </a:p>
        </p:txBody>
      </p:sp>
      <p:pic>
        <p:nvPicPr>
          <p:cNvPr id="6145" name="Picture 1" descr="C:\Users\Sofonova\Desktop\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433" y="1583998"/>
            <a:ext cx="2160241" cy="1440160"/>
          </a:xfrm>
          <a:prstGeom prst="rect">
            <a:avLst/>
          </a:prstGeom>
          <a:noFill/>
        </p:spPr>
      </p:pic>
      <p:sp>
        <p:nvSpPr>
          <p:cNvPr id="6147" name="AutoShape 3" descr="C:\Users\Sofonova\Documents\My Received Files\%D0%92%D0%BE%D0%BB%D0%BA%D0%BE%D0%B2%D0%B0\%D0%92%D0%BE%D0%BB%D0%BA%D0%BE%D0%B2%D0%B0%D0%9B.%D0%92\%D0%A2%D0%BE%D0%BB%D0%B4%D0%B5%D0%BD%D0%BA%D0%BE %D0%98%D0%90\1385532786_foto1641-768x1024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 descr="C:\Users\Sofonova\Documents\My Received Files\%D0%92%D0%BE%D0%BB%D0%BA%D0%BE%D0%B2%D0%B0\%D0%92%D0%BE%D0%BB%D0%BA%D0%BE%D0%B2%D0%B0%D0%9B.%D0%92\%D0%A2%D0%BE%D0%BB%D0%B4%D0%B5%D0%BD%D0%BA%D0%BE %D0%98%D0%90\1385532786_foto1641-768x1024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Sofonova\Desktop\1350635019167_bulletin.jpg"/>
          <p:cNvPicPr>
            <a:picLocks noChangeAspect="1" noChangeArrowheads="1"/>
          </p:cNvPicPr>
          <p:nvPr/>
        </p:nvPicPr>
        <p:blipFill rotWithShape="1">
          <a:blip r:embed="rId5" cstate="print"/>
          <a:srcRect b="6692"/>
          <a:stretch/>
        </p:blipFill>
        <p:spPr bwMode="auto">
          <a:xfrm>
            <a:off x="6372199" y="1583998"/>
            <a:ext cx="2160000" cy="1440000"/>
          </a:xfrm>
          <a:prstGeom prst="rect">
            <a:avLst/>
          </a:prstGeom>
          <a:noFill/>
        </p:spPr>
      </p:pic>
      <p:pic>
        <p:nvPicPr>
          <p:cNvPr id="6151" name="Picture 7" descr="C:\Users\Sofonova\Desktop\Тобольск - коммун ремонт.jpg"/>
          <p:cNvPicPr>
            <a:picLocks noChangeAspect="1" noChangeArrowheads="1"/>
          </p:cNvPicPr>
          <p:nvPr/>
        </p:nvPicPr>
        <p:blipFill rotWithShape="1">
          <a:blip r:embed="rId6" cstate="print"/>
          <a:srcRect r="1283" b="1283"/>
          <a:stretch/>
        </p:blipFill>
        <p:spPr bwMode="auto">
          <a:xfrm>
            <a:off x="611560" y="1584000"/>
            <a:ext cx="2160000" cy="1440000"/>
          </a:xfrm>
          <a:prstGeom prst="rect">
            <a:avLst/>
          </a:prstGeom>
          <a:noFill/>
        </p:spPr>
      </p:pic>
      <p:graphicFrame>
        <p:nvGraphicFramePr>
          <p:cNvPr id="2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700912"/>
              </p:ext>
            </p:extLst>
          </p:nvPr>
        </p:nvGraphicFramePr>
        <p:xfrm>
          <a:off x="6084168" y="4230380"/>
          <a:ext cx="2880320" cy="245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560" y="0"/>
            <a:ext cx="7452440" cy="648000"/>
          </a:xfrm>
        </p:spPr>
        <p:txBody>
          <a:bodyPr>
            <a:normAutofit/>
          </a:bodyPr>
          <a:lstStyle/>
          <a:p>
            <a:r>
              <a:rPr lang="ru-RU" sz="1600" dirty="0"/>
              <a:t>РАСХОДЫ ПО ОБЕСПЕЧЕНИЮ КОМФОРТНОЙ СРЕДЫ </a:t>
            </a:r>
            <a:r>
              <a:rPr lang="ru-RU" sz="1600" dirty="0" smtClean="0"/>
              <a:t>ПРОЖИВАНИЯ</a:t>
            </a:r>
            <a:br>
              <a:rPr lang="ru-RU" sz="1600" dirty="0" smtClean="0"/>
            </a:br>
            <a:r>
              <a:rPr lang="ru-RU" sz="1600" dirty="0"/>
              <a:t>Жилищно-коммунальное хозяйство</a:t>
            </a: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314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011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0901611"/>
              </p:ext>
            </p:extLst>
          </p:nvPr>
        </p:nvGraphicFramePr>
        <p:xfrm>
          <a:off x="179513" y="764704"/>
          <a:ext cx="8779906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0"/>
            <a:ext cx="7632848" cy="648000"/>
          </a:xfrm>
        </p:spPr>
        <p:txBody>
          <a:bodyPr>
            <a:noAutofit/>
          </a:bodyPr>
          <a:lstStyle/>
          <a:p>
            <a:r>
              <a:rPr lang="ru-RU" sz="1600" dirty="0"/>
              <a:t>РАСХОДЫ ПО ОБЕСПЕЧЕНИЮ КОМФОРТНОЙ СРЕДЫ ПРОЖИВАНИЯ Реконструкция </a:t>
            </a:r>
            <a:r>
              <a:rPr lang="ru-RU" sz="1600" dirty="0" smtClean="0"/>
              <a:t>и содержание </a:t>
            </a:r>
            <a:r>
              <a:rPr lang="ru-RU" sz="1600" dirty="0"/>
              <a:t>объектов </a:t>
            </a:r>
            <a:r>
              <a:rPr lang="ru-RU" sz="1600" dirty="0" smtClean="0"/>
              <a:t>газораспределения</a:t>
            </a:r>
            <a:endParaRPr lang="ru-RU" sz="1600" dirty="0"/>
          </a:p>
        </p:txBody>
      </p:sp>
      <p:pic>
        <p:nvPicPr>
          <p:cNvPr id="5122" name="Picture 2" descr="https://sun9-75.userapi.com/impg/EJ7mEl6I3HvuxozFNdLVSwleAnE99akYoj5EzA/ZXAwUS62XiY.jpg?size=1024x681&amp;quality=96&amp;sign=1d80540f31a56c68dfd4bb0ba1b3ff68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01" b="3212"/>
          <a:stretch/>
        </p:blipFill>
        <p:spPr bwMode="auto">
          <a:xfrm>
            <a:off x="191458" y="908720"/>
            <a:ext cx="1656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0.userapi.com/impg/jrAxcXFtMYaMi53MDtUdKCzlJGGYDG3QN5warA/_5ATUZoNOsE.jpg?size=2016x1512&amp;quality=96&amp;sign=0a3ebe46c00a70ea9269984e44a05fce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043"/>
          <a:stretch/>
        </p:blipFill>
        <p:spPr bwMode="auto">
          <a:xfrm>
            <a:off x="179513" y="5517232"/>
            <a:ext cx="1656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17111" y="2492896"/>
            <a:ext cx="8922362" cy="2150935"/>
            <a:chOff x="-2210390" y="49179"/>
            <a:chExt cx="8497914" cy="1820753"/>
          </a:xfrm>
          <a:scene3d>
            <a:camera prst="orthographicFront"/>
            <a:lightRig rig="threeP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210390" y="862499"/>
              <a:ext cx="6336703" cy="1007433"/>
            </a:xfrm>
            <a:prstGeom prst="roundRect">
              <a:avLst/>
            </a:prstGeom>
            <a:solidFill>
              <a:schemeClr val="bg1">
                <a:lumMod val="85000"/>
                <a:alpha val="85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Проект «Благоустройство Александровского сада» признан победителем </a:t>
              </a:r>
              <a:r>
                <a:rPr lang="en-US" sz="1600" dirty="0" smtClean="0">
                  <a:solidFill>
                    <a:schemeClr val="tx1"/>
                  </a:solidFill>
                </a:rPr>
                <a:t>VI</a:t>
              </a:r>
              <a:r>
                <a:rPr lang="ru-RU" sz="1600" dirty="0" smtClean="0">
                  <a:solidFill>
                    <a:schemeClr val="tx1"/>
                  </a:solidFill>
                </a:rPr>
                <a:t> всероссийского </a:t>
              </a:r>
              <a:r>
                <a:rPr lang="ru-RU" sz="1600" dirty="0">
                  <a:solidFill>
                    <a:schemeClr val="tx1"/>
                  </a:solidFill>
                </a:rPr>
                <a:t>конкурса лучших проектов создания комфортной городской </a:t>
              </a:r>
              <a:r>
                <a:rPr lang="ru-RU" sz="1600" dirty="0" smtClean="0">
                  <a:solidFill>
                    <a:schemeClr val="tx1"/>
                  </a:solidFill>
                </a:rPr>
                <a:t>среды с </a:t>
              </a:r>
              <a:r>
                <a:rPr lang="ru-RU" sz="1600" dirty="0">
                  <a:solidFill>
                    <a:schemeClr val="tx1"/>
                  </a:solidFill>
                </a:rPr>
                <a:t>реализацией проектов в 2023-2024 годах</a:t>
              </a:r>
            </a:p>
          </p:txBody>
        </p:sp>
        <p:sp>
          <p:nvSpPr>
            <p:cNvPr id="17" name="Скругленный прямоугольник 4"/>
            <p:cNvSpPr/>
            <p:nvPr/>
          </p:nvSpPr>
          <p:spPr>
            <a:xfrm>
              <a:off x="49179" y="49179"/>
              <a:ext cx="6238345" cy="9090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87921" y="4941168"/>
            <a:ext cx="6544319" cy="1440160"/>
            <a:chOff x="-2048580" y="-422717"/>
            <a:chExt cx="10530581" cy="2872091"/>
          </a:xfrm>
          <a:scene3d>
            <a:camera prst="orthographicFront"/>
            <a:lightRig rig="threeP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2048580" y="-422717"/>
              <a:ext cx="10530581" cy="2872091"/>
            </a:xfrm>
            <a:prstGeom prst="roundRect">
              <a:avLst/>
            </a:prstGeom>
            <a:solidFill>
              <a:schemeClr val="bg1">
                <a:lumMod val="85000"/>
                <a:alpha val="85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dirty="0">
                  <a:solidFill>
                    <a:schemeClr val="tx1"/>
                  </a:solidFill>
                </a:rPr>
                <a:t>Региональный проект </a:t>
              </a:r>
              <a:r>
                <a:rPr lang="ru-RU" sz="1600" dirty="0" smtClean="0">
                  <a:solidFill>
                    <a:schemeClr val="tx1"/>
                  </a:solidFill>
                </a:rPr>
                <a:t>«Чистая вода» </a:t>
              </a:r>
              <a:r>
                <a:rPr lang="ru-RU" sz="1600" dirty="0">
                  <a:solidFill>
                    <a:schemeClr val="tx1"/>
                  </a:solidFill>
                </a:rPr>
                <a:t>в рамках Национального проекта «Жилье и городская среда» </a:t>
              </a:r>
            </a:p>
            <a:p>
              <a:r>
                <a:rPr lang="ru-RU" sz="1600" dirty="0" smtClean="0">
                  <a:solidFill>
                    <a:schemeClr val="tx1"/>
                  </a:solidFill>
                </a:rPr>
                <a:t>Строительство </a:t>
              </a:r>
              <a:r>
                <a:rPr lang="ru-RU" sz="1600" dirty="0">
                  <a:solidFill>
                    <a:schemeClr val="tx1"/>
                  </a:solidFill>
                </a:rPr>
                <a:t>сетей </a:t>
              </a:r>
              <a:r>
                <a:rPr lang="ru-RU" sz="1600" dirty="0" smtClean="0">
                  <a:solidFill>
                    <a:schemeClr val="tx1"/>
                  </a:solidFill>
                </a:rPr>
                <a:t>водоснабжения: в </a:t>
              </a:r>
              <a:r>
                <a:rPr lang="ru-RU" sz="1600" dirty="0" err="1" smtClean="0">
                  <a:solidFill>
                    <a:schemeClr val="tx1"/>
                  </a:solidFill>
                </a:rPr>
                <a:t>мкр</a:t>
              </a:r>
              <a:r>
                <a:rPr lang="ru-RU" sz="1600" dirty="0">
                  <a:solidFill>
                    <a:schemeClr val="tx1"/>
                  </a:solidFill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</a:rPr>
                <a:t>Восточный; в </a:t>
              </a:r>
              <a:r>
                <a:rPr lang="ru-RU" sz="1600" dirty="0" err="1">
                  <a:solidFill>
                    <a:schemeClr val="tx1"/>
                  </a:solidFill>
                </a:rPr>
                <a:t>мкр</a:t>
              </a:r>
              <a:r>
                <a:rPr lang="ru-RU" sz="1600" dirty="0">
                  <a:solidFill>
                    <a:schemeClr val="tx1"/>
                  </a:solidFill>
                </a:rPr>
                <a:t>. Сумкино по ул. Заречная, ул. </a:t>
              </a:r>
              <a:r>
                <a:rPr lang="ru-RU" sz="1600" dirty="0" smtClean="0">
                  <a:solidFill>
                    <a:schemeClr val="tx1"/>
                  </a:solidFill>
                </a:rPr>
                <a:t>Дачная; в </a:t>
              </a:r>
              <a:r>
                <a:rPr lang="ru-RU" sz="1600" dirty="0" err="1">
                  <a:solidFill>
                    <a:schemeClr val="tx1"/>
                  </a:solidFill>
                </a:rPr>
                <a:t>мкр</a:t>
              </a:r>
              <a:r>
                <a:rPr lang="ru-RU" sz="1600" dirty="0">
                  <a:solidFill>
                    <a:schemeClr val="tx1"/>
                  </a:solidFill>
                </a:rPr>
                <a:t>. Иртышский </a:t>
              </a:r>
              <a:r>
                <a:rPr lang="ru-RU" sz="1600" dirty="0" smtClean="0">
                  <a:solidFill>
                    <a:schemeClr val="tx1"/>
                  </a:solidFill>
                </a:rPr>
                <a:t>ул</a:t>
              </a:r>
              <a:r>
                <a:rPr lang="ru-RU" sz="1600" dirty="0">
                  <a:solidFill>
                    <a:schemeClr val="tx1"/>
                  </a:solidFill>
                </a:rPr>
                <a:t>. </a:t>
              </a:r>
              <a:r>
                <a:rPr lang="ru-RU" sz="1600" dirty="0" err="1">
                  <a:solidFill>
                    <a:schemeClr val="tx1"/>
                  </a:solidFill>
                </a:rPr>
                <a:t>Зыряновская</a:t>
              </a:r>
              <a:r>
                <a:rPr lang="ru-RU" sz="1600" dirty="0">
                  <a:solidFill>
                    <a:schemeClr val="tx1"/>
                  </a:solidFill>
                </a:rPr>
                <a:t>, пер. </a:t>
              </a:r>
              <a:r>
                <a:rPr lang="ru-RU" sz="1600" dirty="0" smtClean="0">
                  <a:solidFill>
                    <a:schemeClr val="tx1"/>
                  </a:solidFill>
                </a:rPr>
                <a:t>Заречный.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49179" y="49179"/>
              <a:ext cx="6238345" cy="9090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23" name="Скругленный прямоугольник 4"/>
          <p:cNvSpPr/>
          <p:nvPr/>
        </p:nvSpPr>
        <p:spPr>
          <a:xfrm>
            <a:off x="2624947" y="5177792"/>
            <a:ext cx="6238345" cy="11162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889648498"/>
              </p:ext>
            </p:extLst>
          </p:nvPr>
        </p:nvGraphicFramePr>
        <p:xfrm>
          <a:off x="187921" y="1916832"/>
          <a:ext cx="6544319" cy="140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3" descr="C:\Users\user\Desktop\623c57368207f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" b="12956"/>
          <a:stretch/>
        </p:blipFill>
        <p:spPr bwMode="auto">
          <a:xfrm>
            <a:off x="6912000" y="908720"/>
            <a:ext cx="2016000" cy="12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user\Desktop\Attachments_natasha-zenina@mail.ru_2022-11-21_10-09-23\Тобольск_парк_500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" b="18254"/>
          <a:stretch/>
        </p:blipFill>
        <p:spPr bwMode="auto">
          <a:xfrm>
            <a:off x="6912000" y="2276720"/>
            <a:ext cx="2016000" cy="12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Александровский сад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" b="20151"/>
          <a:stretch/>
        </p:blipFill>
        <p:spPr bwMode="auto">
          <a:xfrm rot="10800000" flipV="1">
            <a:off x="6922715" y="3653700"/>
            <a:ext cx="2016000" cy="12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4341b16-5828-4f21-b5d7-035acc4a758d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548" b="27603"/>
          <a:stretch/>
        </p:blipFill>
        <p:spPr bwMode="auto">
          <a:xfrm>
            <a:off x="6912000" y="5012720"/>
            <a:ext cx="2052000" cy="12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r="2270" b="5258"/>
          <a:stretch>
            <a:fillRect/>
          </a:stretch>
        </p:blipFill>
        <p:spPr bwMode="auto">
          <a:xfrm>
            <a:off x="2771799" y="764704"/>
            <a:ext cx="141246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C:\Users\Sofonova\Desktop\image0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836712"/>
            <a:ext cx="3528392" cy="9988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648000"/>
          </a:xfrm>
        </p:spPr>
        <p:txBody>
          <a:bodyPr>
            <a:noAutofit/>
          </a:bodyPr>
          <a:lstStyle/>
          <a:p>
            <a:r>
              <a:rPr lang="ru-RU" sz="1600" dirty="0"/>
              <a:t>РАСХОДЫ ПО ОБЕСПЕЧЕНИЮ КОМФОРТНОЙ СРЕДЫ ПРОЖИВАНИЯ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Реализация национальных проектов </a:t>
            </a:r>
            <a:endParaRPr lang="ru-RU" sz="1400" dirty="0"/>
          </a:p>
        </p:txBody>
      </p:sp>
      <p:sp>
        <p:nvSpPr>
          <p:cNvPr id="32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471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6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445569"/>
              </p:ext>
            </p:extLst>
          </p:nvPr>
        </p:nvGraphicFramePr>
        <p:xfrm>
          <a:off x="-5" y="1412777"/>
          <a:ext cx="9144004" cy="518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/>
                <a:gridCol w="4572002"/>
              </a:tblGrid>
              <a:tr h="5182797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Социальные выплаты молодым семьям на приобретение (строительство) жилья</a:t>
                      </a:r>
                    </a:p>
                    <a:p>
                      <a:pPr algn="l"/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    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Проведение кадастровых работ в целях образования земельных участков и осуществления государственного кадастрового учета для бесплатного предоставления гражданам, имеющим трех и более детей</a:t>
                      </a: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Обеспечение жилыми помещениями нуждающихся малоимущих граждан, состоящим на учете в качестве нуждающихся в жилых помещениях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Предоставление социальной выплаты гражданам, имеющим трех и более детей, взамен предоставления земельного участка в собственность бесплатно</a:t>
                      </a:r>
                    </a:p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81180"/>
              </p:ext>
            </p:extLst>
          </p:nvPr>
        </p:nvGraphicFramePr>
        <p:xfrm>
          <a:off x="179512" y="5111528"/>
          <a:ext cx="4032448" cy="1556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224"/>
                <a:gridCol w="2016224"/>
              </a:tblGrid>
              <a:tr h="15566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образованных земельных участков составит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2023 году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10037"/>
              </p:ext>
            </p:extLst>
          </p:nvPr>
        </p:nvGraphicFramePr>
        <p:xfrm>
          <a:off x="4789450" y="2186522"/>
          <a:ext cx="4006204" cy="994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/>
                <a:gridCol w="1845964"/>
              </a:tblGrid>
              <a:tr h="99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жилых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помещений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70367"/>
              </p:ext>
            </p:extLst>
          </p:nvPr>
        </p:nvGraphicFramePr>
        <p:xfrm>
          <a:off x="4734166" y="4946719"/>
          <a:ext cx="4116772" cy="1008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1380468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Социальную выплату получат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 многодетных семей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7,9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млн.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 descr="https://e7.pngegg.com/pngimages/802/221/png-clipart-building-computer-icons-business-apartment-building-building-apartm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4" y="2390394"/>
            <a:ext cx="1111855" cy="128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172400" y="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5" y="2542159"/>
            <a:ext cx="1656184" cy="1114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76" b="19376"/>
          <a:stretch/>
        </p:blipFill>
        <p:spPr>
          <a:xfrm>
            <a:off x="5731901" y="2780928"/>
            <a:ext cx="2296483" cy="12266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66981"/>
            <a:ext cx="2304256" cy="16457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52" y="5432047"/>
            <a:ext cx="1080120" cy="123613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23728" y="620688"/>
            <a:ext cx="6685056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648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УПРАВЛЕНИЕ МУНИЦИПАЛЬНОЙ СОБСТВЕННОСТЬЮ, </a:t>
            </a:r>
            <a:br>
              <a:rPr lang="ru-RU" sz="1600" dirty="0" smtClean="0"/>
            </a:br>
            <a:r>
              <a:rPr lang="ru-RU" sz="1600" dirty="0" smtClean="0"/>
              <a:t>УЛУЧШЕНИЕ ЖИЛИЩНЫХ УСЛОВИЙ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830094"/>
            <a:ext cx="6319605" cy="58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Улучшение жилищных условий граждан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42861"/>
              </p:ext>
            </p:extLst>
          </p:nvPr>
        </p:nvGraphicFramePr>
        <p:xfrm>
          <a:off x="932587" y="1959654"/>
          <a:ext cx="2700300" cy="988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660"/>
                <a:gridCol w="1386640"/>
              </a:tblGrid>
              <a:tr h="988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семей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Скругленный прямоугольник 4"/>
          <p:cNvSpPr/>
          <p:nvPr/>
        </p:nvSpPr>
        <p:spPr>
          <a:xfrm>
            <a:off x="187921" y="853326"/>
            <a:ext cx="2392629" cy="534013"/>
          </a:xfrm>
          <a:prstGeom prst="roundRect">
            <a:avLst/>
          </a:prstGeom>
          <a:solidFill>
            <a:srgbClr val="D1982A"/>
          </a:solidFill>
          <a:scene3d>
            <a:camera prst="orthographicFron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105,5 </a:t>
            </a:r>
            <a:r>
              <a:rPr lang="ru-RU" sz="2400" b="1" dirty="0" err="1">
                <a:solidFill>
                  <a:schemeClr val="bg1"/>
                </a:solidFill>
              </a:rPr>
              <a:t>млн.руб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69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0"/>
            <a:ext cx="7344816" cy="648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НЕПРОГРАММНЫЕ НАПРАВЛЕНИЯ РАСХОДОВ</a:t>
            </a:r>
            <a:endParaRPr lang="ru-RU" sz="1800" dirty="0"/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03181"/>
              </p:ext>
            </p:extLst>
          </p:nvPr>
        </p:nvGraphicFramePr>
        <p:xfrm>
          <a:off x="323528" y="980728"/>
          <a:ext cx="8496944" cy="551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" y="764704"/>
            <a:ext cx="8654752" cy="573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1512168" cy="1155623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63688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dirty="0">
                <a:cs typeface="Arial" pitchFamily="34" charset="0"/>
              </a:rPr>
              <a:t>ОСНОВНЫЕ ТЕРМИНЫ 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397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366" y="0"/>
            <a:ext cx="6696744" cy="54868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dirty="0">
                <a:solidFill>
                  <a:prstClr val="white"/>
                </a:solidFill>
                <a:cs typeface="Arial" pitchFamily="34" charset="0"/>
              </a:rPr>
              <a:t>НЕПРОГРАММНЫЕ НАПРАВЛЕНИЯ </a:t>
            </a:r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РАСХОДОВ </a:t>
            </a:r>
            <a:b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sz="1800" dirty="0" smtClean="0">
                <a:solidFill>
                  <a:prstClr val="white"/>
                </a:solidFill>
                <a:cs typeface="Arial" pitchFamily="34" charset="0"/>
              </a:rPr>
              <a:t>НА 2023 ГОД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36" y="3467840"/>
            <a:ext cx="829128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1813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337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4861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63855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5086717"/>
              </p:ext>
            </p:extLst>
          </p:nvPr>
        </p:nvGraphicFramePr>
        <p:xfrm>
          <a:off x="402395" y="794743"/>
          <a:ext cx="8424936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4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dirty="0">
                <a:cs typeface="Arial" pitchFamily="34" charset="0"/>
              </a:rPr>
              <a:t>МУНИЦИПАЛЬНЫЙ ДОРОЖНЫЙ ФОНД на </a:t>
            </a:r>
            <a:r>
              <a:rPr lang="ru-RU" sz="1800" dirty="0" smtClean="0">
                <a:cs typeface="Arial" pitchFamily="34" charset="0"/>
              </a:rPr>
              <a:t>2023-2025 </a:t>
            </a:r>
            <a:r>
              <a:rPr lang="ru-RU" sz="1800" dirty="0">
                <a:cs typeface="Arial" pitchFamily="34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750400"/>
            <a:ext cx="87129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cs typeface="Arial" pitchFamily="34" charset="0"/>
              </a:rPr>
              <a:t>Решением </a:t>
            </a:r>
            <a:r>
              <a:rPr lang="ru-RU" sz="1600" b="0" dirty="0">
                <a:cs typeface="Arial" pitchFamily="34" charset="0"/>
              </a:rPr>
              <a:t>Тобольской городской Думы от 29.10.2013 </a:t>
            </a:r>
            <a:r>
              <a:rPr lang="ru-RU" sz="1600" b="0" dirty="0" smtClean="0">
                <a:cs typeface="Arial" pitchFamily="34" charset="0"/>
              </a:rPr>
              <a:t>№145 «О </a:t>
            </a:r>
            <a:r>
              <a:rPr lang="ru-RU" sz="1600" b="0" dirty="0">
                <a:cs typeface="Arial" pitchFamily="34" charset="0"/>
              </a:rPr>
              <a:t>муниципальном дорожном фонде города </a:t>
            </a:r>
            <a:r>
              <a:rPr lang="ru-RU" sz="1600" b="0" dirty="0" smtClean="0">
                <a:cs typeface="Arial" pitchFamily="34" charset="0"/>
              </a:rPr>
              <a:t>Тобольска» с 1 января 2014 года создан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дорожный фонд. 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Муниципальный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дорожный фонд города Тобольска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это часть средств бюджета города,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 территории города 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Тобольска.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cs typeface="Arial" pitchFamily="34" charset="0"/>
              </a:rPr>
              <a:t>Средства </a:t>
            </a:r>
            <a:r>
              <a:rPr lang="ru-RU" sz="1600" b="0" dirty="0">
                <a:solidFill>
                  <a:schemeClr val="tx1"/>
                </a:solidFill>
                <a:cs typeface="Arial" pitchFamily="34" charset="0"/>
              </a:rPr>
              <a:t>дорожного фонда имеют целевое назначение и не подлежат изъятию или расходованию на нужды, не связанные с обеспечением дорожной деятельности</a:t>
            </a:r>
            <a:r>
              <a:rPr lang="ru-RU" b="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ru-RU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6011" y="3976470"/>
            <a:ext cx="124288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Млн.руб.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10332"/>
              </p:ext>
            </p:extLst>
          </p:nvPr>
        </p:nvGraphicFramePr>
        <p:xfrm>
          <a:off x="539552" y="4396574"/>
          <a:ext cx="8172400" cy="18514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7886"/>
                <a:gridCol w="1791507"/>
                <a:gridCol w="1580556"/>
                <a:gridCol w="1772451"/>
              </a:tblGrid>
              <a:tr h="544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2025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Доходы</a:t>
                      </a:r>
                      <a:endParaRPr lang="ru-RU" sz="1400" dirty="0" smtClean="0">
                        <a:solidFill>
                          <a:schemeClr val="hlink"/>
                        </a:solidFill>
                        <a:latin typeface="+mn-lt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0839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ru-RU" sz="2000" dirty="0" smtClean="0">
                          <a:latin typeface="+mn-lt"/>
                        </a:rPr>
                        <a:t>Расходы</a:t>
                      </a:r>
                      <a:endParaRPr lang="ru-RU" sz="1400" dirty="0">
                        <a:solidFill>
                          <a:schemeClr val="hlink"/>
                        </a:solidFill>
                        <a:latin typeface="+mn-lt"/>
                      </a:endParaRP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91449" marR="91449" marT="45701" marB="457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963116" cy="692696"/>
          </a:xfrm>
        </p:spPr>
        <p:txBody>
          <a:bodyPr>
            <a:noAutofit/>
          </a:bodyPr>
          <a:lstStyle/>
          <a:p>
            <a:r>
              <a:rPr lang="ru-RU" sz="1800" dirty="0"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1058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ДЕПАРТАМЕНТ </a:t>
            </a:r>
            <a:r>
              <a:rPr lang="ru-RU" b="1" dirty="0">
                <a:latin typeface="+mj-lt"/>
              </a:rPr>
              <a:t>ФИНАНСОВ </a:t>
            </a:r>
          </a:p>
          <a:p>
            <a:pPr algn="ctr"/>
            <a:r>
              <a:rPr lang="ru-RU" b="1" dirty="0">
                <a:latin typeface="+mj-lt"/>
              </a:rPr>
              <a:t>АДМИНИСТРАЦИИ ГОРОДА ТОБОЛЬСК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263497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ул. Аптекарская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г</a:t>
            </a:r>
            <a:r>
              <a:rPr lang="ru-RU" sz="1400" b="1" dirty="0">
                <a:solidFill>
                  <a:schemeClr val="tx1"/>
                </a:solidFill>
              </a:rPr>
              <a:t>. Тобольск, Тюменская область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Телефон: (3456) 27-77-41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Факс: (3456) </a:t>
            </a:r>
            <a:r>
              <a:rPr lang="ru-RU" sz="1400" b="1" dirty="0" smtClean="0">
                <a:solidFill>
                  <a:schemeClr val="tx1"/>
                </a:solidFill>
              </a:rPr>
              <a:t>25-22-26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E-</a:t>
            </a:r>
            <a:r>
              <a:rPr lang="ru-RU" sz="1400" b="1" dirty="0" err="1">
                <a:solidFill>
                  <a:schemeClr val="tx1"/>
                </a:solidFill>
              </a:rPr>
              <a:t>mail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en-US" sz="1400" dirty="0"/>
              <a:t>depfin@admtobolsk.ru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897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График работы: </a:t>
            </a:r>
          </a:p>
          <a:p>
            <a:pPr algn="just"/>
            <a:r>
              <a:rPr lang="ru-RU" dirty="0"/>
              <a:t>Понедельник – четверг: с </a:t>
            </a:r>
            <a:r>
              <a:rPr lang="en-US" dirty="0"/>
              <a:t>8</a:t>
            </a:r>
            <a:r>
              <a:rPr lang="ru-RU" dirty="0"/>
              <a:t>.45 до 18.00 </a:t>
            </a:r>
          </a:p>
          <a:p>
            <a:pPr algn="just"/>
            <a:r>
              <a:rPr lang="ru-RU" dirty="0"/>
              <a:t>Пятница с 9.00 до 17.00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9520"/>
            <a:ext cx="1791393" cy="1817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36309" y="977267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BB903B"/>
                </a:solidFill>
                <a:cs typeface="Arial" pitchFamily="34" charset="0"/>
              </a:rPr>
              <a:t>РАСХОДЫ БЮДЖЕТА </a:t>
            </a:r>
            <a:endParaRPr lang="ru-RU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3335" y="1515920"/>
            <a:ext cx="447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Расходы бюджета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420888"/>
            <a:ext cx="68407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Объем расходов определяется исходя из объема средств, необходимых для исполнения установленных законодательством полномочий органов местного самоуправления</a:t>
            </a:r>
          </a:p>
          <a:p>
            <a:pPr algn="l"/>
            <a:endParaRPr lang="ru-RU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Расходы бюджета города классифицируются: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разделам и подразделам;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главным распорядителям средств бюджета;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по муниципальным программам.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763688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dirty="0">
                <a:cs typeface="Arial" pitchFamily="34" charset="0"/>
              </a:rPr>
              <a:t>ОСНОВНЫЕ ТЕРМИНЫ И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761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8662950"/>
              </p:ext>
            </p:extLst>
          </p:nvPr>
        </p:nvGraphicFramePr>
        <p:xfrm>
          <a:off x="107504" y="2306427"/>
          <a:ext cx="8776126" cy="43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3" y="779798"/>
            <a:ext cx="1791351" cy="1526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6686" y="907845"/>
            <a:ext cx="461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solidFill>
                  <a:srgbClr val="BB903B"/>
                </a:solidFill>
                <a:cs typeface="Arial" pitchFamily="34" charset="0"/>
              </a:rPr>
              <a:t>МЕЖБЮДЖЕТНЫЕ ТРАНСФЕРТЫ </a:t>
            </a:r>
            <a:endParaRPr lang="ru-RU" dirty="0">
              <a:solidFill>
                <a:srgbClr val="BB903B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1724" y="1460969"/>
            <a:ext cx="706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редства</a:t>
            </a:r>
            <a:r>
              <a:rPr lang="ru-RU" sz="1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Федерации</a:t>
            </a:r>
            <a:endParaRPr lang="ru-RU" sz="1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763688" y="0"/>
            <a:ext cx="7179139" cy="648000"/>
          </a:xfrm>
        </p:spPr>
        <p:txBody>
          <a:bodyPr>
            <a:noAutofit/>
          </a:bodyPr>
          <a:lstStyle/>
          <a:p>
            <a:r>
              <a:rPr lang="ru-RU" sz="1800" dirty="0">
                <a:cs typeface="Arial" pitchFamily="34" charset="0"/>
              </a:rPr>
              <a:t>ОСНОВНЫЕ ТЕРМИНЫ И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675084" cy="648000"/>
          </a:xfrm>
        </p:spPr>
        <p:txBody>
          <a:bodyPr>
            <a:noAutofit/>
          </a:bodyPr>
          <a:lstStyle/>
          <a:p>
            <a:r>
              <a:rPr lang="ru-RU" sz="1800" dirty="0">
                <a:cs typeface="Calibri" pitchFamily="34" charset="0"/>
              </a:rPr>
              <a:t>НОРМАТИВЫ ОТЧИСЛЕНИЙ НАЛОГОВЫХ ДОХОДОВ </a:t>
            </a:r>
            <a:r>
              <a:rPr lang="ru-RU" sz="1800" dirty="0" smtClean="0">
                <a:cs typeface="Calibri" pitchFamily="34" charset="0"/>
              </a:rPr>
              <a:t/>
            </a:r>
            <a:br>
              <a:rPr lang="ru-RU" sz="1800" dirty="0" smtClean="0">
                <a:cs typeface="Calibri" pitchFamily="34" charset="0"/>
              </a:rPr>
            </a:br>
            <a:r>
              <a:rPr lang="ru-RU" sz="1800" dirty="0" smtClean="0">
                <a:cs typeface="Calibri" pitchFamily="34" charset="0"/>
              </a:rPr>
              <a:t>НА </a:t>
            </a:r>
            <a:r>
              <a:rPr lang="ru-RU" sz="1800" dirty="0" smtClean="0">
                <a:cs typeface="Calibri" pitchFamily="34" charset="0"/>
              </a:rPr>
              <a:t>2022-2025 ГОДЫ, </a:t>
            </a:r>
            <a:r>
              <a:rPr lang="ru-RU" sz="1800" dirty="0">
                <a:cs typeface="Calibri" pitchFamily="34" charset="0"/>
              </a:rPr>
              <a:t>%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2147"/>
              </p:ext>
            </p:extLst>
          </p:nvPr>
        </p:nvGraphicFramePr>
        <p:xfrm>
          <a:off x="-1" y="692700"/>
          <a:ext cx="9036498" cy="5797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7404"/>
                <a:gridCol w="730664"/>
                <a:gridCol w="707394"/>
                <a:gridCol w="778133"/>
                <a:gridCol w="707394"/>
                <a:gridCol w="707394"/>
                <a:gridCol w="748429"/>
                <a:gridCol w="773559"/>
                <a:gridCol w="736127"/>
              </a:tblGrid>
              <a:tr h="245184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Налоги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 и сборы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2022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2023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2024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2025 год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885">
                <a:tc v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областной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бюджет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бюджет города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ФЕДЕРАЛЬНЫЕ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098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</a:t>
                      </a:r>
                    </a:p>
                    <a:p>
                      <a:pPr algn="l"/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63%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37%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66%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34%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с иностранных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78%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22%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81%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19%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83%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доходы физических лиц в части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налоговой базы, превышающей 5 000 000 рублей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68%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32%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71%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29%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73%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27%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98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 (УСН)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50%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Единый сельскохозяйственный налог (ЕСХН)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Патентная система налогообложения (ПСН)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Государственная пошлина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РЕГИОНАЛЬНЫЕ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имущество организаций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Транспортный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 на игорный бизнес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606">
                <a:tc grid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МЕСТНЫЕ НАЛОГИ: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rgbClr val="BB90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Налог</a:t>
                      </a:r>
                      <a:r>
                        <a:rPr lang="ru-RU" sz="900" b="1" baseline="0" dirty="0" smtClean="0">
                          <a:latin typeface="+mj-lt"/>
                          <a:cs typeface="Calibri" pitchFamily="34" charset="0"/>
                        </a:rPr>
                        <a:t> на имущество физических лиц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j-lt"/>
                          <a:cs typeface="Calibri" pitchFamily="34" charset="0"/>
                        </a:rPr>
                        <a:t>Земельный налог</a:t>
                      </a:r>
                      <a:endParaRPr lang="ru-RU" sz="900" b="1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100%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8098"/>
            <a:ext cx="5810988" cy="57990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dirty="0">
                <a:solidFill>
                  <a:prstClr val="white"/>
                </a:solidFill>
                <a:cs typeface="Arial" pitchFamily="34" charset="0"/>
              </a:rPr>
            </a:br>
            <a:r>
              <a:rPr lang="ru-RU" dirty="0" smtClean="0">
                <a:solidFill>
                  <a:prstClr val="white"/>
                </a:solidFill>
                <a:cs typeface="Arial" pitchFamily="34" charset="0"/>
              </a:rPr>
              <a:t>СОЦИАЛЬНО-ЭКОНОМИЧЕСКОЕ РАЗВИТИЕ</a:t>
            </a:r>
            <a:r>
              <a:rPr lang="ru-RU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dirty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320481"/>
              </p:ext>
            </p:extLst>
          </p:nvPr>
        </p:nvGraphicFramePr>
        <p:xfrm>
          <a:off x="179512" y="817582"/>
          <a:ext cx="4212468" cy="580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7226152"/>
              </p:ext>
            </p:extLst>
          </p:nvPr>
        </p:nvGraphicFramePr>
        <p:xfrm>
          <a:off x="4788977" y="817582"/>
          <a:ext cx="4212468" cy="580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039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white"/>
                </a:solidFill>
                <a:cs typeface="Arial" pitchFamily="34" charset="0"/>
              </a:rPr>
              <a:t>ОСНОВЫ ДЛЯ СОСТАВЛЕНИЯ ПРОЕКТА БЮДЖЕТА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93104"/>
              </p:ext>
            </p:extLst>
          </p:nvPr>
        </p:nvGraphicFramePr>
        <p:xfrm>
          <a:off x="214313" y="764704"/>
          <a:ext cx="8715376" cy="585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8"/>
                <a:gridCol w="4357688"/>
              </a:tblGrid>
              <a:tr h="6155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</a:t>
                      </a:r>
                    </a:p>
                    <a:p>
                      <a:pPr algn="ctr"/>
                      <a:r>
                        <a:rPr lang="ru-RU" dirty="0" smtClean="0"/>
                        <a:t>НАЛОГОВОЙ ПОЛИТИКИ</a:t>
                      </a:r>
                      <a:endParaRPr lang="ru-RU" dirty="0"/>
                    </a:p>
                  </a:txBody>
                  <a:tcPr>
                    <a:solidFill>
                      <a:srgbClr val="BB9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ПОЛИТИКИ</a:t>
                      </a:r>
                      <a:endParaRPr lang="ru-RU" dirty="0"/>
                    </a:p>
                  </a:txBody>
                  <a:tcPr>
                    <a:solidFill>
                      <a:srgbClr val="BB903B"/>
                    </a:solidFill>
                  </a:tcPr>
                </a:tc>
              </a:tr>
              <a:tr h="52171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Мобилизация собственных доходов за счет усиления инвестиционной направленности экономического развития, привлечение перспективных налогоплательщиков;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Совершенствование налогового администрирования, взаимодействия и совместной работы с администраторами доходов;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собираемости налогов и снижение уровня недоимки;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Активизация политики роста доходов населения, за счет создания дополнительных рабочих мест, роста заработной платы и её индексации;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мер социальной поддержки отдельных категорий налогоплательщиков.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финансовой системы города;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Реализация первоочередных задач и ключевых приоритетов, поставленных в Указах Президента РФ о национальных целях и стратегических задачах развития Российской Федерации от 07.05.2018 № 204 и от 21.07.2020 № 474;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эффективности деятельности органов местного самоуправления;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Повышение эффективности бюджетных расходов, выявление и использование резервов для достижения установленных результатов;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открытости бюджетного процесса и вовлечение в него граждан, в том числе путем развития инициативного бюджетирования на территории города.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11449</TotalTime>
  <Words>4079</Words>
  <Application>Microsoft Office PowerPoint</Application>
  <PresentationFormat>Экран (4:3)</PresentationFormat>
  <Paragraphs>1005</Paragraphs>
  <Slides>42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ПРОЕКТ БЮДЖЕТА ГОРОДА ТОБОЛЬСКА  НА 2023 ГОД  И НА ПЛАНОВЫЙ ПЕРИОД  2024 И 2025 ГОДОВ</vt:lpstr>
      <vt:lpstr>Презентация PowerPoint</vt:lpstr>
      <vt:lpstr>ОСНОВНЫЕ ТЕРМИНЫ И ПОНЯТИЯ</vt:lpstr>
      <vt:lpstr>ОСНОВНЫЕ ТЕРМИНЫ И ПОНЯТИЯ</vt:lpstr>
      <vt:lpstr>ОСНОВНЫЕ ТЕРМИНЫ И ПОНЯТИЯ</vt:lpstr>
      <vt:lpstr>ОСНОВНЫЕ ТЕРМИНЫ И ПОНЯТИЯ</vt:lpstr>
      <vt:lpstr>НОРМАТИВЫ ОТЧИСЛЕНИЙ НАЛОГОВЫХ ДОХОДОВ  НА 2022-2025 ГОДЫ, %</vt:lpstr>
      <vt:lpstr> СОЦИАЛЬНО-ЭКОНОМИЧЕСКОЕ РАЗВИТИЕ </vt:lpstr>
      <vt:lpstr>ОСНОВЫ ДЛЯ СОСТАВЛЕНИЯ ПРОЕКТА БЮДЖЕТА</vt:lpstr>
      <vt:lpstr>ОСНОВНЫЕ  ХАРАКТЕРИСТИКИ БЮДЖЕТА ГОРОДА ТОБОЛЬСКА НА 2022-2024 ГОДЫ</vt:lpstr>
      <vt:lpstr>СОСТАВ ДОХОДОВ БЮДЖЕТА ГОРОДА</vt:lpstr>
      <vt:lpstr>ДОХОДЫ БЮДЖЕТА ГОРОДА ТОБОЛЬСКА </vt:lpstr>
      <vt:lpstr>НАЛОГОВЫЕ ДОХОДЫ БЮДЖЕТА ГОРОДА</vt:lpstr>
      <vt:lpstr>НЕНАЛОГОВЫЕ ДОХОДЫ БЮДЖЕТА ГОРОДА</vt:lpstr>
      <vt:lpstr>НЕНАЛОГОВЫЕ ДОХОДЫ БЮДЖЕТА ГОРОДА</vt:lpstr>
      <vt:lpstr> РАСХОДЫ БЮДЖЕТА ГОРОДА ТОБОЛЬСКА  НА 2023-2025 ГОДЫ </vt:lpstr>
      <vt:lpstr> ПРОГРАММНО-ЦЕЛЕВОЙ ПРИНЦИП ФОРМИРОВАНИЯ БЮДЖЕТА НА 2023 ГОД </vt:lpstr>
      <vt:lpstr> РАСПРЕДЕЛЕНИЕ МУНИЦИПАЛЬНЫХ ПРОГРАММ  ПО НАПРАВЛЕНИЯМ ДЕЯТЕЛЬНОСТИ </vt:lpstr>
      <vt:lpstr> РАСПРЕДЕЛЕНИЕ МУНИЦИПАЛЬНЫХ ПРОГРАММ ПО НАПРАВЛЕНИЯМ ДЕЯТЕЛЬНОСТИ </vt:lpstr>
      <vt:lpstr>РАСХОДЫ СОЦИАЛЬНОЙ НАПРАВЛЕННОСТИ</vt:lpstr>
      <vt:lpstr>РАСХОДЫ СОЦИАЛЬНОЙ НАПРАВЛЕННОСТИ</vt:lpstr>
      <vt:lpstr>Презентация PowerPoint</vt:lpstr>
      <vt:lpstr>РАСХОДЫ СОЦИАЛЬНОЙ НАПРАВЛЕННОСТИ</vt:lpstr>
      <vt:lpstr>РАСХОДЫ СОЦИАЛЬНОЙ НАПРАВЛЕННОСТИ</vt:lpstr>
      <vt:lpstr> </vt:lpstr>
      <vt:lpstr>РАСХОДЫ СОЦИАЛЬНОЙ НАПРАВЛЕННОСТИ</vt:lpstr>
      <vt:lpstr> </vt:lpstr>
      <vt:lpstr>РАСХОДЫ СОЦИАЛЬНОЙ НАПРАВЛЕННОСТИ Поддержка одаренных детей </vt:lpstr>
      <vt:lpstr>РАСХОДЫ СОЦИАЛЬНОЙ НАПРАВЛЕННОСТИ Развитие материально технической базы учреждений социальной сферы</vt:lpstr>
      <vt:lpstr>РАСХОДЫ СОЦИАЛЬНОЙ НАПРАВЛЕННОСТИ Дополнительные меры социальной поддержки отдельным категориям граждан  г. Тобольска</vt:lpstr>
      <vt:lpstr>  МП «РАЗВИТИЕ ХИМИЧЕСКОЙ И НЕФТЕХТМИЧЕСКОЙ ПРОМЫШЛЕННОСТИ В ГОРОДЕ ТОБОЛЬСКЕ» </vt:lpstr>
      <vt:lpstr>РАСХОДЫ ПО ОБЕСПЕЧЕНИЮ КОМФОРТНОЙ СРЕДЫ ПРОЖИВАНИЯ  Строительство, реконструкция и ремонт объектов дорожного хозяйства</vt:lpstr>
      <vt:lpstr>РАСХОДЫ ПО ОБЕСПЕЧЕНИЮ КОМФОРТНОЙ СРЕДЫ ПРОЖИВАНИЯ Содержание улично-дорожной сети</vt:lpstr>
      <vt:lpstr>РАСХОДЫ ПО ОБЕСПЕЧЕНИЮ КОМФОРТНОЙ СРЕДЫ ПРОЖИВАНИЯ</vt:lpstr>
      <vt:lpstr>РАСХОДЫ ПО ОБЕСПЕЧЕНИЮ КОМФОРТНОЙ СРЕДЫ ПРОЖИВАНИЯ Жилищно-коммунальное хозяйство</vt:lpstr>
      <vt:lpstr>РАСХОДЫ ПО ОБЕСПЕЧЕНИЮ КОМФОРТНОЙ СРЕДЫ ПРОЖИВАНИЯ Реконструкция и содержание объектов газораспределения</vt:lpstr>
      <vt:lpstr>РАСХОДЫ ПО ОБЕСПЕЧЕНИЮ КОМФОРТНОЙ СРЕДЫ ПРОЖИВАНИЯ Реализация национальных проектов </vt:lpstr>
      <vt:lpstr>УПРАВЛЕНИЕ МУНИЦИПАЛЬНОЙ СОБСТВЕННОСТЬЮ,  УЛУЧШЕНИЕ ЖИЛИЩНЫХ УСЛОВИЙ</vt:lpstr>
      <vt:lpstr>НЕПРОГРАММНЫЕ НАПРАВЛЕНИЯ РАСХОДОВ</vt:lpstr>
      <vt:lpstr> НЕПРОГРАММНЫЕ НАПРАВЛЕНИЯ РАСХОДОВ  НА 2023 ГОД</vt:lpstr>
      <vt:lpstr>МУНИЦИПАЛЬНЫЙ ДОРОЖНЫЙ ФОНД на 2023-2025 годы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</cp:lastModifiedBy>
  <cp:revision>473</cp:revision>
  <cp:lastPrinted>2022-12-28T09:07:06Z</cp:lastPrinted>
  <dcterms:created xsi:type="dcterms:W3CDTF">2020-07-14T04:25:01Z</dcterms:created>
  <dcterms:modified xsi:type="dcterms:W3CDTF">2022-12-29T14:42:26Z</dcterms:modified>
</cp:coreProperties>
</file>