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622" r:id="rId2"/>
    <p:sldId id="645" r:id="rId3"/>
    <p:sldId id="623" r:id="rId4"/>
    <p:sldId id="638" r:id="rId5"/>
    <p:sldId id="647" r:id="rId6"/>
    <p:sldId id="646" r:id="rId7"/>
    <p:sldId id="641" r:id="rId8"/>
    <p:sldId id="644" r:id="rId9"/>
  </p:sldIdLst>
  <p:sldSz cx="9144000" cy="6858000" type="screen4x3"/>
  <p:notesSz cx="6858000" cy="9947275"/>
  <p:defaultTextStyle>
    <a:defPPr>
      <a:defRPr lang="ru-RU"/>
    </a:defPPr>
    <a:lvl1pPr marL="0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6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2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57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3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29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15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00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86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FECCE6B-9B17-488A-8E2F-05733FC6744F}">
          <p14:sldIdLst>
            <p14:sldId id="622"/>
            <p14:sldId id="645"/>
            <p14:sldId id="623"/>
            <p14:sldId id="638"/>
            <p14:sldId id="647"/>
            <p14:sldId id="646"/>
          </p14:sldIdLst>
        </p14:section>
        <p14:section name="Раздел без заголовка" id="{F8BF94BE-D7F5-4C3B-9222-47E9E2FEF14D}">
          <p14:sldIdLst>
            <p14:sldId id="641"/>
            <p14:sldId id="64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2BAC08"/>
    <a:srgbClr val="CCFFCC"/>
    <a:srgbClr val="FF9900"/>
    <a:srgbClr val="FF9933"/>
    <a:srgbClr val="3CE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278" autoAdjust="0"/>
    <p:restoredTop sz="94394" autoAdjust="0"/>
  </p:normalViewPr>
  <p:slideViewPr>
    <p:cSldViewPr>
      <p:cViewPr>
        <p:scale>
          <a:sx n="100" d="100"/>
          <a:sy n="100" d="100"/>
        </p:scale>
        <p:origin x="-1908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ECC26-0089-4BF1-9926-4EDBB9BC4CF3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6C35F-2FA5-40BE-A116-54CCD704B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88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B5893-CFBE-4B3D-845C-4C71E863D1AA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363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D2983-7B3C-4C11-9E28-55A7B5076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2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6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2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57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43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29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15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00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86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3638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D2983-7B3C-4C11-9E28-55A7B507682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00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43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24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222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18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95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43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56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41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9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6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864591"/>
              </p:ext>
            </p:extLst>
          </p:nvPr>
        </p:nvGraphicFramePr>
        <p:xfrm>
          <a:off x="107504" y="116633"/>
          <a:ext cx="8928992" cy="66247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3453"/>
                <a:gridCol w="2287592"/>
                <a:gridCol w="1849595"/>
                <a:gridCol w="3168352"/>
              </a:tblGrid>
              <a:tr h="628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Заявитель. Местоположение  земельного участка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655" marR="226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Суть обращения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655" marR="226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Территориальная зона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655" marR="226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Градостроительный регламент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655" marR="22655" marT="0" marB="0" anchor="ctr"/>
                </a:tc>
              </a:tr>
              <a:tr h="59964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Тюменская область, город Тобольск, улица Мира, участок №20</a:t>
                      </a:r>
                      <a:endParaRPr lang="ru-RU" sz="1300" b="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ru-RU" sz="13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Предоставление разрешения на отклонение от предельных параметров разрешенного строительства объекта капитального строительства «Строительство детского сада в Нижнем посаде г. Тобольска»;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ru-RU" sz="13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Отклонение  в части предельного количества этажей  – 3 этажа.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ru-RU" sz="13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Указанное заявителем основание: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иные характеристики неблагоприятные для застройки.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ru-RU" sz="13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300" b="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Охранная зона (ОЗ-19) объектов культурного наследия, расположенных в Подгорной части города Тобольска;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Единая зона регулирования застройки и хозяйственной деятельности ЗРЗ 1-11;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Территория объекта культурного наследия федерального значения «Дом, в котором с конца 1852 г. находилось основанное декабристами Девичье приходское училище», расположенного по адресу: г. Тобольск, Мира, 18</a:t>
                      </a:r>
                      <a:endParaRPr lang="ru-RU" sz="13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b="0" dirty="0" smtClean="0">
                        <a:effectLst/>
                        <a:latin typeface="Times New Roman"/>
                        <a:ea typeface="SimSu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/>
                          <a:ea typeface="SimSun"/>
                        </a:rPr>
                        <a:t>Согласно Распоряжению Комитета по охране и использованию объектов историко-культурного наследия Тюменской области от 08.05.2018 N 39/18-р "Об утверждении границ объединенной зоны охраны объектов культурного наследия, расположенных в Подгорной части города Тобольска.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30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155090"/>
              </p:ext>
            </p:extLst>
          </p:nvPr>
        </p:nvGraphicFramePr>
        <p:xfrm>
          <a:off x="107504" y="116632"/>
          <a:ext cx="8928993" cy="65587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256"/>
                <a:gridCol w="1370460"/>
                <a:gridCol w="2310959"/>
                <a:gridCol w="4895318"/>
              </a:tblGrid>
              <a:tr h="603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 dirty="0">
                          <a:effectLst/>
                        </a:rPr>
                        <a:t>N </a:t>
                      </a:r>
                      <a:r>
                        <a:rPr lang="ru-RU" sz="900" dirty="0" err="1">
                          <a:effectLst/>
                        </a:rPr>
                        <a:t>пп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Градостроительные регламенты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 dirty="0">
                          <a:effectLst/>
                        </a:rPr>
                        <a:t>Охранная зона, единая охранная зона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 dirty="0">
                          <a:effectLst/>
                        </a:rPr>
                        <a:t>ОЗ-1 - ОЗ-19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 dirty="0">
                          <a:effectLst/>
                        </a:rPr>
                        <a:t>Единая зона регулирования застройки и хозяйственной деятельности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 dirty="0">
                          <a:effectLst/>
                        </a:rPr>
                        <a:t>ЗРЗ 1-1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</a:tr>
              <a:tr h="1496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1.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Основные виды разрешенного использования земельных участков, входящих в зону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 dirty="0">
                          <a:effectLst/>
                        </a:rPr>
                        <a:t>- историко-культурная деятельность;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 dirty="0">
                          <a:effectLst/>
                        </a:rPr>
                        <a:t>- земельные участки (территории) общего пользования.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 dirty="0">
                          <a:effectLst/>
                        </a:rPr>
                        <a:t>- размещения жилых помещений различного вида и обеспечения проживания в них;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 dirty="0">
                          <a:effectLst/>
                        </a:rPr>
                        <a:t>- здравоохранение;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 dirty="0">
                          <a:effectLst/>
                        </a:rPr>
                        <a:t>- образование и просвещение;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 dirty="0">
                          <a:effectLst/>
                        </a:rPr>
                        <a:t>- спорт;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 dirty="0">
                          <a:effectLst/>
                        </a:rPr>
                        <a:t>- культурное развитие;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 dirty="0">
                          <a:effectLst/>
                        </a:rPr>
                        <a:t>- религиозное использование;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 dirty="0">
                          <a:effectLst/>
                        </a:rPr>
                        <a:t>- общественное управление;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 dirty="0">
                          <a:effectLst/>
                        </a:rPr>
                        <a:t>- коммунальное, бытовое и социальное обслуживание;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 dirty="0">
                          <a:effectLst/>
                        </a:rPr>
                        <a:t>- осуществление предпринимательской деятельности в части размещения объектов делового управления, торговли, общественного питания, гостиничного обслуживания, банковской и страховой деятельности;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 dirty="0">
                          <a:effectLst/>
                        </a:rPr>
                        <a:t>- земельные участки (территории) общего пользования.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</a:tr>
              <a:tr h="4957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2.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Минимальный отступ от границ земельного участка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по сложившимся красным линиям застройки - 0 м;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по другим сторонам - 3 м.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по сложившимся красным линиям застройки - 0 м;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по другим сторонам - 3 м.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</a:tr>
              <a:tr h="5363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3.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Предельная высота застройки объектов капитального строительства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 dirty="0">
                          <a:effectLst/>
                        </a:rPr>
                        <a:t>Определяются проектом регенерации (восстановления) историко-градостроительной среды на основании историко-архивных исследований.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Для основных строений высота от уровня земли до конька скатной кровли или до верхней отметки парапета при плоском решении крыши - 14 м.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Для вспомогательных строений высота от уровня земли до конька скатной кровли - 10 м.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</a:tr>
              <a:tr h="6127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4.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Пропорции, масштаб и членение фасадов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Определяются проектом регенерации (восстановления) историко-градостроительной среды на основании историко-архивных исследований.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Не должны превышать визуальные параметры 2-этажного здания.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5.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Максимальный процент застройки в границах земельного участка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Определяются проектом регенерации (восстановления) историко-градостроительной среды на основании историко-архивных исследований.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40%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подземные сооружения с выполненным благоустройством над ними в площадь застройки не входят.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</a:tr>
              <a:tr h="7636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6.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Максимальная протяженность фасадов без разрыва в одной плоскости (глубина разрыва плоскости фасада не менее 1 м)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Определяются проектом регенерации (восстановления) историко-градостроительной среды на основании историко-архивных исследований.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 dirty="0">
                          <a:effectLst/>
                        </a:rPr>
                        <a:t>по сложившимся красным линиям застройки - 20,00 м;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 dirty="0">
                          <a:effectLst/>
                        </a:rPr>
                        <a:t>в глубину квартала - 35,00 м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</a:tr>
              <a:tr h="4400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7.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Материал отделки фасадов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лицевой керамический одинарный кирпич (возможно использование фасонного кирпича), штукатурка, окраска фасадными красками, дерево, камень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2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8.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Конструкция крыши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Скатная крыша.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Скатная плоская крыша для общественных зданий).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</a:tr>
              <a:tr h="2762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9.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Материал кровли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>
                          <a:effectLst/>
                        </a:rPr>
                        <a:t>Кровельная сталь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1420" algn="l"/>
                        </a:tabLst>
                      </a:pPr>
                      <a:r>
                        <a:rPr lang="ru-RU" sz="900" dirty="0">
                          <a:effectLst/>
                        </a:rPr>
                        <a:t>Кровельная сталь, </a:t>
                      </a:r>
                      <a:r>
                        <a:rPr lang="ru-RU" sz="900" dirty="0" err="1">
                          <a:effectLst/>
                        </a:rPr>
                        <a:t>металлочерепица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74" marR="19074" marT="31379" marB="3137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16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88"/>
            <a:ext cx="9144000" cy="646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1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08912" cy="642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7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78"/>
          <a:stretch/>
        </p:blipFill>
        <p:spPr>
          <a:xfrm>
            <a:off x="1763688" y="0"/>
            <a:ext cx="6107419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5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05"/>
            <a:ext cx="9144000" cy="646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664208"/>
            <a:ext cx="8961120" cy="35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952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9796</TotalTime>
  <Words>547</Words>
  <Application>Microsoft Office PowerPoint</Application>
  <PresentationFormat>Экран (4:3)</PresentationFormat>
  <Paragraphs>81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Леусенко Елена Александровна</dc:creator>
  <cp:lastModifiedBy>Насибулин Роберт Абешкович</cp:lastModifiedBy>
  <cp:revision>811</cp:revision>
  <cp:lastPrinted>2020-10-07T06:50:24Z</cp:lastPrinted>
  <dcterms:created xsi:type="dcterms:W3CDTF">2017-05-11T05:27:30Z</dcterms:created>
  <dcterms:modified xsi:type="dcterms:W3CDTF">2022-09-29T04:13:27Z</dcterms:modified>
</cp:coreProperties>
</file>