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4044" r:id="rId2"/>
  </p:sldMasterIdLst>
  <p:notesMasterIdLst>
    <p:notesMasterId r:id="rId45"/>
  </p:notesMasterIdLst>
  <p:sldIdLst>
    <p:sldId id="313" r:id="rId3"/>
    <p:sldId id="422" r:id="rId4"/>
    <p:sldId id="423" r:id="rId5"/>
    <p:sldId id="424" r:id="rId6"/>
    <p:sldId id="425" r:id="rId7"/>
    <p:sldId id="426" r:id="rId8"/>
    <p:sldId id="427" r:id="rId9"/>
    <p:sldId id="46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36" r:id="rId20"/>
    <p:sldId id="438" r:id="rId21"/>
    <p:sldId id="439" r:id="rId22"/>
    <p:sldId id="441" r:id="rId23"/>
    <p:sldId id="442" r:id="rId24"/>
    <p:sldId id="440" r:id="rId25"/>
    <p:sldId id="443" r:id="rId26"/>
    <p:sldId id="444" r:id="rId27"/>
    <p:sldId id="455" r:id="rId28"/>
    <p:sldId id="445" r:id="rId29"/>
    <p:sldId id="456" r:id="rId30"/>
    <p:sldId id="446" r:id="rId31"/>
    <p:sldId id="457" r:id="rId32"/>
    <p:sldId id="447" r:id="rId33"/>
    <p:sldId id="448" r:id="rId34"/>
    <p:sldId id="460" r:id="rId35"/>
    <p:sldId id="449" r:id="rId36"/>
    <p:sldId id="458" r:id="rId37"/>
    <p:sldId id="461" r:id="rId38"/>
    <p:sldId id="450" r:id="rId39"/>
    <p:sldId id="459" r:id="rId40"/>
    <p:sldId id="454" r:id="rId41"/>
    <p:sldId id="452" r:id="rId42"/>
    <p:sldId id="453" r:id="rId43"/>
    <p:sldId id="322" r:id="rId44"/>
  </p:sldIdLst>
  <p:sldSz cx="9144000" cy="6858000" type="screen4x3"/>
  <p:notesSz cx="6735763" cy="98663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0080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33CC"/>
    <a:srgbClr val="FFCC99"/>
    <a:srgbClr val="FFCC66"/>
    <a:srgbClr val="99CCFF"/>
    <a:srgbClr val="008000"/>
    <a:srgbClr val="FF0000"/>
    <a:srgbClr val="00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86522" autoAdjust="0"/>
  </p:normalViewPr>
  <p:slideViewPr>
    <p:cSldViewPr>
      <p:cViewPr>
        <p:scale>
          <a:sx n="100" d="100"/>
          <a:sy n="100" d="100"/>
        </p:scale>
        <p:origin x="-135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1;&#1102;&#1076;&#1078;&#1077;&#1090;\2018\&#1041;&#1102;&#1076;&#1078;&#1077;&#1090;%20&#1076;&#1083;&#1103;%20&#1075;&#1088;&#1072;&#1078;&#1076;&#1072;&#1085;\&#1056;&#1072;&#1089;&#1095;&#1077;&#1090;&#1099;%20&#1082;%20&#1087;&#1088;&#1086;&#1077;&#1082;&#1090;&#1091;2018-20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&#1041;&#1102;&#1076;&#1078;&#1077;&#1090;\2018\&#1041;&#1102;&#1076;&#1078;&#1077;&#1090;%20&#1076;&#1083;&#1103;%20&#1075;&#1088;&#1072;&#1078;&#1076;&#1072;&#1085;\&#1056;&#1072;&#1089;&#1095;&#1077;&#1090;&#1099;%20&#1082;%20&#1087;&#1088;&#1086;&#1077;&#1082;&#1090;&#1091;2018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hPercent val="50"/>
      <c:rotY val="190"/>
      <c:perspective val="0"/>
    </c:view3D>
    <c:plotArea>
      <c:layout>
        <c:manualLayout>
          <c:layoutTarget val="inner"/>
          <c:xMode val="edge"/>
          <c:yMode val="edge"/>
          <c:x val="0.22579634008919688"/>
          <c:y val="0.28571428571428614"/>
          <c:w val="0.5795280449697936"/>
          <c:h val="0.452380952380952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99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19317792785783194"/>
                  <c:y val="3.9330609989540785E-2"/>
                </c:manualLayout>
              </c:layout>
              <c:dLblPos val="bestFit"/>
              <c:showVal val="1"/>
              <c:showPercent val="1"/>
            </c:dLbl>
            <c:dLbl>
              <c:idx val="1"/>
              <c:layout>
                <c:manualLayout>
                  <c:x val="1.7839469671034364E-3"/>
                  <c:y val="-0.12562548102539836"/>
                </c:manualLayout>
              </c:layout>
              <c:dLblPos val="bestFit"/>
              <c:showVal val="1"/>
              <c:showPercent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Лист1!$B$3:$B$5</c:f>
              <c:numCache>
                <c:formatCode>_-* #,##0_р_._-;\-* #,##0_р_._-;_-* "-"??_р_._-;_-@_-</c:formatCode>
                <c:ptCount val="3"/>
                <c:pt idx="0">
                  <c:v>1662403</c:v>
                </c:pt>
                <c:pt idx="1">
                  <c:v>271285</c:v>
                </c:pt>
                <c:pt idx="2">
                  <c:v>7436380</c:v>
                </c:pt>
              </c:numCache>
            </c:numRef>
          </c:val>
        </c:ser>
        <c:dLbls>
          <c:showVal val="1"/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217391304347921E-2"/>
          <c:y val="0.88345864661654216"/>
          <c:w val="0.8675889328063241"/>
          <c:h val="8.2706766917293381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  <a:ln w="9525"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hPercent val="3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5350893630599849E-2"/>
          <c:y val="0.12440205919424155"/>
          <c:w val="0.96929928353216244"/>
          <c:h val="0.66507254723075293"/>
        </c:manualLayout>
      </c:layout>
      <c:bar3DChart>
        <c:barDir val="col"/>
        <c:grouping val="clustered"/>
        <c:ser>
          <c:idx val="0"/>
          <c:order val="0"/>
          <c:tx>
            <c:strRef>
              <c:f>'неналоговые (2)'!$B$1:$C$1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6.4482893585670314E-3"/>
                  <c:y val="-3.0161624533775386E-2"/>
                </c:manualLayout>
              </c:layout>
              <c:showVal val="1"/>
            </c:dLbl>
            <c:dLbl>
              <c:idx val="1"/>
              <c:layout>
                <c:manualLayout>
                  <c:x val="1.6313657654450062E-2"/>
                  <c:y val="-2.2428068267681595E-2"/>
                </c:manualLayout>
              </c:layout>
              <c:showVal val="1"/>
            </c:dLbl>
            <c:dLbl>
              <c:idx val="2"/>
              <c:layout>
                <c:manualLayout>
                  <c:x val="1.4258456276050486E-2"/>
                  <c:y val="-1.6797379583535263E-2"/>
                </c:manualLayout>
              </c:layout>
              <c:showVal val="1"/>
            </c:dLbl>
            <c:dLbl>
              <c:idx val="3"/>
              <c:layout>
                <c:manualLayout>
                  <c:x val="1.0093216359502876E-2"/>
                  <c:y val="-1.603357540104454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(2)'!$B$3,'неналоговые (2)'!$B$8,'неналоговые (2)'!$B$12:$B$13)</c:f>
              <c:numCache>
                <c:formatCode>#,##0,</c:formatCode>
                <c:ptCount val="4"/>
                <c:pt idx="0">
                  <c:v>235206</c:v>
                </c:pt>
                <c:pt idx="1">
                  <c:v>12603</c:v>
                </c:pt>
                <c:pt idx="2">
                  <c:v>14498</c:v>
                </c:pt>
                <c:pt idx="3">
                  <c:v>8978</c:v>
                </c:pt>
              </c:numCache>
            </c:numRef>
          </c:val>
        </c:ser>
        <c:ser>
          <c:idx val="1"/>
          <c:order val="1"/>
          <c:tx>
            <c:strRef>
              <c:f>'неналоговые (2)'!$D$1:$E$1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7.3936002743354989E-4"/>
                  <c:y val="-2.825380728255112E-2"/>
                </c:manualLayout>
              </c:layout>
              <c:showVal val="1"/>
            </c:dLbl>
            <c:dLbl>
              <c:idx val="1"/>
              <c:layout>
                <c:manualLayout>
                  <c:x val="1.0319743675318399E-2"/>
                  <c:y val="-2.7752942102548004E-2"/>
                </c:manualLayout>
              </c:layout>
              <c:showVal val="1"/>
            </c:dLbl>
            <c:dLbl>
              <c:idx val="2"/>
              <c:layout>
                <c:manualLayout>
                  <c:x val="1.3686551346576403E-2"/>
                  <c:y val="-1.9350983583173109E-2"/>
                </c:manualLayout>
              </c:layout>
              <c:showVal val="1"/>
            </c:dLbl>
            <c:dLbl>
              <c:idx val="3"/>
              <c:layout>
                <c:manualLayout>
                  <c:x val="1.0093102825010757E-2"/>
                  <c:y val="-1.603357540104454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(2)'!$D$3,'неналоговые (2)'!$D$8,'неналоговые (2)'!$D$12:$D$13)</c:f>
              <c:numCache>
                <c:formatCode>#,##0,</c:formatCode>
                <c:ptCount val="4"/>
                <c:pt idx="0">
                  <c:v>234950</c:v>
                </c:pt>
                <c:pt idx="1">
                  <c:v>10203</c:v>
                </c:pt>
                <c:pt idx="2">
                  <c:v>15078</c:v>
                </c:pt>
                <c:pt idx="3">
                  <c:v>9124</c:v>
                </c:pt>
              </c:numCache>
            </c:numRef>
          </c:val>
        </c:ser>
        <c:ser>
          <c:idx val="2"/>
          <c:order val="2"/>
          <c:tx>
            <c:strRef>
              <c:f>'неналоговые (2)'!$F$1:$G$1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7925279187115723E-2"/>
                  <c:y val="-1.429207365098162E-2"/>
                </c:manualLayout>
              </c:layout>
              <c:showVal val="1"/>
            </c:dLbl>
            <c:dLbl>
              <c:idx val="1"/>
              <c:layout>
                <c:manualLayout>
                  <c:x val="1.5495187499943245E-2"/>
                  <c:y val="-1.2896507479073666E-2"/>
                </c:manualLayout>
              </c:layout>
              <c:showVal val="1"/>
            </c:dLbl>
            <c:dLbl>
              <c:idx val="2"/>
              <c:layout>
                <c:manualLayout>
                  <c:x val="1.3460195261161151E-2"/>
                  <c:y val="-1.5017063553768339E-2"/>
                </c:manualLayout>
              </c:layout>
              <c:showVal val="1"/>
            </c:dLbl>
            <c:dLbl>
              <c:idx val="3"/>
              <c:layout>
                <c:manualLayout>
                  <c:x val="1.730265661629066E-2"/>
                  <c:y val="-1.6033575401044445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Val val="1"/>
          </c:dLbls>
          <c:cat>
            <c:strRef>
              <c:f>('неналоговые (2)'!$A$3,'неналоговые (2)'!$A$8,'неналоговые (2)'!$A$12:$A$13)</c:f>
              <c:strCache>
                <c:ptCount val="4"/>
                <c:pt idx="0">
                  <c:v>Доходы от использования имущества</c:v>
                </c:pt>
                <c:pt idx="1">
                  <c:v>Продажа имущества</c:v>
                </c:pt>
                <c:pt idx="2">
                  <c:v>Штрафы</c:v>
                </c:pt>
                <c:pt idx="3">
                  <c:v>Остальные неналоговые доходы</c:v>
                </c:pt>
              </c:strCache>
            </c:strRef>
          </c:cat>
          <c:val>
            <c:numRef>
              <c:f>('неналоговые (2)'!$F$3,'неналоговые (2)'!$F$8,'неналоговые (2)'!$F$12:$F$13)</c:f>
              <c:numCache>
                <c:formatCode>#,##0,</c:formatCode>
                <c:ptCount val="4"/>
                <c:pt idx="0">
                  <c:v>234848</c:v>
                </c:pt>
                <c:pt idx="1">
                  <c:v>9711</c:v>
                </c:pt>
                <c:pt idx="2">
                  <c:v>15681</c:v>
                </c:pt>
                <c:pt idx="3">
                  <c:v>8926</c:v>
                </c:pt>
              </c:numCache>
            </c:numRef>
          </c:val>
        </c:ser>
        <c:dLbls>
          <c:showVal val="1"/>
        </c:dLbls>
        <c:shape val="box"/>
        <c:axId val="56498432"/>
        <c:axId val="56520704"/>
        <c:axId val="0"/>
      </c:bar3DChart>
      <c:catAx>
        <c:axId val="5649843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6520704"/>
        <c:crosses val="autoZero"/>
        <c:auto val="1"/>
        <c:lblAlgn val="ctr"/>
        <c:lblOffset val="100"/>
        <c:tickLblSkip val="1"/>
        <c:tickMarkSkip val="1"/>
      </c:catAx>
      <c:valAx>
        <c:axId val="56520704"/>
        <c:scaling>
          <c:orientation val="minMax"/>
        </c:scaling>
        <c:delete val="1"/>
        <c:axPos val="l"/>
        <c:numFmt formatCode="#,##0," sourceLinked="1"/>
        <c:tickLblPos val="none"/>
        <c:crossAx val="56498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732495473221127"/>
          <c:y val="0.91866136020362987"/>
          <c:w val="0.26644765373112561"/>
          <c:h val="5.980868230492390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5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title/>
    <c:plotArea>
      <c:layout>
        <c:manualLayout>
          <c:layoutTarget val="inner"/>
          <c:xMode val="edge"/>
          <c:yMode val="edge"/>
          <c:x val="0.33334245535831991"/>
          <c:y val="0.17036185794171019"/>
          <c:w val="0.65239632167031003"/>
          <c:h val="0.807953340832500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2"/>
            <c:explosion val="28"/>
          </c:dPt>
          <c:dLbls>
            <c:dLbl>
              <c:idx val="1"/>
              <c:layout>
                <c:manualLayout>
                  <c:x val="-2.6282870279370835E-2"/>
                  <c:y val="0.127396228461387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-9.0111141497098646E-2"/>
                  <c:y val="-4.6789444030028514E-2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-0.11931184996538849"/>
                  <c:y val="2.7295247617989755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Лист1!$A$2:$A$5</c:f>
              <c:strCache>
                <c:ptCount val="4"/>
                <c:pt idx="0">
                  <c:v>транспортное обслуживание</c:v>
                </c:pt>
                <c:pt idx="1">
                  <c:v>содержание дебаркадера</c:v>
                </c:pt>
                <c:pt idx="2">
                  <c:v>паромная переправа</c:v>
                </c:pt>
                <c:pt idx="3">
                  <c:v>соцподдержка отдельных категорий граждан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276</c:v>
                </c:pt>
                <c:pt idx="1">
                  <c:v>3</c:v>
                </c:pt>
                <c:pt idx="2">
                  <c:v>16</c:v>
                </c:pt>
                <c:pt idx="3">
                  <c:v>100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6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5" loCatId="cycle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9448  млн.руб.</a:t>
          </a: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273млн..рублей</a:t>
          </a:r>
        </a:p>
        <a:p>
          <a:pPr>
            <a:spcAft>
              <a:spcPts val="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экономика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6057  млн.рублей</a:t>
          </a:r>
        </a:p>
        <a:p>
          <a:pPr>
            <a:spcAft>
              <a:spcPct val="3500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Общегосуд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а</a:t>
          </a: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рственны</a:t>
          </a: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е </a:t>
          </a: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вопросы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301  млн. рублей </a:t>
          </a:r>
        </a:p>
        <a:p>
          <a:pPr>
            <a:spcAft>
              <a:spcPts val="0"/>
            </a:spcAft>
          </a:pPr>
          <a:endParaRPr lang="ru-RU" sz="14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43 млн. рублей 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AAF225-5D0C-4A0D-BEB7-105BB5E777DF}">
      <dgm:prSet/>
      <dgm:spPr/>
      <dgm:t>
        <a:bodyPr/>
        <a:lstStyle/>
        <a:p>
          <a:endParaRPr lang="ru-RU" dirty="0"/>
        </a:p>
      </dgm:t>
    </dgm:pt>
    <dgm:pt modelId="{26DC4018-436F-46AB-8945-1FE7E07EAD0E}" type="parTrans" cxnId="{FE0BCF8E-D340-454A-9D1E-33E5D03F5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152153-8D94-4B8E-83BA-7CFDB2DE7512}" type="sibTrans" cxnId="{FE0BCF8E-D340-454A-9D1E-33E5D03F5E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5A668E-7D5C-4ABF-8FFC-18A5A96A1DA9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90B2D13E-1E7D-4C52-B871-EA356C089E73}" type="parTrans" cxnId="{15A2BEBA-BFD5-4334-8A52-9A9D47155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361F55-463C-460A-ABD2-F8D352C625BB}" type="sibTrans" cxnId="{15A2BEBA-BFD5-4334-8A52-9A9D47155D9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B47B71-2B2B-471B-8254-6425DC3467DC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40E38AA-33C7-4DB5-8CB8-FD872031BB8E}" type="parTrans" cxnId="{0056C6F0-81D1-47C9-84A7-691B8A3373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935280-0094-491F-B9B5-09793877922D}" type="sibTrans" cxnId="{0056C6F0-81D1-47C9-84A7-691B8A3373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DE6670-7AE1-4322-9259-28A3BD2796B6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DF948D65-6815-4523-B8A9-C249219E992E}" type="parTrans" cxnId="{74181810-410D-4DD9-BA65-624BC33E79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4CD693-323B-42FB-880B-B9B8A805CF9F}" type="sibTrans" cxnId="{74181810-410D-4DD9-BA65-624BC33E79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84009C1-1397-4DD5-89E8-97AF7D6E1DC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25F939E-937A-4E54-8470-45BEA4B44D22}" type="parTrans" cxnId="{CC52372C-3F24-4976-B368-F722462C3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171216-9D62-46A2-88BD-E280D347225E}" type="sibTrans" cxnId="{CC52372C-3F24-4976-B368-F722462C35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1914C5-A470-4C7F-BD45-3BF4A505E61B}">
      <dgm:prSet/>
      <dgm:spPr/>
      <dgm:t>
        <a:bodyPr/>
        <a:lstStyle/>
        <a:p>
          <a:pPr rtl="0"/>
          <a:endParaRPr lang="ru-RU" sz="1400" b="0" i="0" u="none" baseline="0" dirty="0">
            <a:solidFill>
              <a:schemeClr val="tx1"/>
            </a:solidFill>
          </a:endParaRPr>
        </a:p>
      </dgm:t>
    </dgm:pt>
    <dgm:pt modelId="{71F6EE6C-D40F-43B8-9966-BC7473CFE9A1}" type="parTrans" cxnId="{A8874F13-6538-48E1-A11B-C8286704D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A038D41-E7F2-46FE-BE06-27D296653FF9}" type="sibTrans" cxnId="{A8874F13-6538-48E1-A11B-C8286704D7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B78C95-2ABE-43A1-8C52-982D711CBBD3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68E9A88C-222F-4CBE-8233-E72B4E8D0964}" type="parTrans" cxnId="{B6EBD744-2FC9-4DB6-AADB-A0DC8052B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F327190-DB13-42A5-981B-3AAC049E85D9}" type="sibTrans" cxnId="{B6EBD744-2FC9-4DB6-AADB-A0DC8052B6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2287E6-B8D7-4BF8-B2CD-9BB47DA6CC3F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84B67E4-7427-485C-964B-FC04C79BA646}" type="parTrans" cxnId="{772AAF1E-BAD1-4AC7-A11E-46EFCFCC3F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EDA7E1E-93E9-4BE0-8563-B2A55B7186D9}" type="sibTrans" cxnId="{772AAF1E-BAD1-4AC7-A11E-46EFCFCC3F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AF614F-E111-4CCB-86C3-AD6B6950CF5A}">
      <dgm:prSet/>
      <dgm:spPr/>
      <dgm:t>
        <a:bodyPr/>
        <a:lstStyle/>
        <a:p>
          <a:endParaRPr lang="ru-RU" sz="1600" baseline="0" dirty="0">
            <a:solidFill>
              <a:schemeClr val="tx1"/>
            </a:solidFill>
          </a:endParaRPr>
        </a:p>
      </dgm:t>
    </dgm:pt>
    <dgm:pt modelId="{62F22F46-97B3-4776-9088-8B2D67E1DD78}" type="parTrans" cxnId="{62680DEC-9C34-439E-B5E6-62FFB572A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0EA7DB-F32A-4220-89A0-6BB29D5CB53B}" type="sibTrans" cxnId="{62680DEC-9C34-439E-B5E6-62FFB572A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F29C8B-E435-4586-9B3B-5CD319718742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419C7814-EE9B-426A-A5E9-042BFEFACDAA}" type="parTrans" cxnId="{79ED8E35-A2BE-4B2E-9069-4F2BA267B3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795094-6DB5-4D91-9F9E-0C5AD0001A30}" type="sibTrans" cxnId="{79ED8E35-A2BE-4B2E-9069-4F2BA267B3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8FD6451-45F9-4296-BBCE-E3E90B8102E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2F72FD44-569C-476B-8044-6892A8D39D54}" type="parTrans" cxnId="{199ADF5D-5788-40B1-AA66-A9206F28E6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EBC7FE-99CE-43D4-B909-844D90D79D25}" type="sibTrans" cxnId="{199ADF5D-5788-40B1-AA66-A9206F28E6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969B65-E0AB-4F14-8FAC-AC3A53C308A4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1A8C79CC-737D-47B3-9125-BF9E52A9ED44}" type="parTrans" cxnId="{D7C32E66-81EA-4D82-A505-FE7E733AE6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4E8447A-2906-4868-9FB8-53A78A892423}" type="sibTrans" cxnId="{D7C32E66-81EA-4D82-A505-FE7E733AE6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EE234A-F768-4B72-9D96-AB0E984D0FB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1493922C-B4E1-4ADB-B1BD-D593609F293B}" type="parTrans" cxnId="{6AF933AA-2057-4700-99BF-1DC996F2D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86C9CC-4E17-49C8-965F-8B6531D0AE20}" type="sibTrans" cxnId="{6AF933AA-2057-4700-99BF-1DC996F2DA4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CB981E-F085-4D98-9472-2BE577BE507B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EC7F1BEB-B370-461E-8CB4-1ECA98D18C84}" type="parTrans" cxnId="{6E64CDD4-DD55-4879-97F3-53C289B68D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D34119-1DE8-4F0A-9806-7E2D0E5E3C70}" type="sibTrans" cxnId="{6E64CDD4-DD55-4879-97F3-53C289B68D1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1C1C53-ADB0-4601-9C21-1AAE68E9BA77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787F8F0E-AB9C-4B5E-8FD0-E0A17B99B8FC}" type="parTrans" cxnId="{46FABFBB-B13D-4D4A-BA26-7776B7A45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BA8B9C-BFDD-42F1-9379-2D68E54701DB}" type="sibTrans" cxnId="{46FABFBB-B13D-4D4A-BA26-7776B7A45E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E46889-1A09-4806-B089-801B04171E60}">
      <dgm:prSet/>
      <dgm:spPr/>
      <dgm:t>
        <a:bodyPr/>
        <a:lstStyle/>
        <a:p>
          <a:endParaRPr lang="ru-RU" sz="1400" dirty="0">
            <a:solidFill>
              <a:schemeClr val="tx1"/>
            </a:solidFill>
          </a:endParaRPr>
        </a:p>
      </dgm:t>
    </dgm:pt>
    <dgm:pt modelId="{A6000D43-5024-43C0-8574-7AEB0E68720C}" type="parTrans" cxnId="{A1F87E69-0B9E-448D-B0F8-A8DE77958E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7DDBE8F-98D4-49F8-8FAB-FF2F0E4F950D}" type="sibTrans" cxnId="{A1F87E69-0B9E-448D-B0F8-A8DE77958EE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8E1ABF-4FEB-42CA-BD74-556BFE47DD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aseline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Образование 2164млн.руб.</a:t>
          </a:r>
        </a:p>
      </dgm:t>
    </dgm:pt>
    <dgm:pt modelId="{A3CAA4C9-0A5B-41A4-891C-A9FA602F6ADD}" type="par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C5EFD77-3769-4668-9CF5-0362DAFCF7FE}" type="sibTrans" cxnId="{9A8CF047-226E-4C6A-A17E-3C057A2262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CEF274-DF32-49FC-BE23-421AF2D3663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Культура 152млн. руб.</a:t>
          </a:r>
        </a:p>
      </dgm:t>
    </dgm:pt>
    <dgm:pt modelId="{FDB4ED52-C377-4474-9D68-5911F0F1B877}" type="par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4049B8-AC3C-4A50-94D6-81F849596E7E}" type="sibTrans" cxnId="{98C0D8C2-C47B-4A35-9023-4477FF83329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F9F0DAB-A978-4690-AB8C-03F08B04BF1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Социальная политика 369млн.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руб.</a:t>
          </a:r>
        </a:p>
      </dgm:t>
    </dgm:pt>
    <dgm:pt modelId="{23906B9A-99B0-4FB9-A514-DBBD850DDDAF}" type="par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506807-B66F-4710-8BD1-8C21B72D6D8D}" type="sibTrans" cxnId="{A89F981A-F188-475F-BB72-6F22A44320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0338DA-2DC6-4E55-9C5B-3C766E6E482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Физическая культура  и спорт 89 млн.руб.</a:t>
          </a:r>
        </a:p>
      </dgm:t>
    </dgm:pt>
    <dgm:pt modelId="{F56098B5-F9DA-47C1-A43A-FF235FFB4575}" type="par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80DD937-DAD5-40DF-8EDE-C0218EB31282}" type="sibTrans" cxnId="{982F43AF-E1E1-4BC1-AA45-4010DEFA38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AC1D3A-A498-4ACE-BA4E-62BF7E81D04A}" type="pres">
      <dgm:prSet presAssocID="{1F8E4B7B-3190-492B-BA7B-9B52CE7D7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489FE-541A-47E0-AF13-CCF049494F87}" type="pres">
      <dgm:prSet presAssocID="{B179D74B-D7BA-4ED1-A72F-D0DA76E8417A}" presName="centerShape" presStyleLbl="node0" presStyleIdx="0" presStyleCnt="1" custLinFactNeighborX="1723" custLinFactNeighborY="1839"/>
      <dgm:spPr/>
      <dgm:t>
        <a:bodyPr/>
        <a:lstStyle/>
        <a:p>
          <a:endParaRPr lang="ru-RU"/>
        </a:p>
      </dgm:t>
    </dgm:pt>
    <dgm:pt modelId="{7BC66545-C023-45B3-A75B-0CDBEA958CBE}" type="pres">
      <dgm:prSet presAssocID="{7FE7A46F-F120-46C2-8441-BB1D9BA17B40}" presName="parTrans" presStyleLbl="sibTrans2D1" presStyleIdx="0" presStyleCnt="8"/>
      <dgm:spPr/>
      <dgm:t>
        <a:bodyPr/>
        <a:lstStyle/>
        <a:p>
          <a:endParaRPr lang="ru-RU"/>
        </a:p>
      </dgm:t>
    </dgm:pt>
    <dgm:pt modelId="{7B9CEF2F-BC42-453B-A563-13AAF6B1B4DE}" type="pres">
      <dgm:prSet presAssocID="{7FE7A46F-F120-46C2-8441-BB1D9BA17B40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83E697A-927F-47F3-BA99-0EA6C03BFC1B}" type="pres">
      <dgm:prSet presAssocID="{C6A1BDBE-B799-45DE-8DF1-D0A56A29343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AD471-8957-42AC-BC3F-655176179E11}" type="pres">
      <dgm:prSet presAssocID="{8AB6F3CB-D047-4C8E-B920-0BDFB57A2588}" presName="parTrans" presStyleLbl="sibTrans2D1" presStyleIdx="1" presStyleCnt="8"/>
      <dgm:spPr/>
      <dgm:t>
        <a:bodyPr/>
        <a:lstStyle/>
        <a:p>
          <a:endParaRPr lang="ru-RU"/>
        </a:p>
      </dgm:t>
    </dgm:pt>
    <dgm:pt modelId="{1DE0AF9B-9D96-4574-8EF8-F0690D9BC5BC}" type="pres">
      <dgm:prSet presAssocID="{8AB6F3CB-D047-4C8E-B920-0BDFB57A2588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79A4DBF-90B2-482D-9FC9-E67BB65D68EB}" type="pres">
      <dgm:prSet presAssocID="{84FA42E0-3171-4CBA-9E87-E80A4C844FE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4610-E749-47A6-8B1D-94F54D1756BA}" type="pres">
      <dgm:prSet presAssocID="{F986B101-2D04-4E3D-8735-12066002DCA2}" presName="parTrans" presStyleLbl="sibTrans2D1" presStyleIdx="2" presStyleCnt="8"/>
      <dgm:spPr/>
      <dgm:t>
        <a:bodyPr/>
        <a:lstStyle/>
        <a:p>
          <a:endParaRPr lang="ru-RU"/>
        </a:p>
      </dgm:t>
    </dgm:pt>
    <dgm:pt modelId="{B594D888-50AF-4D05-AF54-7CAA57C9ACB6}" type="pres">
      <dgm:prSet presAssocID="{F986B101-2D04-4E3D-8735-12066002DCA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BDE92C5-8A71-4AD4-A464-8B02F131E21B}" type="pres">
      <dgm:prSet presAssocID="{D3913F27-E24C-40CD-AFE9-DDAE93138E3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B256-DD86-4C50-BF48-91ADFC79ECB9}" type="pres">
      <dgm:prSet presAssocID="{4199C120-FE21-41AC-9A33-F6885A63D66E}" presName="parTrans" presStyleLbl="sibTrans2D1" presStyleIdx="3" presStyleCnt="8"/>
      <dgm:spPr/>
      <dgm:t>
        <a:bodyPr/>
        <a:lstStyle/>
        <a:p>
          <a:endParaRPr lang="ru-RU"/>
        </a:p>
      </dgm:t>
    </dgm:pt>
    <dgm:pt modelId="{CADE7BE4-F9FA-4D19-BFD7-8DB575A0D862}" type="pres">
      <dgm:prSet presAssocID="{4199C120-FE21-41AC-9A33-F6885A63D66E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E7C4730-E6D1-45E6-A9EB-31E329FF4F48}" type="pres">
      <dgm:prSet presAssocID="{C3B366E1-35BE-4501-9211-79E56F24F0B1}" presName="node" presStyleLbl="node1" presStyleIdx="3" presStyleCnt="8" custScaleX="122568" custScaleY="120028" custRadScaleRad="142475" custRadScaleInc="23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A1707-D793-4222-B5C5-584AE1AE0456}" type="pres">
      <dgm:prSet presAssocID="{A3CAA4C9-0A5B-41A4-891C-A9FA602F6ADD}" presName="parTrans" presStyleLbl="sibTrans2D1" presStyleIdx="4" presStyleCnt="8"/>
      <dgm:spPr/>
      <dgm:t>
        <a:bodyPr/>
        <a:lstStyle/>
        <a:p>
          <a:endParaRPr lang="ru-RU"/>
        </a:p>
      </dgm:t>
    </dgm:pt>
    <dgm:pt modelId="{ECCA8FC7-2C2A-4584-BD88-403C558B8B50}" type="pres">
      <dgm:prSet presAssocID="{A3CAA4C9-0A5B-41A4-891C-A9FA602F6AD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015EFA-012A-4449-94AE-DCD5F55BF236}" type="pres">
      <dgm:prSet presAssocID="{1A8E1ABF-4FEB-42CA-BD74-556BFE47DD4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48921-90D3-40DD-8D75-936FF350B717}" type="pres">
      <dgm:prSet presAssocID="{FDB4ED52-C377-4474-9D68-5911F0F1B877}" presName="parTrans" presStyleLbl="sibTrans2D1" presStyleIdx="5" presStyleCnt="8"/>
      <dgm:spPr/>
      <dgm:t>
        <a:bodyPr/>
        <a:lstStyle/>
        <a:p>
          <a:endParaRPr lang="ru-RU"/>
        </a:p>
      </dgm:t>
    </dgm:pt>
    <dgm:pt modelId="{FC1EDEC8-0789-41F2-8321-AAEBB6A3755A}" type="pres">
      <dgm:prSet presAssocID="{FDB4ED52-C377-4474-9D68-5911F0F1B87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F8548B8-0CEE-4866-B882-A8C3384AC750}" type="pres">
      <dgm:prSet presAssocID="{57CEF274-DF32-49FC-BE23-421AF2D3663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3EE4A1-494D-40CD-9EC0-75A55274DEB9}" type="pres">
      <dgm:prSet presAssocID="{23906B9A-99B0-4FB9-A514-DBBD850DDDAF}" presName="parTrans" presStyleLbl="sibTrans2D1" presStyleIdx="6" presStyleCnt="8"/>
      <dgm:spPr/>
      <dgm:t>
        <a:bodyPr/>
        <a:lstStyle/>
        <a:p>
          <a:endParaRPr lang="ru-RU"/>
        </a:p>
      </dgm:t>
    </dgm:pt>
    <dgm:pt modelId="{ABB8D871-0C43-4708-836D-26E79DF12705}" type="pres">
      <dgm:prSet presAssocID="{23906B9A-99B0-4FB9-A514-DBBD850DDDAF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875B44B0-7C19-4600-B99E-A8EF6B560ED4}" type="pres">
      <dgm:prSet presAssocID="{0F9F0DAB-A978-4690-AB8C-03F08B04BF1C}" presName="node" presStyleLbl="node1" presStyleIdx="6" presStyleCnt="8" custRadScaleRad="94354" custRadScaleInc="-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7557EA-3C2C-41B8-891C-22FCF1E5A5A9}" type="pres">
      <dgm:prSet presAssocID="{F56098B5-F9DA-47C1-A43A-FF235FFB4575}" presName="parTrans" presStyleLbl="sibTrans2D1" presStyleIdx="7" presStyleCnt="8"/>
      <dgm:spPr/>
      <dgm:t>
        <a:bodyPr/>
        <a:lstStyle/>
        <a:p>
          <a:endParaRPr lang="ru-RU"/>
        </a:p>
      </dgm:t>
    </dgm:pt>
    <dgm:pt modelId="{E118839B-01C9-4F3D-B889-C73511842B31}" type="pres">
      <dgm:prSet presAssocID="{F56098B5-F9DA-47C1-A43A-FF235FFB4575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1B6AFE21-1CF3-4731-831F-B12DE4C4923E}" type="pres">
      <dgm:prSet presAssocID="{3C0338DA-2DC6-4E55-9C5B-3C766E6E4829}" presName="node" presStyleLbl="node1" presStyleIdx="7" presStyleCnt="8" custRadScaleRad="99688" custRadScaleInc="-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B4F0CA-F1EA-4278-97DE-5FC1D9FEE3A6}" type="presOf" srcId="{0F9F0DAB-A978-4690-AB8C-03F08B04BF1C}" destId="{875B44B0-7C19-4600-B99E-A8EF6B560ED4}" srcOrd="0" destOrd="0" presId="urn:microsoft.com/office/officeart/2005/8/layout/radial5"/>
    <dgm:cxn modelId="{ED3850E7-AAFA-4F7A-AD48-1EAF8632A019}" type="presOf" srcId="{84FA42E0-3171-4CBA-9E87-E80A4C844FE3}" destId="{B79A4DBF-90B2-482D-9FC9-E67BB65D68EB}" srcOrd="0" destOrd="0" presId="urn:microsoft.com/office/officeart/2005/8/layout/radial5"/>
    <dgm:cxn modelId="{509D35F2-47BD-4688-9DAE-2648C21D7C1C}" type="presOf" srcId="{C6A1BDBE-B799-45DE-8DF1-D0A56A293435}" destId="{D83E697A-927F-47F3-BA99-0EA6C03BFC1B}" srcOrd="0" destOrd="0" presId="urn:microsoft.com/office/officeart/2005/8/layout/radial5"/>
    <dgm:cxn modelId="{9A8CF047-226E-4C6A-A17E-3C057A22628B}" srcId="{B179D74B-D7BA-4ED1-A72F-D0DA76E8417A}" destId="{1A8E1ABF-4FEB-42CA-BD74-556BFE47DD48}" srcOrd="4" destOrd="0" parTransId="{A3CAA4C9-0A5B-41A4-891C-A9FA602F6ADD}" sibTransId="{DC5EFD77-3769-4668-9CF5-0362DAFCF7FE}"/>
    <dgm:cxn modelId="{74181810-410D-4DD9-BA65-624BC33E792F}" srcId="{1F8E4B7B-3190-492B-BA7B-9B52CE7D79BE}" destId="{12DE6670-7AE1-4322-9259-28A3BD2796B6}" srcOrd="4" destOrd="0" parTransId="{DF948D65-6815-4523-B8A9-C249219E992E}" sibTransId="{344CD693-323B-42FB-880B-B9B8A805CF9F}"/>
    <dgm:cxn modelId="{199ADF5D-5788-40B1-AA66-A9206F28E623}" srcId="{1F8E4B7B-3190-492B-BA7B-9B52CE7D79BE}" destId="{28FD6451-45F9-4296-BBCE-E3E90B8102E0}" srcOrd="11" destOrd="0" parTransId="{2F72FD44-569C-476B-8044-6892A8D39D54}" sibTransId="{54EBC7FE-99CE-43D4-B909-844D90D79D25}"/>
    <dgm:cxn modelId="{630A5665-654C-406B-9296-DD76EEBCEC33}" type="presOf" srcId="{C3B366E1-35BE-4501-9211-79E56F24F0B1}" destId="{FE7C4730-E6D1-45E6-A9EB-31E329FF4F48}" srcOrd="0" destOrd="0" presId="urn:microsoft.com/office/officeart/2005/8/layout/radial5"/>
    <dgm:cxn modelId="{054F4034-4664-4305-876A-20160515E6DF}" type="presOf" srcId="{1A8E1ABF-4FEB-42CA-BD74-556BFE47DD48}" destId="{C1015EFA-012A-4449-94AE-DCD5F55BF236}" srcOrd="0" destOrd="0" presId="urn:microsoft.com/office/officeart/2005/8/layout/radial5"/>
    <dgm:cxn modelId="{982F43AF-E1E1-4BC1-AA45-4010DEFA383F}" srcId="{B179D74B-D7BA-4ED1-A72F-D0DA76E8417A}" destId="{3C0338DA-2DC6-4E55-9C5B-3C766E6E4829}" srcOrd="7" destOrd="0" parTransId="{F56098B5-F9DA-47C1-A43A-FF235FFB4575}" sibTransId="{980DD937-DAD5-40DF-8EDE-C0218EB31282}"/>
    <dgm:cxn modelId="{B6EBD744-2FC9-4DB6-AADB-A0DC8052B6D6}" srcId="{1F8E4B7B-3190-492B-BA7B-9B52CE7D79BE}" destId="{DAB78C95-2ABE-43A1-8C52-982D711CBBD3}" srcOrd="7" destOrd="0" parTransId="{68E9A88C-222F-4CBE-8233-E72B4E8D0964}" sibTransId="{6F327190-DB13-42A5-981B-3AAC049E85D9}"/>
    <dgm:cxn modelId="{8BDD1A84-CF10-4A85-8275-978584FC21B5}" type="presOf" srcId="{A3CAA4C9-0A5B-41A4-891C-A9FA602F6ADD}" destId="{D3EA1707-D793-4222-B5C5-584AE1AE0456}" srcOrd="0" destOrd="0" presId="urn:microsoft.com/office/officeart/2005/8/layout/radial5"/>
    <dgm:cxn modelId="{AE807D09-BD8E-4A78-B304-3D60203007E0}" type="presOf" srcId="{4199C120-FE21-41AC-9A33-F6885A63D66E}" destId="{DF91B256-DD86-4C50-BF48-91ADFC79ECB9}" srcOrd="0" destOrd="0" presId="urn:microsoft.com/office/officeart/2005/8/layout/radial5"/>
    <dgm:cxn modelId="{772AAF1E-BAD1-4AC7-A11E-46EFCFCC3F45}" srcId="{1F8E4B7B-3190-492B-BA7B-9B52CE7D79BE}" destId="{F62287E6-B8D7-4BF8-B2CD-9BB47DA6CC3F}" srcOrd="8" destOrd="0" parTransId="{784B67E4-7427-485C-964B-FC04C79BA646}" sibTransId="{DEDA7E1E-93E9-4BE0-8563-B2A55B7186D9}"/>
    <dgm:cxn modelId="{A008DA35-4B92-4C35-813F-F285F3102DAF}" type="presOf" srcId="{F986B101-2D04-4E3D-8735-12066002DCA2}" destId="{EB3B4610-E749-47A6-8B1D-94F54D1756BA}" srcOrd="0" destOrd="0" presId="urn:microsoft.com/office/officeart/2005/8/layout/radial5"/>
    <dgm:cxn modelId="{46FABFBB-B13D-4D4A-BA26-7776B7A45EE0}" srcId="{1F8E4B7B-3190-492B-BA7B-9B52CE7D79BE}" destId="{741C1C53-ADB0-4601-9C21-1AAE68E9BA77}" srcOrd="15" destOrd="0" parTransId="{787F8F0E-AB9C-4B5E-8FD0-E0A17B99B8FC}" sibTransId="{D3BA8B9C-BFDD-42F1-9379-2D68E54701DB}"/>
    <dgm:cxn modelId="{726DC4B6-3FA1-4331-ACAB-D23D60DC861A}" type="presOf" srcId="{A3CAA4C9-0A5B-41A4-891C-A9FA602F6ADD}" destId="{ECCA8FC7-2C2A-4584-BD88-403C558B8B50}" srcOrd="1" destOrd="0" presId="urn:microsoft.com/office/officeart/2005/8/layout/radial5"/>
    <dgm:cxn modelId="{D7C32E66-81EA-4D82-A505-FE7E733AE619}" srcId="{1F8E4B7B-3190-492B-BA7B-9B52CE7D79BE}" destId="{54969B65-E0AB-4F14-8FAC-AC3A53C308A4}" srcOrd="12" destOrd="0" parTransId="{1A8C79CC-737D-47B3-9125-BF9E52A9ED44}" sibTransId="{A4E8447A-2906-4868-9FB8-53A78A892423}"/>
    <dgm:cxn modelId="{CC52372C-3F24-4976-B368-F722462C358C}" srcId="{1F8E4B7B-3190-492B-BA7B-9B52CE7D79BE}" destId="{B84009C1-1397-4DD5-89E8-97AF7D6E1DC0}" srcOrd="5" destOrd="0" parTransId="{A25F939E-937A-4E54-8470-45BEA4B44D22}" sibTransId="{9D171216-9D62-46A2-88BD-E280D347225E}"/>
    <dgm:cxn modelId="{D85264E3-9117-4119-B98B-48C5328DB343}" srcId="{B179D74B-D7BA-4ED1-A72F-D0DA76E8417A}" destId="{84FA42E0-3171-4CBA-9E87-E80A4C844FE3}" srcOrd="1" destOrd="0" parTransId="{8AB6F3CB-D047-4C8E-B920-0BDFB57A2588}" sibTransId="{8ECB2E2B-7E53-417D-BCDE-DA522F6C8195}"/>
    <dgm:cxn modelId="{A8874F13-6538-48E1-A11B-C8286704D7D5}" srcId="{1F8E4B7B-3190-492B-BA7B-9B52CE7D79BE}" destId="{5A1914C5-A470-4C7F-BD45-3BF4A505E61B}" srcOrd="6" destOrd="0" parTransId="{71F6EE6C-D40F-43B8-9966-BC7473CFE9A1}" sibTransId="{FA038D41-E7F2-46FE-BE06-27D296653FF9}"/>
    <dgm:cxn modelId="{A1F87E69-0B9E-448D-B0F8-A8DE77958EE7}" srcId="{1F8E4B7B-3190-492B-BA7B-9B52CE7D79BE}" destId="{2EE46889-1A09-4806-B089-801B04171E60}" srcOrd="16" destOrd="0" parTransId="{A6000D43-5024-43C0-8574-7AEB0E68720C}" sibTransId="{67DDBE8F-98D4-49F8-8FAB-FF2F0E4F950D}"/>
    <dgm:cxn modelId="{79ED8E35-A2BE-4B2E-9069-4F2BA267B33D}" srcId="{1F8E4B7B-3190-492B-BA7B-9B52CE7D79BE}" destId="{BFF29C8B-E435-4586-9B3B-5CD319718742}" srcOrd="10" destOrd="0" parTransId="{419C7814-EE9B-426A-A5E9-042BFEFACDAA}" sibTransId="{C7795094-6DB5-4D91-9F9E-0C5AD0001A30}"/>
    <dgm:cxn modelId="{02C5F7F7-682A-46BC-B275-8CB8ADE07F7A}" type="presOf" srcId="{23906B9A-99B0-4FB9-A514-DBBD850DDDAF}" destId="{323EE4A1-494D-40CD-9EC0-75A55274DEB9}" srcOrd="0" destOrd="0" presId="urn:microsoft.com/office/officeart/2005/8/layout/radial5"/>
    <dgm:cxn modelId="{001733A3-CBF5-4A75-A044-A66D8E86D557}" type="presOf" srcId="{8AB6F3CB-D047-4C8E-B920-0BDFB57A2588}" destId="{394AD471-8957-42AC-BC3F-655176179E11}" srcOrd="0" destOrd="0" presId="urn:microsoft.com/office/officeart/2005/8/layout/radial5"/>
    <dgm:cxn modelId="{6E64CDD4-DD55-4879-97F3-53C289B68D18}" srcId="{1F8E4B7B-3190-492B-BA7B-9B52CE7D79BE}" destId="{6ECB981E-F085-4D98-9472-2BE577BE507B}" srcOrd="14" destOrd="0" parTransId="{EC7F1BEB-B370-461E-8CB4-1ECA98D18C84}" sibTransId="{D3D34119-1DE8-4F0A-9806-7E2D0E5E3C70}"/>
    <dgm:cxn modelId="{6AF933AA-2057-4700-99BF-1DC996F2DA47}" srcId="{1F8E4B7B-3190-492B-BA7B-9B52CE7D79BE}" destId="{4DEE234A-F768-4B72-9D96-AB0E984D0FB0}" srcOrd="13" destOrd="0" parTransId="{1493922C-B4E1-4ADB-B1BD-D593609F293B}" sibTransId="{C886C9CC-4E17-49C8-965F-8B6531D0AE20}"/>
    <dgm:cxn modelId="{9D040E86-7598-4D24-B686-0269CFE5B8CE}" type="presOf" srcId="{D3913F27-E24C-40CD-AFE9-DDAE93138E32}" destId="{2BDE92C5-8A71-4AD4-A464-8B02F131E21B}" srcOrd="0" destOrd="0" presId="urn:microsoft.com/office/officeart/2005/8/layout/radial5"/>
    <dgm:cxn modelId="{B58417E6-6371-464E-A5D8-32F5BA11AC8C}" type="presOf" srcId="{F986B101-2D04-4E3D-8735-12066002DCA2}" destId="{B594D888-50AF-4D05-AF54-7CAA57C9ACB6}" srcOrd="1" destOrd="0" presId="urn:microsoft.com/office/officeart/2005/8/layout/radial5"/>
    <dgm:cxn modelId="{15A2BEBA-BFD5-4334-8A52-9A9D47155D92}" srcId="{1F8E4B7B-3190-492B-BA7B-9B52CE7D79BE}" destId="{2C5A668E-7D5C-4ABF-8FFC-18A5A96A1DA9}" srcOrd="2" destOrd="0" parTransId="{90B2D13E-1E7D-4C52-B871-EA356C089E73}" sibTransId="{CB361F55-463C-460A-ABD2-F8D352C625BB}"/>
    <dgm:cxn modelId="{D9031029-F671-4180-B5D4-428E79876D97}" type="presOf" srcId="{7FE7A46F-F120-46C2-8441-BB1D9BA17B40}" destId="{7B9CEF2F-BC42-453B-A563-13AAF6B1B4DE}" srcOrd="1" destOrd="0" presId="urn:microsoft.com/office/officeart/2005/8/layout/radial5"/>
    <dgm:cxn modelId="{0056C6F0-81D1-47C9-84A7-691B8A3373C5}" srcId="{1F8E4B7B-3190-492B-BA7B-9B52CE7D79BE}" destId="{BEB47B71-2B2B-471B-8254-6425DC3467DC}" srcOrd="3" destOrd="0" parTransId="{A40E38AA-33C7-4DB5-8CB8-FD872031BB8E}" sibTransId="{D6935280-0094-491F-B9B5-09793877922D}"/>
    <dgm:cxn modelId="{D964F474-789B-46B3-985D-B35F57442AB0}" type="presOf" srcId="{F56098B5-F9DA-47C1-A43A-FF235FFB4575}" destId="{E118839B-01C9-4F3D-B889-C73511842B31}" srcOrd="1" destOrd="0" presId="urn:microsoft.com/office/officeart/2005/8/layout/radial5"/>
    <dgm:cxn modelId="{073ABA0C-FB30-4C6B-A812-9596FAA93A40}" type="presOf" srcId="{FDB4ED52-C377-4474-9D68-5911F0F1B877}" destId="{FC1EDEC8-0789-41F2-8321-AAEBB6A3755A}" srcOrd="1" destOrd="0" presId="urn:microsoft.com/office/officeart/2005/8/layout/radial5"/>
    <dgm:cxn modelId="{A89F981A-F188-475F-BB72-6F22A4432083}" srcId="{B179D74B-D7BA-4ED1-A72F-D0DA76E8417A}" destId="{0F9F0DAB-A978-4690-AB8C-03F08B04BF1C}" srcOrd="6" destOrd="0" parTransId="{23906B9A-99B0-4FB9-A514-DBBD850DDDAF}" sibTransId="{47506807-B66F-4710-8BD1-8C21B72D6D8D}"/>
    <dgm:cxn modelId="{9ED471DA-7D72-4FFD-8EFC-347850E5BCBC}" type="presOf" srcId="{3C0338DA-2DC6-4E55-9C5B-3C766E6E4829}" destId="{1B6AFE21-1CF3-4731-831F-B12DE4C4923E}" srcOrd="0" destOrd="0" presId="urn:microsoft.com/office/officeart/2005/8/layout/radial5"/>
    <dgm:cxn modelId="{DE635FE0-2D67-4D91-9466-1E0DAD12CAFA}" type="presOf" srcId="{FDB4ED52-C377-4474-9D68-5911F0F1B877}" destId="{D7448921-90D3-40DD-8D75-936FF350B717}" srcOrd="0" destOrd="0" presId="urn:microsoft.com/office/officeart/2005/8/layout/radial5"/>
    <dgm:cxn modelId="{8192E2AA-856D-4E5C-93B5-0E2F9A819F2C}" type="presOf" srcId="{8AB6F3CB-D047-4C8E-B920-0BDFB57A2588}" destId="{1DE0AF9B-9D96-4574-8EF8-F0690D9BC5BC}" srcOrd="1" destOrd="0" presId="urn:microsoft.com/office/officeart/2005/8/layout/radial5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67B53CC9-EAD6-4807-A826-60948956F288}" srcId="{B179D74B-D7BA-4ED1-A72F-D0DA76E8417A}" destId="{D3913F27-E24C-40CD-AFE9-DDAE93138E32}" srcOrd="2" destOrd="0" parTransId="{F986B101-2D04-4E3D-8735-12066002DCA2}" sibTransId="{CB8E9DCB-886A-4917-B75A-D6CABEF1A2D5}"/>
    <dgm:cxn modelId="{B675203B-4A59-480A-9D1E-7043ADDB64B2}" type="presOf" srcId="{57CEF274-DF32-49FC-BE23-421AF2D36639}" destId="{9F8548B8-0CEE-4866-B882-A8C3384AC750}" srcOrd="0" destOrd="0" presId="urn:microsoft.com/office/officeart/2005/8/layout/radial5"/>
    <dgm:cxn modelId="{FE0BCF8E-D340-454A-9D1E-33E5D03F5E12}" srcId="{1F8E4B7B-3190-492B-BA7B-9B52CE7D79BE}" destId="{56AAF225-5D0C-4A0D-BEB7-105BB5E777DF}" srcOrd="1" destOrd="0" parTransId="{26DC4018-436F-46AB-8945-1FE7E07EAD0E}" sibTransId="{E0152153-8D94-4B8E-83BA-7CFDB2DE7512}"/>
    <dgm:cxn modelId="{D015EBAF-0B0F-4D0A-8F07-38D39946D720}" srcId="{B179D74B-D7BA-4ED1-A72F-D0DA76E8417A}" destId="{C6A1BDBE-B799-45DE-8DF1-D0A56A293435}" srcOrd="0" destOrd="0" parTransId="{7FE7A46F-F120-46C2-8441-BB1D9BA17B40}" sibTransId="{B358B0F7-9D28-4C8F-9C22-734A2FEDCC8D}"/>
    <dgm:cxn modelId="{98C0D8C2-C47B-4A35-9023-4477FF833293}" srcId="{B179D74B-D7BA-4ED1-A72F-D0DA76E8417A}" destId="{57CEF274-DF32-49FC-BE23-421AF2D36639}" srcOrd="5" destOrd="0" parTransId="{FDB4ED52-C377-4474-9D68-5911F0F1B877}" sibTransId="{164049B8-AC3C-4A50-94D6-81F849596E7E}"/>
    <dgm:cxn modelId="{ECBCFCEC-4B68-47DA-A84F-0BAB954C307E}" type="presOf" srcId="{F56098B5-F9DA-47C1-A43A-FF235FFB4575}" destId="{9B7557EA-3C2C-41B8-891C-22FCF1E5A5A9}" srcOrd="0" destOrd="0" presId="urn:microsoft.com/office/officeart/2005/8/layout/radial5"/>
    <dgm:cxn modelId="{12322D8A-5E49-44B2-B496-7866B62A27D6}" type="presOf" srcId="{B179D74B-D7BA-4ED1-A72F-D0DA76E8417A}" destId="{1D1489FE-541A-47E0-AF13-CCF049494F87}" srcOrd="0" destOrd="0" presId="urn:microsoft.com/office/officeart/2005/8/layout/radial5"/>
    <dgm:cxn modelId="{B53AD84B-61D1-45F3-9945-A44E0DA4F617}" type="presOf" srcId="{7FE7A46F-F120-46C2-8441-BB1D9BA17B40}" destId="{7BC66545-C023-45B3-A75B-0CDBEA958CBE}" srcOrd="0" destOrd="0" presId="urn:microsoft.com/office/officeart/2005/8/layout/radial5"/>
    <dgm:cxn modelId="{B54A0DD3-3C7A-43BF-B300-BAF99CE21E1F}" type="presOf" srcId="{1F8E4B7B-3190-492B-BA7B-9B52CE7D79BE}" destId="{1AAC1D3A-A498-4ACE-BA4E-62BF7E81D04A}" srcOrd="0" destOrd="0" presId="urn:microsoft.com/office/officeart/2005/8/layout/radial5"/>
    <dgm:cxn modelId="{1B2D08A9-FD2B-4C26-B84F-A6C6038E479D}" srcId="{B179D74B-D7BA-4ED1-A72F-D0DA76E8417A}" destId="{C3B366E1-35BE-4501-9211-79E56F24F0B1}" srcOrd="3" destOrd="0" parTransId="{4199C120-FE21-41AC-9A33-F6885A63D66E}" sibTransId="{AB4F022C-2B6F-4D5A-8949-0266BBDB6FAD}"/>
    <dgm:cxn modelId="{BFDC2C94-C772-4707-865F-DF3DD195EFE2}" type="presOf" srcId="{4199C120-FE21-41AC-9A33-F6885A63D66E}" destId="{CADE7BE4-F9FA-4D19-BFD7-8DB575A0D862}" srcOrd="1" destOrd="0" presId="urn:microsoft.com/office/officeart/2005/8/layout/radial5"/>
    <dgm:cxn modelId="{F5796247-C971-4FB3-BD02-7D63CD051920}" type="presOf" srcId="{23906B9A-99B0-4FB9-A514-DBBD850DDDAF}" destId="{ABB8D871-0C43-4708-836D-26E79DF12705}" srcOrd="1" destOrd="0" presId="urn:microsoft.com/office/officeart/2005/8/layout/radial5"/>
    <dgm:cxn modelId="{62680DEC-9C34-439E-B5E6-62FFB572AD0F}" srcId="{1F8E4B7B-3190-492B-BA7B-9B52CE7D79BE}" destId="{3FAF614F-E111-4CCB-86C3-AD6B6950CF5A}" srcOrd="9" destOrd="0" parTransId="{62F22F46-97B3-4776-9088-8B2D67E1DD78}" sibTransId="{EF0EA7DB-F32A-4220-89A0-6BB29D5CB53B}"/>
    <dgm:cxn modelId="{16935E9D-530A-40DD-8A3C-6DF04AC929C0}" type="presParOf" srcId="{1AAC1D3A-A498-4ACE-BA4E-62BF7E81D04A}" destId="{1D1489FE-541A-47E0-AF13-CCF049494F87}" srcOrd="0" destOrd="0" presId="urn:microsoft.com/office/officeart/2005/8/layout/radial5"/>
    <dgm:cxn modelId="{9E81B7CD-3476-4F83-B1DE-6DCCFFB1C5F6}" type="presParOf" srcId="{1AAC1D3A-A498-4ACE-BA4E-62BF7E81D04A}" destId="{7BC66545-C023-45B3-A75B-0CDBEA958CBE}" srcOrd="1" destOrd="0" presId="urn:microsoft.com/office/officeart/2005/8/layout/radial5"/>
    <dgm:cxn modelId="{0A593F38-A300-4DD9-86A0-C2F64D85BF57}" type="presParOf" srcId="{7BC66545-C023-45B3-A75B-0CDBEA958CBE}" destId="{7B9CEF2F-BC42-453B-A563-13AAF6B1B4DE}" srcOrd="0" destOrd="0" presId="urn:microsoft.com/office/officeart/2005/8/layout/radial5"/>
    <dgm:cxn modelId="{BC284913-4F2B-4A17-B626-9ECA6587D1FE}" type="presParOf" srcId="{1AAC1D3A-A498-4ACE-BA4E-62BF7E81D04A}" destId="{D83E697A-927F-47F3-BA99-0EA6C03BFC1B}" srcOrd="2" destOrd="0" presId="urn:microsoft.com/office/officeart/2005/8/layout/radial5"/>
    <dgm:cxn modelId="{5E03AF2B-D9F5-4F6A-BAF2-959ADA8499D4}" type="presParOf" srcId="{1AAC1D3A-A498-4ACE-BA4E-62BF7E81D04A}" destId="{394AD471-8957-42AC-BC3F-655176179E11}" srcOrd="3" destOrd="0" presId="urn:microsoft.com/office/officeart/2005/8/layout/radial5"/>
    <dgm:cxn modelId="{BC0E9970-6903-4F4F-8B60-05ACDA1B2209}" type="presParOf" srcId="{394AD471-8957-42AC-BC3F-655176179E11}" destId="{1DE0AF9B-9D96-4574-8EF8-F0690D9BC5BC}" srcOrd="0" destOrd="0" presId="urn:microsoft.com/office/officeart/2005/8/layout/radial5"/>
    <dgm:cxn modelId="{069B90C8-2372-4B20-9962-634572B141CF}" type="presParOf" srcId="{1AAC1D3A-A498-4ACE-BA4E-62BF7E81D04A}" destId="{B79A4DBF-90B2-482D-9FC9-E67BB65D68EB}" srcOrd="4" destOrd="0" presId="urn:microsoft.com/office/officeart/2005/8/layout/radial5"/>
    <dgm:cxn modelId="{366CC111-E91A-4E78-9843-CF0E3E58C9BA}" type="presParOf" srcId="{1AAC1D3A-A498-4ACE-BA4E-62BF7E81D04A}" destId="{EB3B4610-E749-47A6-8B1D-94F54D1756BA}" srcOrd="5" destOrd="0" presId="urn:microsoft.com/office/officeart/2005/8/layout/radial5"/>
    <dgm:cxn modelId="{B6F07118-9799-4DAB-8E92-2D7E05D27FF8}" type="presParOf" srcId="{EB3B4610-E749-47A6-8B1D-94F54D1756BA}" destId="{B594D888-50AF-4D05-AF54-7CAA57C9ACB6}" srcOrd="0" destOrd="0" presId="urn:microsoft.com/office/officeart/2005/8/layout/radial5"/>
    <dgm:cxn modelId="{0210CB9D-D087-4A65-ADFC-96C8480681A8}" type="presParOf" srcId="{1AAC1D3A-A498-4ACE-BA4E-62BF7E81D04A}" destId="{2BDE92C5-8A71-4AD4-A464-8B02F131E21B}" srcOrd="6" destOrd="0" presId="urn:microsoft.com/office/officeart/2005/8/layout/radial5"/>
    <dgm:cxn modelId="{D0A4039B-D9F5-4541-90BF-9BED73784ABA}" type="presParOf" srcId="{1AAC1D3A-A498-4ACE-BA4E-62BF7E81D04A}" destId="{DF91B256-DD86-4C50-BF48-91ADFC79ECB9}" srcOrd="7" destOrd="0" presId="urn:microsoft.com/office/officeart/2005/8/layout/radial5"/>
    <dgm:cxn modelId="{46631B5C-314F-4439-B49B-75D7B656D721}" type="presParOf" srcId="{DF91B256-DD86-4C50-BF48-91ADFC79ECB9}" destId="{CADE7BE4-F9FA-4D19-BFD7-8DB575A0D862}" srcOrd="0" destOrd="0" presId="urn:microsoft.com/office/officeart/2005/8/layout/radial5"/>
    <dgm:cxn modelId="{902CA156-8526-48BF-A9FE-CB5AFAD8766D}" type="presParOf" srcId="{1AAC1D3A-A498-4ACE-BA4E-62BF7E81D04A}" destId="{FE7C4730-E6D1-45E6-A9EB-31E329FF4F48}" srcOrd="8" destOrd="0" presId="urn:microsoft.com/office/officeart/2005/8/layout/radial5"/>
    <dgm:cxn modelId="{5866DC78-45E7-4FB9-A205-0C509BA05D01}" type="presParOf" srcId="{1AAC1D3A-A498-4ACE-BA4E-62BF7E81D04A}" destId="{D3EA1707-D793-4222-B5C5-584AE1AE0456}" srcOrd="9" destOrd="0" presId="urn:microsoft.com/office/officeart/2005/8/layout/radial5"/>
    <dgm:cxn modelId="{40D680B7-DA0B-4061-8F3C-6C4AF35BAD5F}" type="presParOf" srcId="{D3EA1707-D793-4222-B5C5-584AE1AE0456}" destId="{ECCA8FC7-2C2A-4584-BD88-403C558B8B50}" srcOrd="0" destOrd="0" presId="urn:microsoft.com/office/officeart/2005/8/layout/radial5"/>
    <dgm:cxn modelId="{AEEE4A8C-8CD3-4690-BBC5-E36C3E3FDC18}" type="presParOf" srcId="{1AAC1D3A-A498-4ACE-BA4E-62BF7E81D04A}" destId="{C1015EFA-012A-4449-94AE-DCD5F55BF236}" srcOrd="10" destOrd="0" presId="urn:microsoft.com/office/officeart/2005/8/layout/radial5"/>
    <dgm:cxn modelId="{75C7876D-7A02-4BE9-8208-89DAEC80279B}" type="presParOf" srcId="{1AAC1D3A-A498-4ACE-BA4E-62BF7E81D04A}" destId="{D7448921-90D3-40DD-8D75-936FF350B717}" srcOrd="11" destOrd="0" presId="urn:microsoft.com/office/officeart/2005/8/layout/radial5"/>
    <dgm:cxn modelId="{75448355-F661-42DA-B9AB-FA1A0287C8A2}" type="presParOf" srcId="{D7448921-90D3-40DD-8D75-936FF350B717}" destId="{FC1EDEC8-0789-41F2-8321-AAEBB6A3755A}" srcOrd="0" destOrd="0" presId="urn:microsoft.com/office/officeart/2005/8/layout/radial5"/>
    <dgm:cxn modelId="{DC28F0A7-CE49-4E29-A62A-15D0004B2B27}" type="presParOf" srcId="{1AAC1D3A-A498-4ACE-BA4E-62BF7E81D04A}" destId="{9F8548B8-0CEE-4866-B882-A8C3384AC750}" srcOrd="12" destOrd="0" presId="urn:microsoft.com/office/officeart/2005/8/layout/radial5"/>
    <dgm:cxn modelId="{91C56458-B5D5-49D1-BDBD-48BF2AC10A28}" type="presParOf" srcId="{1AAC1D3A-A498-4ACE-BA4E-62BF7E81D04A}" destId="{323EE4A1-494D-40CD-9EC0-75A55274DEB9}" srcOrd="13" destOrd="0" presId="urn:microsoft.com/office/officeart/2005/8/layout/radial5"/>
    <dgm:cxn modelId="{91BC347C-A40E-45FB-9005-C877E9A72957}" type="presParOf" srcId="{323EE4A1-494D-40CD-9EC0-75A55274DEB9}" destId="{ABB8D871-0C43-4708-836D-26E79DF12705}" srcOrd="0" destOrd="0" presId="urn:microsoft.com/office/officeart/2005/8/layout/radial5"/>
    <dgm:cxn modelId="{3351BC24-0520-4691-9889-4087B34B8D63}" type="presParOf" srcId="{1AAC1D3A-A498-4ACE-BA4E-62BF7E81D04A}" destId="{875B44B0-7C19-4600-B99E-A8EF6B560ED4}" srcOrd="14" destOrd="0" presId="urn:microsoft.com/office/officeart/2005/8/layout/radial5"/>
    <dgm:cxn modelId="{33C1C782-85B1-4A8D-BE0B-26D5953A158E}" type="presParOf" srcId="{1AAC1D3A-A498-4ACE-BA4E-62BF7E81D04A}" destId="{9B7557EA-3C2C-41B8-891C-22FCF1E5A5A9}" srcOrd="15" destOrd="0" presId="urn:microsoft.com/office/officeart/2005/8/layout/radial5"/>
    <dgm:cxn modelId="{C1328BAC-147E-4DB8-9F3A-182681E4124E}" type="presParOf" srcId="{9B7557EA-3C2C-41B8-891C-22FCF1E5A5A9}" destId="{E118839B-01C9-4F3D-B889-C73511842B31}" srcOrd="0" destOrd="0" presId="urn:microsoft.com/office/officeart/2005/8/layout/radial5"/>
    <dgm:cxn modelId="{D3F66E9B-4E22-4E3F-A671-6AAA7BEA63B4}" type="presParOf" srcId="{1AAC1D3A-A498-4ACE-BA4E-62BF7E81D04A}" destId="{1B6AFE21-1CF3-4731-831F-B12DE4C4923E}" srcOrd="16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aseline="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организациях системы дополнительного образования детей  сферы молодежной политики занимаются  – 3756чел.</a:t>
          </a:r>
          <a:endParaRPr lang="ru-RU" sz="1600" b="1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C93D14C4-EE9E-466B-9DAF-6C901A452B1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</a:rPr>
            <a:t>В рамках выполнения муниципального задания в 2018 году планируется сохранить тенденцию увеличения численности детей и молодежи в возрасте от 5 до 30 лет, занимающихся на системной основе в объединениях клубного типа в учреждениях сферы молодежной политики – 3100 человек.</a:t>
          </a:r>
          <a:endParaRPr lang="ru-RU" sz="1600" baseline="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8603652-AB5A-4CC7-9154-8CB463C47F96}" type="parTrans" cxnId="{E5BDF9D6-80BF-4059-8222-F898D3B6B801}">
      <dgm:prSet/>
      <dgm:spPr/>
      <dgm:t>
        <a:bodyPr/>
        <a:lstStyle/>
        <a:p>
          <a:endParaRPr lang="ru-RU"/>
        </a:p>
      </dgm:t>
    </dgm:pt>
    <dgm:pt modelId="{5F60EEC3-B633-45C6-A488-D9558B53F43F}" type="sibTrans" cxnId="{E5BDF9D6-80BF-4059-8222-F898D3B6B801}">
      <dgm:prSet/>
      <dgm:spPr/>
      <dgm:t>
        <a:bodyPr/>
        <a:lstStyle/>
        <a:p>
          <a:endParaRPr lang="ru-RU"/>
        </a:p>
      </dgm:t>
    </dgm:pt>
    <dgm:pt modelId="{4EBDE7DF-002B-4051-9F83-CD8FE5FE225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Плановый охват молодежи массовыми мероприятиями, проводимыми учреждениями молодежной политики 49634 чел</a:t>
          </a:r>
          <a:r>
            <a:rPr lang="ru-RU" sz="1600" dirty="0" smtClean="0"/>
            <a:t>.</a:t>
          </a:r>
          <a:endParaRPr lang="ru-RU" sz="1600" dirty="0"/>
        </a:p>
      </dgm:t>
    </dgm:pt>
    <dgm:pt modelId="{A86B5014-C439-4650-AD4E-3F850E4780DF}" type="parTrans" cxnId="{639127A4-DC5A-45E7-B0DE-90CF68C4DFE5}">
      <dgm:prSet/>
      <dgm:spPr/>
      <dgm:t>
        <a:bodyPr/>
        <a:lstStyle/>
        <a:p>
          <a:endParaRPr lang="ru-RU"/>
        </a:p>
      </dgm:t>
    </dgm:pt>
    <dgm:pt modelId="{F16F7766-F8AF-4649-A4F3-056C5EA5FE1F}" type="sibTrans" cxnId="{639127A4-DC5A-45E7-B0DE-90CF68C4DFE5}">
      <dgm:prSet/>
      <dgm:spPr/>
      <dgm:t>
        <a:bodyPr/>
        <a:lstStyle/>
        <a:p>
          <a:endParaRPr lang="ru-RU"/>
        </a:p>
      </dgm:t>
    </dgm:pt>
    <dgm:pt modelId="{196C5CD6-2E48-4E1E-867B-57381C592426}" type="pres">
      <dgm:prSet presAssocID="{EA367402-60EC-41D5-9C47-DE22E5E8B5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570A9-26D4-48BD-AC9C-243E38145D38}" type="pres">
      <dgm:prSet presAssocID="{110B0434-E927-4A15-B959-780C4E64B102}" presName="parentText" presStyleLbl="node1" presStyleIdx="0" presStyleCnt="3" custScaleY="88124" custLinFactY="-15944" custLinFactNeighborX="-18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DA0E8-7E12-4FE8-8A1C-4C4FF7C6CDF3}" type="pres">
      <dgm:prSet presAssocID="{0D2635BA-AD02-42B7-8CD0-E282296F961E}" presName="spacer" presStyleCnt="0"/>
      <dgm:spPr/>
    </dgm:pt>
    <dgm:pt modelId="{806AD1A5-BF4A-4878-8B16-CBA188DC3BD0}" type="pres">
      <dgm:prSet presAssocID="{C93D14C4-EE9E-466B-9DAF-6C901A452B14}" presName="parentText" presStyleLbl="node1" presStyleIdx="1" presStyleCnt="3" custScaleY="152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B3804-20BF-4062-9CA8-B4BB46D76D37}" type="pres">
      <dgm:prSet presAssocID="{5F60EEC3-B633-45C6-A488-D9558B53F43F}" presName="spacer" presStyleCnt="0"/>
      <dgm:spPr/>
    </dgm:pt>
    <dgm:pt modelId="{8BECF705-2EA7-45DB-A460-9272A98B977B}" type="pres">
      <dgm:prSet presAssocID="{4EBDE7DF-002B-4051-9F83-CD8FE5FE225B}" presName="parentText" presStyleLbl="node1" presStyleIdx="2" presStyleCnt="3" custScaleY="65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4D13F-7749-4E59-A832-5CA82323CBF9}" type="presOf" srcId="{110B0434-E927-4A15-B959-780C4E64B102}" destId="{36D570A9-26D4-48BD-AC9C-243E38145D38}" srcOrd="0" destOrd="0" presId="urn:microsoft.com/office/officeart/2005/8/layout/vList2"/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639127A4-DC5A-45E7-B0DE-90CF68C4DFE5}" srcId="{EA367402-60EC-41D5-9C47-DE22E5E8B5AC}" destId="{4EBDE7DF-002B-4051-9F83-CD8FE5FE225B}" srcOrd="2" destOrd="0" parTransId="{A86B5014-C439-4650-AD4E-3F850E4780DF}" sibTransId="{F16F7766-F8AF-4649-A4F3-056C5EA5FE1F}"/>
    <dgm:cxn modelId="{E5BDF9D6-80BF-4059-8222-F898D3B6B801}" srcId="{EA367402-60EC-41D5-9C47-DE22E5E8B5AC}" destId="{C93D14C4-EE9E-466B-9DAF-6C901A452B14}" srcOrd="1" destOrd="0" parTransId="{B8603652-AB5A-4CC7-9154-8CB463C47F96}" sibTransId="{5F60EEC3-B633-45C6-A488-D9558B53F43F}"/>
    <dgm:cxn modelId="{7FDAEB68-7844-492C-B261-6403E7A7197E}" type="presOf" srcId="{EA367402-60EC-41D5-9C47-DE22E5E8B5AC}" destId="{196C5CD6-2E48-4E1E-867B-57381C592426}" srcOrd="0" destOrd="0" presId="urn:microsoft.com/office/officeart/2005/8/layout/vList2"/>
    <dgm:cxn modelId="{3BC3F925-8F6B-4BEF-8DEA-2C9ACF20795D}" type="presOf" srcId="{4EBDE7DF-002B-4051-9F83-CD8FE5FE225B}" destId="{8BECF705-2EA7-45DB-A460-9272A98B977B}" srcOrd="0" destOrd="0" presId="urn:microsoft.com/office/officeart/2005/8/layout/vList2"/>
    <dgm:cxn modelId="{A1B57313-C949-4183-96A1-819AA9C395FA}" type="presOf" srcId="{C93D14C4-EE9E-466B-9DAF-6C901A452B14}" destId="{806AD1A5-BF4A-4878-8B16-CBA188DC3BD0}" srcOrd="0" destOrd="0" presId="urn:microsoft.com/office/officeart/2005/8/layout/vList2"/>
    <dgm:cxn modelId="{413F1C92-33B0-4EB9-AF0F-E1387CB8B704}" type="presParOf" srcId="{196C5CD6-2E48-4E1E-867B-57381C592426}" destId="{36D570A9-26D4-48BD-AC9C-243E38145D38}" srcOrd="0" destOrd="0" presId="urn:microsoft.com/office/officeart/2005/8/layout/vList2"/>
    <dgm:cxn modelId="{97657016-9476-4CD5-8BCD-93076941EC8B}" type="presParOf" srcId="{196C5CD6-2E48-4E1E-867B-57381C592426}" destId="{CE5DA0E8-7E12-4FE8-8A1C-4C4FF7C6CDF3}" srcOrd="1" destOrd="0" presId="urn:microsoft.com/office/officeart/2005/8/layout/vList2"/>
    <dgm:cxn modelId="{98D1DCDC-32D0-4C19-A6F6-97755D11B27E}" type="presParOf" srcId="{196C5CD6-2E48-4E1E-867B-57381C592426}" destId="{806AD1A5-BF4A-4878-8B16-CBA188DC3BD0}" srcOrd="2" destOrd="0" presId="urn:microsoft.com/office/officeart/2005/8/layout/vList2"/>
    <dgm:cxn modelId="{4856EF60-B066-40B6-8CED-19F7EEF3A0E1}" type="presParOf" srcId="{196C5CD6-2E48-4E1E-867B-57381C592426}" destId="{806B3804-20BF-4062-9CA8-B4BB46D76D37}" srcOrd="3" destOrd="0" presId="urn:microsoft.com/office/officeart/2005/8/layout/vList2"/>
    <dgm:cxn modelId="{9C61248D-597E-40CF-B465-2463BEAA3C8A}" type="presParOf" srcId="{196C5CD6-2E48-4E1E-867B-57381C592426}" destId="{8BECF705-2EA7-45DB-A460-9272A98B97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050E4E-3DDC-4400-BE95-F5195EBB3E5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64B31-8763-4BDA-AE80-4830CC1826E1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77DA5CA1-720C-4F4A-A808-4015DD136226}" type="parTrans" cxnId="{C5A250C9-C76B-420B-B662-0629F45F2EDB}">
      <dgm:prSet/>
      <dgm:spPr/>
      <dgm:t>
        <a:bodyPr/>
        <a:lstStyle/>
        <a:p>
          <a:endParaRPr lang="ru-RU"/>
        </a:p>
      </dgm:t>
    </dgm:pt>
    <dgm:pt modelId="{67318B5B-C46E-487D-A3E0-53B1DFA81149}" type="sibTrans" cxnId="{C5A250C9-C76B-420B-B662-0629F45F2EDB}">
      <dgm:prSet/>
      <dgm:spPr/>
      <dgm:t>
        <a:bodyPr/>
        <a:lstStyle/>
        <a:p>
          <a:endParaRPr lang="ru-RU"/>
        </a:p>
      </dgm:t>
    </dgm:pt>
    <dgm:pt modelId="{ECC79009-14CA-48BC-9D4C-65758CC82592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/>
            <a:t>Повышение уровня благоустройства, озеленения, санитарного состояния города и создание наиболее благоприятной и комфортной среды жизнедеятельности горожан </a:t>
          </a:r>
          <a:endParaRPr lang="ru-RU" sz="1200" b="1" dirty="0"/>
        </a:p>
      </dgm:t>
    </dgm:pt>
    <dgm:pt modelId="{5BDB96C5-4C12-4062-832D-DB48EDFC9A2E}" type="parTrans" cxnId="{966EE346-8627-4EB1-B6CD-0D4C9BBE7326}">
      <dgm:prSet/>
      <dgm:spPr/>
      <dgm:t>
        <a:bodyPr/>
        <a:lstStyle/>
        <a:p>
          <a:endParaRPr lang="ru-RU"/>
        </a:p>
      </dgm:t>
    </dgm:pt>
    <dgm:pt modelId="{96FE2662-6EA3-4F71-BD69-543E59F6E118}" type="sibTrans" cxnId="{966EE346-8627-4EB1-B6CD-0D4C9BBE7326}">
      <dgm:prSet/>
      <dgm:spPr/>
      <dgm:t>
        <a:bodyPr/>
        <a:lstStyle/>
        <a:p>
          <a:endParaRPr lang="ru-RU"/>
        </a:p>
      </dgm:t>
    </dgm:pt>
    <dgm:pt modelId="{482A6BBE-C710-4349-9D95-A4B306AB727B}">
      <dgm:prSet/>
      <dgm:spPr>
        <a:solidFill>
          <a:srgbClr val="FFC000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</a:t>
          </a:r>
          <a:endParaRPr lang="ru-RU" b="1" dirty="0">
            <a:solidFill>
              <a:schemeClr val="tx1"/>
            </a:solidFill>
          </a:endParaRPr>
        </a:p>
      </dgm:t>
    </dgm:pt>
    <dgm:pt modelId="{5882D8E4-5551-4131-AFF1-2AF7C882B3AC}" type="parTrans" cxnId="{0663638F-D8BF-4266-B684-0A7FF9471A5A}">
      <dgm:prSet/>
      <dgm:spPr/>
      <dgm:t>
        <a:bodyPr/>
        <a:lstStyle/>
        <a:p>
          <a:endParaRPr lang="ru-RU"/>
        </a:p>
      </dgm:t>
    </dgm:pt>
    <dgm:pt modelId="{FFF64316-45B3-4526-8DDE-CAFC2D0BF71E}" type="sibTrans" cxnId="{0663638F-D8BF-4266-B684-0A7FF9471A5A}">
      <dgm:prSet/>
      <dgm:spPr/>
      <dgm:t>
        <a:bodyPr/>
        <a:lstStyle/>
        <a:p>
          <a:endParaRPr lang="ru-RU"/>
        </a:p>
      </dgm:t>
    </dgm:pt>
    <dgm:pt modelId="{63747B7F-B6B6-41CF-BB38-03D6665EA64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 муниципальных дорог и тротуаров.</a:t>
          </a:r>
          <a:endParaRPr lang="ru-RU" sz="1000" b="1" dirty="0"/>
        </a:p>
      </dgm:t>
    </dgm:pt>
    <dgm:pt modelId="{B1556E2A-BD60-40AC-97CC-96F45261538B}" type="parTrans" cxnId="{D3ABF260-E78C-40F1-95FF-A0B65361DEA2}">
      <dgm:prSet/>
      <dgm:spPr/>
      <dgm:t>
        <a:bodyPr/>
        <a:lstStyle/>
        <a:p>
          <a:endParaRPr lang="ru-RU"/>
        </a:p>
      </dgm:t>
    </dgm:pt>
    <dgm:pt modelId="{E3D6B7BC-C25F-423D-A15E-CFB88A96756D}" type="sibTrans" cxnId="{D3ABF260-E78C-40F1-95FF-A0B65361DEA2}">
      <dgm:prSet/>
      <dgm:spPr/>
      <dgm:t>
        <a:bodyPr/>
        <a:lstStyle/>
        <a:p>
          <a:endParaRPr lang="ru-RU"/>
        </a:p>
      </dgm:t>
    </dgm:pt>
    <dgm:pt modelId="{8C477A02-589C-4A45-B067-3659EA21F2F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освещения улично-дорожной сети.</a:t>
          </a:r>
          <a:endParaRPr lang="ru-RU" sz="1000" b="1" dirty="0"/>
        </a:p>
      </dgm:t>
    </dgm:pt>
    <dgm:pt modelId="{7118648E-2925-42AA-9F4F-72E4E747CF9A}" type="parTrans" cxnId="{E1F95AAD-7BA6-49EE-8DD0-08631A762AD0}">
      <dgm:prSet/>
      <dgm:spPr/>
      <dgm:t>
        <a:bodyPr/>
        <a:lstStyle/>
        <a:p>
          <a:endParaRPr lang="ru-RU"/>
        </a:p>
      </dgm:t>
    </dgm:pt>
    <dgm:pt modelId="{5E239E1B-EB41-4765-AE69-8384717437C7}" type="sibTrans" cxnId="{E1F95AAD-7BA6-49EE-8DD0-08631A762AD0}">
      <dgm:prSet/>
      <dgm:spPr/>
      <dgm:t>
        <a:bodyPr/>
        <a:lstStyle/>
        <a:p>
          <a:endParaRPr lang="ru-RU"/>
        </a:p>
      </dgm:t>
    </dgm:pt>
    <dgm:pt modelId="{29A6341C-9603-4E0E-9D47-1EE84CB6B92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озеленения территории города.</a:t>
          </a:r>
          <a:endParaRPr lang="ru-RU" sz="1000" b="1" dirty="0"/>
        </a:p>
      </dgm:t>
    </dgm:pt>
    <dgm:pt modelId="{087E2E35-B9E3-474C-84A4-DB1128BD91D4}" type="parTrans" cxnId="{92783C59-3143-43E3-90B2-3C404D3CE230}">
      <dgm:prSet/>
      <dgm:spPr/>
      <dgm:t>
        <a:bodyPr/>
        <a:lstStyle/>
        <a:p>
          <a:endParaRPr lang="ru-RU"/>
        </a:p>
      </dgm:t>
    </dgm:pt>
    <dgm:pt modelId="{36D1EDC1-F75B-4817-8D64-371A9C370CB4}" type="sibTrans" cxnId="{92783C59-3143-43E3-90B2-3C404D3CE230}">
      <dgm:prSet/>
      <dgm:spPr/>
      <dgm:t>
        <a:bodyPr/>
        <a:lstStyle/>
        <a:p>
          <a:endParaRPr lang="ru-RU"/>
        </a:p>
      </dgm:t>
    </dgm:pt>
    <dgm:pt modelId="{78D4E2FC-2905-4C53-931F-34E95982821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Обеспечение содержания мест захоронения.</a:t>
          </a:r>
          <a:endParaRPr lang="ru-RU" sz="1000" b="1" dirty="0"/>
        </a:p>
      </dgm:t>
    </dgm:pt>
    <dgm:pt modelId="{166E740D-ABDB-4D90-8476-7A03209E165D}" type="parTrans" cxnId="{E8A5E983-3255-400F-8147-B7E30209B7E5}">
      <dgm:prSet/>
      <dgm:spPr/>
      <dgm:t>
        <a:bodyPr/>
        <a:lstStyle/>
        <a:p>
          <a:endParaRPr lang="ru-RU"/>
        </a:p>
      </dgm:t>
    </dgm:pt>
    <dgm:pt modelId="{B774584F-7E35-400A-AA37-4E2CAD2AA5DA}" type="sibTrans" cxnId="{E8A5E983-3255-400F-8147-B7E30209B7E5}">
      <dgm:prSet/>
      <dgm:spPr/>
      <dgm:t>
        <a:bodyPr/>
        <a:lstStyle/>
        <a:p>
          <a:endParaRPr lang="ru-RU"/>
        </a:p>
      </dgm:t>
    </dgm:pt>
    <dgm:pt modelId="{B9B30028-3F93-49D1-A710-BAD838112896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000" b="1" dirty="0" smtClean="0"/>
            <a:t>Проведение прочих мероприятий по благоустройству города</a:t>
          </a:r>
          <a:r>
            <a:rPr lang="ru-RU" sz="800" dirty="0" smtClean="0"/>
            <a:t>.</a:t>
          </a:r>
          <a:endParaRPr lang="ru-RU" sz="800" dirty="0"/>
        </a:p>
      </dgm:t>
    </dgm:pt>
    <dgm:pt modelId="{5BFFC6FF-013D-4698-A6D9-F5DBD0A79BEC}" type="parTrans" cxnId="{87E0A8FC-E8DE-4F3A-80E1-3B06659AD638}">
      <dgm:prSet/>
      <dgm:spPr/>
      <dgm:t>
        <a:bodyPr/>
        <a:lstStyle/>
        <a:p>
          <a:endParaRPr lang="ru-RU"/>
        </a:p>
      </dgm:t>
    </dgm:pt>
    <dgm:pt modelId="{5E7D27FF-3F12-4F46-BE47-A7A59BFAE4ED}" type="sibTrans" cxnId="{87E0A8FC-E8DE-4F3A-80E1-3B06659AD638}">
      <dgm:prSet/>
      <dgm:spPr/>
      <dgm:t>
        <a:bodyPr/>
        <a:lstStyle/>
        <a:p>
          <a:endParaRPr lang="ru-RU"/>
        </a:p>
      </dgm:t>
    </dgm:pt>
    <dgm:pt modelId="{06F203BC-C8C7-487C-B2D0-A39339B8A79C}" type="pres">
      <dgm:prSet presAssocID="{17050E4E-3DDC-4400-BE95-F5195EBB3E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04111-1691-4081-B0BC-DED944E642CD}" type="pres">
      <dgm:prSet presAssocID="{D9664B31-8763-4BDA-AE80-4830CC1826E1}" presName="linNode" presStyleCnt="0"/>
      <dgm:spPr/>
    </dgm:pt>
    <dgm:pt modelId="{6F224305-99E7-4E97-9CB8-FF99006C0358}" type="pres">
      <dgm:prSet presAssocID="{D9664B31-8763-4BDA-AE80-4830CC1826E1}" presName="parentText" presStyleLbl="node1" presStyleIdx="0" presStyleCnt="2" custLinFactNeighborX="-28887" custLinFactNeighborY="-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8EC96-8883-4626-B44B-1150595F7C31}" type="pres">
      <dgm:prSet presAssocID="{D9664B31-8763-4BDA-AE80-4830CC1826E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FA84C6-5CA6-4DAD-A01B-DFA6D7331BFD}" type="pres">
      <dgm:prSet presAssocID="{67318B5B-C46E-487D-A3E0-53B1DFA81149}" presName="sp" presStyleCnt="0"/>
      <dgm:spPr/>
    </dgm:pt>
    <dgm:pt modelId="{8E287995-772B-4225-9356-AA6AA8B66F4C}" type="pres">
      <dgm:prSet presAssocID="{482A6BBE-C710-4349-9D95-A4B306AB727B}" presName="linNode" presStyleCnt="0"/>
      <dgm:spPr/>
    </dgm:pt>
    <dgm:pt modelId="{7AF2047D-E9BE-4487-8D24-96A8A757AF8F}" type="pres">
      <dgm:prSet presAssocID="{482A6BBE-C710-4349-9D95-A4B306AB727B}" presName="parentText" presStyleLbl="node1" presStyleIdx="1" presStyleCnt="2" custLinFactNeighborX="-10504" custLinFactNeighborY="-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7A488-AA0C-4547-BC6D-BFE6AAF1554C}" type="pres">
      <dgm:prSet presAssocID="{482A6BBE-C710-4349-9D95-A4B306AB727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5E983-3255-400F-8147-B7E30209B7E5}" srcId="{482A6BBE-C710-4349-9D95-A4B306AB727B}" destId="{78D4E2FC-2905-4C53-931F-34E959828215}" srcOrd="3" destOrd="0" parTransId="{166E740D-ABDB-4D90-8476-7A03209E165D}" sibTransId="{B774584F-7E35-400A-AA37-4E2CAD2AA5DA}"/>
    <dgm:cxn modelId="{00C6133B-F06D-44D3-90AB-C1DFBDD7BA37}" type="presOf" srcId="{B9B30028-3F93-49D1-A710-BAD838112896}" destId="{7107A488-AA0C-4547-BC6D-BFE6AAF1554C}" srcOrd="0" destOrd="4" presId="urn:microsoft.com/office/officeart/2005/8/layout/vList5"/>
    <dgm:cxn modelId="{63C5A2B4-83BC-429F-B34E-7D6B7494D71D}" type="presOf" srcId="{D9664B31-8763-4BDA-AE80-4830CC1826E1}" destId="{6F224305-99E7-4E97-9CB8-FF99006C0358}" srcOrd="0" destOrd="0" presId="urn:microsoft.com/office/officeart/2005/8/layout/vList5"/>
    <dgm:cxn modelId="{7D277EB8-B34D-4ECC-978B-A954A5E3696C}" type="presOf" srcId="{63747B7F-B6B6-41CF-BB38-03D6665EA645}" destId="{7107A488-AA0C-4547-BC6D-BFE6AAF1554C}" srcOrd="0" destOrd="0" presId="urn:microsoft.com/office/officeart/2005/8/layout/vList5"/>
    <dgm:cxn modelId="{87E0A8FC-E8DE-4F3A-80E1-3B06659AD638}" srcId="{482A6BBE-C710-4349-9D95-A4B306AB727B}" destId="{B9B30028-3F93-49D1-A710-BAD838112896}" srcOrd="4" destOrd="0" parTransId="{5BFFC6FF-013D-4698-A6D9-F5DBD0A79BEC}" sibTransId="{5E7D27FF-3F12-4F46-BE47-A7A59BFAE4ED}"/>
    <dgm:cxn modelId="{E1F95AAD-7BA6-49EE-8DD0-08631A762AD0}" srcId="{482A6BBE-C710-4349-9D95-A4B306AB727B}" destId="{8C477A02-589C-4A45-B067-3659EA21F2FD}" srcOrd="1" destOrd="0" parTransId="{7118648E-2925-42AA-9F4F-72E4E747CF9A}" sibTransId="{5E239E1B-EB41-4765-AE69-8384717437C7}"/>
    <dgm:cxn modelId="{7B81B0C4-D56F-49C2-9015-68AB4AF99827}" type="presOf" srcId="{ECC79009-14CA-48BC-9D4C-65758CC82592}" destId="{5998EC96-8883-4626-B44B-1150595F7C31}" srcOrd="0" destOrd="0" presId="urn:microsoft.com/office/officeart/2005/8/layout/vList5"/>
    <dgm:cxn modelId="{0B129881-BA57-4351-A40E-B1EC287124E6}" type="presOf" srcId="{78D4E2FC-2905-4C53-931F-34E959828215}" destId="{7107A488-AA0C-4547-BC6D-BFE6AAF1554C}" srcOrd="0" destOrd="3" presId="urn:microsoft.com/office/officeart/2005/8/layout/vList5"/>
    <dgm:cxn modelId="{C5A250C9-C76B-420B-B662-0629F45F2EDB}" srcId="{17050E4E-3DDC-4400-BE95-F5195EBB3E5B}" destId="{D9664B31-8763-4BDA-AE80-4830CC1826E1}" srcOrd="0" destOrd="0" parTransId="{77DA5CA1-720C-4F4A-A808-4015DD136226}" sibTransId="{67318B5B-C46E-487D-A3E0-53B1DFA81149}"/>
    <dgm:cxn modelId="{0663638F-D8BF-4266-B684-0A7FF9471A5A}" srcId="{17050E4E-3DDC-4400-BE95-F5195EBB3E5B}" destId="{482A6BBE-C710-4349-9D95-A4B306AB727B}" srcOrd="1" destOrd="0" parTransId="{5882D8E4-5551-4131-AFF1-2AF7C882B3AC}" sibTransId="{FFF64316-45B3-4526-8DDE-CAFC2D0BF71E}"/>
    <dgm:cxn modelId="{92783C59-3143-43E3-90B2-3C404D3CE230}" srcId="{482A6BBE-C710-4349-9D95-A4B306AB727B}" destId="{29A6341C-9603-4E0E-9D47-1EE84CB6B928}" srcOrd="2" destOrd="0" parTransId="{087E2E35-B9E3-474C-84A4-DB1128BD91D4}" sibTransId="{36D1EDC1-F75B-4817-8D64-371A9C370CB4}"/>
    <dgm:cxn modelId="{A88E1665-01F7-4B2B-AEB6-F8C63C79C367}" type="presOf" srcId="{17050E4E-3DDC-4400-BE95-F5195EBB3E5B}" destId="{06F203BC-C8C7-487C-B2D0-A39339B8A79C}" srcOrd="0" destOrd="0" presId="urn:microsoft.com/office/officeart/2005/8/layout/vList5"/>
    <dgm:cxn modelId="{27DB1ACE-BAB4-4405-93F3-DF77D1B20B5B}" type="presOf" srcId="{29A6341C-9603-4E0E-9D47-1EE84CB6B928}" destId="{7107A488-AA0C-4547-BC6D-BFE6AAF1554C}" srcOrd="0" destOrd="2" presId="urn:microsoft.com/office/officeart/2005/8/layout/vList5"/>
    <dgm:cxn modelId="{D3ABF260-E78C-40F1-95FF-A0B65361DEA2}" srcId="{482A6BBE-C710-4349-9D95-A4B306AB727B}" destId="{63747B7F-B6B6-41CF-BB38-03D6665EA645}" srcOrd="0" destOrd="0" parTransId="{B1556E2A-BD60-40AC-97CC-96F45261538B}" sibTransId="{E3D6B7BC-C25F-423D-A15E-CFB88A96756D}"/>
    <dgm:cxn modelId="{D0D3AB35-F86E-420B-A1BC-200E62AFDECC}" type="presOf" srcId="{482A6BBE-C710-4349-9D95-A4B306AB727B}" destId="{7AF2047D-E9BE-4487-8D24-96A8A757AF8F}" srcOrd="0" destOrd="0" presId="urn:microsoft.com/office/officeart/2005/8/layout/vList5"/>
    <dgm:cxn modelId="{A0F825E2-6EB1-4AF8-B284-4A8D486A09D7}" type="presOf" srcId="{8C477A02-589C-4A45-B067-3659EA21F2FD}" destId="{7107A488-AA0C-4547-BC6D-BFE6AAF1554C}" srcOrd="0" destOrd="1" presId="urn:microsoft.com/office/officeart/2005/8/layout/vList5"/>
    <dgm:cxn modelId="{966EE346-8627-4EB1-B6CD-0D4C9BBE7326}" srcId="{D9664B31-8763-4BDA-AE80-4830CC1826E1}" destId="{ECC79009-14CA-48BC-9D4C-65758CC82592}" srcOrd="0" destOrd="0" parTransId="{5BDB96C5-4C12-4062-832D-DB48EDFC9A2E}" sibTransId="{96FE2662-6EA3-4F71-BD69-543E59F6E118}"/>
    <dgm:cxn modelId="{811F1206-17A5-4E5B-8ECC-34E269DF776C}" type="presParOf" srcId="{06F203BC-C8C7-487C-B2D0-A39339B8A79C}" destId="{E4F04111-1691-4081-B0BC-DED944E642CD}" srcOrd="0" destOrd="0" presId="urn:microsoft.com/office/officeart/2005/8/layout/vList5"/>
    <dgm:cxn modelId="{17FC1776-F376-4CA7-B687-85C4A3A0B8F1}" type="presParOf" srcId="{E4F04111-1691-4081-B0BC-DED944E642CD}" destId="{6F224305-99E7-4E97-9CB8-FF99006C0358}" srcOrd="0" destOrd="0" presId="urn:microsoft.com/office/officeart/2005/8/layout/vList5"/>
    <dgm:cxn modelId="{3E091B6A-316A-489D-B0E2-C7304DCBDBD9}" type="presParOf" srcId="{E4F04111-1691-4081-B0BC-DED944E642CD}" destId="{5998EC96-8883-4626-B44B-1150595F7C31}" srcOrd="1" destOrd="0" presId="urn:microsoft.com/office/officeart/2005/8/layout/vList5"/>
    <dgm:cxn modelId="{C9BA08CD-E78F-4FA6-8EAC-80D807DCE78A}" type="presParOf" srcId="{06F203BC-C8C7-487C-B2D0-A39339B8A79C}" destId="{FCFA84C6-5CA6-4DAD-A01B-DFA6D7331BFD}" srcOrd="1" destOrd="0" presId="urn:microsoft.com/office/officeart/2005/8/layout/vList5"/>
    <dgm:cxn modelId="{2846864A-9FED-45FC-96DF-EE292CB35833}" type="presParOf" srcId="{06F203BC-C8C7-487C-B2D0-A39339B8A79C}" destId="{8E287995-772B-4225-9356-AA6AA8B66F4C}" srcOrd="2" destOrd="0" presId="urn:microsoft.com/office/officeart/2005/8/layout/vList5"/>
    <dgm:cxn modelId="{AD5A53CA-AB2E-4AFC-BA02-BD3CCF1E4649}" type="presParOf" srcId="{8E287995-772B-4225-9356-AA6AA8B66F4C}" destId="{7AF2047D-E9BE-4487-8D24-96A8A757AF8F}" srcOrd="0" destOrd="0" presId="urn:microsoft.com/office/officeart/2005/8/layout/vList5"/>
    <dgm:cxn modelId="{688E2CBA-4E3B-4BD3-8A9E-AE0C1610DB34}" type="presParOf" srcId="{8E287995-772B-4225-9356-AA6AA8B66F4C}" destId="{7107A488-AA0C-4547-BC6D-BFE6AAF155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C29FAB-00B7-4BC2-8C5D-7AEFA230D0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35471-04E6-4FA8-A319-625ED18741EE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b="1" dirty="0">
            <a:solidFill>
              <a:schemeClr val="tx1"/>
            </a:solidFill>
          </a:endParaRPr>
        </a:p>
      </dgm:t>
    </dgm:pt>
    <dgm:pt modelId="{ACE6F275-772E-4367-AF4D-D08D64DD427E}" type="parTrans" cxnId="{EF5A8F5E-F343-4AD8-BB88-64B17DB37B4C}">
      <dgm:prSet/>
      <dgm:spPr/>
      <dgm:t>
        <a:bodyPr/>
        <a:lstStyle/>
        <a:p>
          <a:endParaRPr lang="ru-RU"/>
        </a:p>
      </dgm:t>
    </dgm:pt>
    <dgm:pt modelId="{A62E3D10-CFBB-42AE-A902-1C57810A06B3}" type="sibTrans" cxnId="{EF5A8F5E-F343-4AD8-BB88-64B17DB37B4C}">
      <dgm:prSet/>
      <dgm:spPr/>
      <dgm:t>
        <a:bodyPr/>
        <a:lstStyle/>
        <a:p>
          <a:endParaRPr lang="ru-RU"/>
        </a:p>
      </dgm:t>
    </dgm:pt>
    <dgm:pt modelId="{BBC2DEBD-F37A-4267-9080-6A0200A01A8F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b="1" dirty="0" smtClean="0"/>
            <a:t>Задачи Программы:</a:t>
          </a:r>
          <a:endParaRPr lang="ru-RU" dirty="0"/>
        </a:p>
      </dgm:t>
    </dgm:pt>
    <dgm:pt modelId="{4B3B195B-E485-4326-B014-1B1683E2FDD5}" type="parTrans" cxnId="{DD87C0D2-7B64-4703-9275-D37B079FC4C0}">
      <dgm:prSet/>
      <dgm:spPr/>
      <dgm:t>
        <a:bodyPr/>
        <a:lstStyle/>
        <a:p>
          <a:endParaRPr lang="ru-RU"/>
        </a:p>
      </dgm:t>
    </dgm:pt>
    <dgm:pt modelId="{A3F6C8D9-29D3-4423-8165-AFE83862B819}" type="sibTrans" cxnId="{DD87C0D2-7B64-4703-9275-D37B079FC4C0}">
      <dgm:prSet/>
      <dgm:spPr/>
      <dgm:t>
        <a:bodyPr/>
        <a:lstStyle/>
        <a:p>
          <a:endParaRPr lang="ru-RU"/>
        </a:p>
      </dgm:t>
    </dgm:pt>
    <dgm:pt modelId="{90DDA181-9489-44A7-9207-662E7EB20CD4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внутреннего потребления с целью замещения  ввозимых в город товаров (услуг).</a:t>
          </a:r>
          <a:endParaRPr lang="ru-RU" b="1" dirty="0"/>
        </a:p>
      </dgm:t>
    </dgm:pt>
    <dgm:pt modelId="{BCC272B3-ECA0-4FEA-BECE-40DF9CBD30A0}" type="parTrans" cxnId="{71B287C9-1B53-426E-94A6-7603CFCD54DC}">
      <dgm:prSet/>
      <dgm:spPr/>
      <dgm:t>
        <a:bodyPr/>
        <a:lstStyle/>
        <a:p>
          <a:endParaRPr lang="ru-RU"/>
        </a:p>
      </dgm:t>
    </dgm:pt>
    <dgm:pt modelId="{A8839FC6-C3C8-41CD-B018-4C1A832FF0C3}" type="sibTrans" cxnId="{71B287C9-1B53-426E-94A6-7603CFCD54DC}">
      <dgm:prSet/>
      <dgm:spPr/>
      <dgm:t>
        <a:bodyPr/>
        <a:lstStyle/>
        <a:p>
          <a:endParaRPr lang="ru-RU"/>
        </a:p>
      </dgm:t>
    </dgm:pt>
    <dgm:pt modelId="{EEF08EAE-9A33-44C1-A635-FC847D35FD20}">
      <dgm:prSet/>
      <dgm:spPr/>
      <dgm:t>
        <a:bodyPr/>
        <a:lstStyle/>
        <a:p>
          <a:pPr rtl="0"/>
          <a:r>
            <a:rPr lang="ru-RU" b="1" dirty="0" smtClean="0"/>
            <a:t>Обеспечение роста выпуска продукции (услуг) для реализации на внешних рынках.</a:t>
          </a:r>
          <a:endParaRPr lang="ru-RU" b="1" dirty="0"/>
        </a:p>
      </dgm:t>
    </dgm:pt>
    <dgm:pt modelId="{0C0C39FD-D325-429B-9758-B595F2255F7F}" type="parTrans" cxnId="{F8444DA3-4824-4B16-8D4D-1B1E86F656FF}">
      <dgm:prSet/>
      <dgm:spPr/>
      <dgm:t>
        <a:bodyPr/>
        <a:lstStyle/>
        <a:p>
          <a:endParaRPr lang="ru-RU"/>
        </a:p>
      </dgm:t>
    </dgm:pt>
    <dgm:pt modelId="{E3005A46-47F2-4E6B-BF07-A2548DD13747}" type="sibTrans" cxnId="{F8444DA3-4824-4B16-8D4D-1B1E86F656FF}">
      <dgm:prSet/>
      <dgm:spPr/>
      <dgm:t>
        <a:bodyPr/>
        <a:lstStyle/>
        <a:p>
          <a:endParaRPr lang="ru-RU"/>
        </a:p>
      </dgm:t>
    </dgm:pt>
    <dgm:pt modelId="{99258C49-3E01-4B38-8704-AEBDF058735C}">
      <dgm:prSet/>
      <dgm:spPr/>
      <dgm:t>
        <a:bodyPr/>
        <a:lstStyle/>
        <a:p>
          <a:pPr rtl="0"/>
          <a:r>
            <a:rPr lang="ru-RU" b="1" dirty="0" smtClean="0"/>
            <a:t>Регулирование развития «точек роста» внутри города.</a:t>
          </a:r>
          <a:endParaRPr lang="ru-RU" b="1" dirty="0"/>
        </a:p>
      </dgm:t>
    </dgm:pt>
    <dgm:pt modelId="{7A5B1A8C-F91F-4EC1-8808-B4850F80840F}" type="parTrans" cxnId="{8942BFCF-2786-4EA4-BE6E-9A31B1F96507}">
      <dgm:prSet/>
      <dgm:spPr/>
      <dgm:t>
        <a:bodyPr/>
        <a:lstStyle/>
        <a:p>
          <a:endParaRPr lang="ru-RU"/>
        </a:p>
      </dgm:t>
    </dgm:pt>
    <dgm:pt modelId="{3E9D11FA-4878-4EDC-B7D3-62AA679451DE}" type="sibTrans" cxnId="{8942BFCF-2786-4EA4-BE6E-9A31B1F96507}">
      <dgm:prSet/>
      <dgm:spPr/>
      <dgm:t>
        <a:bodyPr/>
        <a:lstStyle/>
        <a:p>
          <a:endParaRPr lang="ru-RU"/>
        </a:p>
      </dgm:t>
    </dgm:pt>
    <dgm:pt modelId="{D408B7A3-994E-4C53-B7D3-A6E9253AA307}">
      <dgm:prSet/>
      <dgm:spPr/>
      <dgm:t>
        <a:bodyPr/>
        <a:lstStyle/>
        <a:p>
          <a:pPr rtl="0"/>
          <a:r>
            <a:rPr lang="ru-RU" b="1" dirty="0" smtClean="0"/>
            <a:t>Создание условий для стабильного развития экономики, направленных на улучшение социального положения и материального благосостояния населения города. </a:t>
          </a:r>
          <a:endParaRPr lang="ru-RU" b="1" dirty="0"/>
        </a:p>
      </dgm:t>
    </dgm:pt>
    <dgm:pt modelId="{FE6F43E2-0872-49A2-8A84-93A9EB8E7DC9}" type="parTrans" cxnId="{6A382A4B-E186-4FC2-A826-646D4C727706}">
      <dgm:prSet/>
      <dgm:spPr/>
      <dgm:t>
        <a:bodyPr/>
        <a:lstStyle/>
        <a:p>
          <a:endParaRPr lang="ru-RU"/>
        </a:p>
      </dgm:t>
    </dgm:pt>
    <dgm:pt modelId="{CCE1073F-08BD-40A5-A071-57C81D9E6D11}" type="sibTrans" cxnId="{6A382A4B-E186-4FC2-A826-646D4C727706}">
      <dgm:prSet/>
      <dgm:spPr/>
      <dgm:t>
        <a:bodyPr/>
        <a:lstStyle/>
        <a:p>
          <a:endParaRPr lang="ru-RU"/>
        </a:p>
      </dgm:t>
    </dgm:pt>
    <dgm:pt modelId="{77DD8C7C-95A2-4D11-9EED-21FD07A18284}">
      <dgm:prSet/>
      <dgm:spPr/>
      <dgm:t>
        <a:bodyPr/>
        <a:lstStyle/>
        <a:p>
          <a:pPr rtl="0"/>
          <a:r>
            <a:rPr lang="ru-RU" b="1" dirty="0" smtClean="0"/>
            <a:t>Обеспечение устойчивости экономического роста и качественного уровня жизни населения.</a:t>
          </a:r>
          <a:endParaRPr lang="ru-RU" b="1" dirty="0"/>
        </a:p>
      </dgm:t>
    </dgm:pt>
    <dgm:pt modelId="{DB134432-D1E2-4C8F-968D-E5506DE2066D}" type="parTrans" cxnId="{4737B8E0-CC8F-45DB-82F7-6B4F00863B7C}">
      <dgm:prSet/>
      <dgm:spPr/>
      <dgm:t>
        <a:bodyPr/>
        <a:lstStyle/>
        <a:p>
          <a:endParaRPr lang="ru-RU"/>
        </a:p>
      </dgm:t>
    </dgm:pt>
    <dgm:pt modelId="{C77E18DE-DF49-464D-AAED-3C8D9C3F1984}" type="sibTrans" cxnId="{4737B8E0-CC8F-45DB-82F7-6B4F00863B7C}">
      <dgm:prSet/>
      <dgm:spPr/>
      <dgm:t>
        <a:bodyPr/>
        <a:lstStyle/>
        <a:p>
          <a:endParaRPr lang="ru-RU"/>
        </a:p>
      </dgm:t>
    </dgm:pt>
    <dgm:pt modelId="{1B75C808-AB7C-4D5C-8D77-8E92BEB9702F}" type="pres">
      <dgm:prSet presAssocID="{E4C29FAB-00B7-4BC2-8C5D-7AEFA230D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FB52A4-F620-4495-AB5E-00D35A5EE792}" type="pres">
      <dgm:prSet presAssocID="{F7C35471-04E6-4FA8-A319-625ED18741EE}" presName="linNode" presStyleCnt="0"/>
      <dgm:spPr/>
    </dgm:pt>
    <dgm:pt modelId="{F9E58463-908A-468D-B168-C98FC983204E}" type="pres">
      <dgm:prSet presAssocID="{F7C35471-04E6-4FA8-A319-625ED18741EE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BA2C6-93B7-40F7-AF07-DF697E5EFBBA}" type="pres">
      <dgm:prSet presAssocID="{F7C35471-04E6-4FA8-A319-625ED18741EE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EA5D-74C7-48D0-AC5E-27C775CAB132}" type="pres">
      <dgm:prSet presAssocID="{A62E3D10-CFBB-42AE-A902-1C57810A06B3}" presName="sp" presStyleCnt="0"/>
      <dgm:spPr/>
    </dgm:pt>
    <dgm:pt modelId="{80CB050C-3A95-43F2-8402-3E9FD4EC8419}" type="pres">
      <dgm:prSet presAssocID="{BBC2DEBD-F37A-4267-9080-6A0200A01A8F}" presName="linNode" presStyleCnt="0"/>
      <dgm:spPr/>
    </dgm:pt>
    <dgm:pt modelId="{EEE628ED-9A36-4149-B3E9-582BA0994234}" type="pres">
      <dgm:prSet presAssocID="{BBC2DEBD-F37A-4267-9080-6A0200A01A8F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5ACE7-45DC-45A6-8436-AFA19C97FECC}" type="pres">
      <dgm:prSet presAssocID="{BBC2DEBD-F37A-4267-9080-6A0200A01A8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382A4B-E186-4FC2-A826-646D4C727706}" srcId="{F7C35471-04E6-4FA8-A319-625ED18741EE}" destId="{D408B7A3-994E-4C53-B7D3-A6E9253AA307}" srcOrd="0" destOrd="0" parTransId="{FE6F43E2-0872-49A2-8A84-93A9EB8E7DC9}" sibTransId="{CCE1073F-08BD-40A5-A071-57C81D9E6D11}"/>
    <dgm:cxn modelId="{D4567F5E-EAA2-45C6-A658-3E77033BE67C}" type="presOf" srcId="{99258C49-3E01-4B38-8704-AEBDF058735C}" destId="{0F65ACE7-45DC-45A6-8436-AFA19C97FECC}" srcOrd="0" destOrd="2" presId="urn:microsoft.com/office/officeart/2005/8/layout/vList5"/>
    <dgm:cxn modelId="{365507B0-EAB8-42A4-AB19-E60EEFE52502}" type="presOf" srcId="{77DD8C7C-95A2-4D11-9EED-21FD07A18284}" destId="{CE8BA2C6-93B7-40F7-AF07-DF697E5EFBBA}" srcOrd="0" destOrd="1" presId="urn:microsoft.com/office/officeart/2005/8/layout/vList5"/>
    <dgm:cxn modelId="{B32AE1A9-0835-4A15-BF49-656AC2E890BD}" type="presOf" srcId="{D408B7A3-994E-4C53-B7D3-A6E9253AA307}" destId="{CE8BA2C6-93B7-40F7-AF07-DF697E5EFBBA}" srcOrd="0" destOrd="0" presId="urn:microsoft.com/office/officeart/2005/8/layout/vList5"/>
    <dgm:cxn modelId="{A80F9893-9F10-481D-AA46-C99CECA9F2E5}" type="presOf" srcId="{90DDA181-9489-44A7-9207-662E7EB20CD4}" destId="{0F65ACE7-45DC-45A6-8436-AFA19C97FECC}" srcOrd="0" destOrd="0" presId="urn:microsoft.com/office/officeart/2005/8/layout/vList5"/>
    <dgm:cxn modelId="{A5DB9D21-4787-4EC8-8C5E-EC51CA7DFAA2}" type="presOf" srcId="{BBC2DEBD-F37A-4267-9080-6A0200A01A8F}" destId="{EEE628ED-9A36-4149-B3E9-582BA0994234}" srcOrd="0" destOrd="0" presId="urn:microsoft.com/office/officeart/2005/8/layout/vList5"/>
    <dgm:cxn modelId="{DD87C0D2-7B64-4703-9275-D37B079FC4C0}" srcId="{E4C29FAB-00B7-4BC2-8C5D-7AEFA230D035}" destId="{BBC2DEBD-F37A-4267-9080-6A0200A01A8F}" srcOrd="1" destOrd="0" parTransId="{4B3B195B-E485-4326-B014-1B1683E2FDD5}" sibTransId="{A3F6C8D9-29D3-4423-8165-AFE83862B819}"/>
    <dgm:cxn modelId="{EF5A8F5E-F343-4AD8-BB88-64B17DB37B4C}" srcId="{E4C29FAB-00B7-4BC2-8C5D-7AEFA230D035}" destId="{F7C35471-04E6-4FA8-A319-625ED18741EE}" srcOrd="0" destOrd="0" parTransId="{ACE6F275-772E-4367-AF4D-D08D64DD427E}" sibTransId="{A62E3D10-CFBB-42AE-A902-1C57810A06B3}"/>
    <dgm:cxn modelId="{8942BFCF-2786-4EA4-BE6E-9A31B1F96507}" srcId="{BBC2DEBD-F37A-4267-9080-6A0200A01A8F}" destId="{99258C49-3E01-4B38-8704-AEBDF058735C}" srcOrd="2" destOrd="0" parTransId="{7A5B1A8C-F91F-4EC1-8808-B4850F80840F}" sibTransId="{3E9D11FA-4878-4EDC-B7D3-62AA679451DE}"/>
    <dgm:cxn modelId="{4737B8E0-CC8F-45DB-82F7-6B4F00863B7C}" srcId="{F7C35471-04E6-4FA8-A319-625ED18741EE}" destId="{77DD8C7C-95A2-4D11-9EED-21FD07A18284}" srcOrd="1" destOrd="0" parTransId="{DB134432-D1E2-4C8F-968D-E5506DE2066D}" sibTransId="{C77E18DE-DF49-464D-AAED-3C8D9C3F1984}"/>
    <dgm:cxn modelId="{71B287C9-1B53-426E-94A6-7603CFCD54DC}" srcId="{BBC2DEBD-F37A-4267-9080-6A0200A01A8F}" destId="{90DDA181-9489-44A7-9207-662E7EB20CD4}" srcOrd="0" destOrd="0" parTransId="{BCC272B3-ECA0-4FEA-BECE-40DF9CBD30A0}" sibTransId="{A8839FC6-C3C8-41CD-B018-4C1A832FF0C3}"/>
    <dgm:cxn modelId="{8BCA903E-7B3F-4870-840F-DAC5F752EB4B}" type="presOf" srcId="{F7C35471-04E6-4FA8-A319-625ED18741EE}" destId="{F9E58463-908A-468D-B168-C98FC983204E}" srcOrd="0" destOrd="0" presId="urn:microsoft.com/office/officeart/2005/8/layout/vList5"/>
    <dgm:cxn modelId="{74B56E36-17B7-4B92-B816-EB049B6AFD55}" type="presOf" srcId="{EEF08EAE-9A33-44C1-A635-FC847D35FD20}" destId="{0F65ACE7-45DC-45A6-8436-AFA19C97FECC}" srcOrd="0" destOrd="1" presId="urn:microsoft.com/office/officeart/2005/8/layout/vList5"/>
    <dgm:cxn modelId="{F8444DA3-4824-4B16-8D4D-1B1E86F656FF}" srcId="{BBC2DEBD-F37A-4267-9080-6A0200A01A8F}" destId="{EEF08EAE-9A33-44C1-A635-FC847D35FD20}" srcOrd="1" destOrd="0" parTransId="{0C0C39FD-D325-429B-9758-B595F2255F7F}" sibTransId="{E3005A46-47F2-4E6B-BF07-A2548DD13747}"/>
    <dgm:cxn modelId="{D001C81E-94D2-47A3-B3A0-463717D02AE6}" type="presOf" srcId="{E4C29FAB-00B7-4BC2-8C5D-7AEFA230D035}" destId="{1B75C808-AB7C-4D5C-8D77-8E92BEB9702F}" srcOrd="0" destOrd="0" presId="urn:microsoft.com/office/officeart/2005/8/layout/vList5"/>
    <dgm:cxn modelId="{49996D20-C678-4BAB-877E-36C361AE28C6}" type="presParOf" srcId="{1B75C808-AB7C-4D5C-8D77-8E92BEB9702F}" destId="{17FB52A4-F620-4495-AB5E-00D35A5EE792}" srcOrd="0" destOrd="0" presId="urn:microsoft.com/office/officeart/2005/8/layout/vList5"/>
    <dgm:cxn modelId="{BA982147-75AF-4729-A545-4E8DD0AD288E}" type="presParOf" srcId="{17FB52A4-F620-4495-AB5E-00D35A5EE792}" destId="{F9E58463-908A-468D-B168-C98FC983204E}" srcOrd="0" destOrd="0" presId="urn:microsoft.com/office/officeart/2005/8/layout/vList5"/>
    <dgm:cxn modelId="{50358833-6095-42D5-B15A-7E4A1C4138EC}" type="presParOf" srcId="{17FB52A4-F620-4495-AB5E-00D35A5EE792}" destId="{CE8BA2C6-93B7-40F7-AF07-DF697E5EFBBA}" srcOrd="1" destOrd="0" presId="urn:microsoft.com/office/officeart/2005/8/layout/vList5"/>
    <dgm:cxn modelId="{40037078-4DCB-4941-B0E2-B4FD0D58901D}" type="presParOf" srcId="{1B75C808-AB7C-4D5C-8D77-8E92BEB9702F}" destId="{82F5EA5D-74C7-48D0-AC5E-27C775CAB132}" srcOrd="1" destOrd="0" presId="urn:microsoft.com/office/officeart/2005/8/layout/vList5"/>
    <dgm:cxn modelId="{E16FD63E-3E05-46E5-ACAA-7F86DDD09B67}" type="presParOf" srcId="{1B75C808-AB7C-4D5C-8D77-8E92BEB9702F}" destId="{80CB050C-3A95-43F2-8402-3E9FD4EC8419}" srcOrd="2" destOrd="0" presId="urn:microsoft.com/office/officeart/2005/8/layout/vList5"/>
    <dgm:cxn modelId="{9C1AD9D9-EEAB-4175-84A5-82A716C94C94}" type="presParOf" srcId="{80CB050C-3A95-43F2-8402-3E9FD4EC8419}" destId="{EEE628ED-9A36-4149-B3E9-582BA0994234}" srcOrd="0" destOrd="0" presId="urn:microsoft.com/office/officeart/2005/8/layout/vList5"/>
    <dgm:cxn modelId="{97108979-ABF9-4743-972E-112CBA1F0596}" type="presParOf" srcId="{80CB050C-3A95-43F2-8402-3E9FD4EC8419}" destId="{0F65ACE7-45DC-45A6-8436-AFA19C97F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367402-60EC-41D5-9C47-DE22E5E8B5A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0B0434-E927-4A15-B959-780C4E64B102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повышение   уровня   надежности,    качества    и эффективности работы коммунального комплекса</a:t>
          </a:r>
          <a:endParaRPr lang="ru-RU" sz="1000" b="1" dirty="0">
            <a:solidFill>
              <a:schemeClr val="tx1"/>
            </a:solidFill>
          </a:endParaRPr>
        </a:p>
      </dgm:t>
    </dgm:pt>
    <dgm:pt modelId="{A620ACCF-EB03-4A54-A2BB-0EAFABBB7065}" type="parTrans" cxnId="{03EF400E-E338-4D85-9122-D3ADF542E040}">
      <dgm:prSet/>
      <dgm:spPr/>
      <dgm:t>
        <a:bodyPr/>
        <a:lstStyle/>
        <a:p>
          <a:endParaRPr lang="ru-RU"/>
        </a:p>
      </dgm:t>
    </dgm:pt>
    <dgm:pt modelId="{0D2635BA-AD02-42B7-8CD0-E282296F961E}" type="sibTrans" cxnId="{03EF400E-E338-4D85-9122-D3ADF542E040}">
      <dgm:prSet/>
      <dgm:spPr/>
      <dgm:t>
        <a:bodyPr/>
        <a:lstStyle/>
        <a:p>
          <a:endParaRPr lang="ru-RU"/>
        </a:p>
      </dgm:t>
    </dgm:pt>
    <dgm:pt modelId="{6B97AAD9-F9EC-4CC5-BCF3-44CFE7F6E8C8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снижение себестоимости коммунальных услуг  за  счет уменьшения  затрат  на  их  производство   и   внедрения ресурсосберегающих технологий</a:t>
          </a:r>
          <a:endParaRPr lang="ru-RU" sz="1000" b="1" dirty="0">
            <a:solidFill>
              <a:schemeClr val="tx1"/>
            </a:solidFill>
          </a:endParaRPr>
        </a:p>
      </dgm:t>
    </dgm:pt>
    <dgm:pt modelId="{F6185C4B-83A3-41EE-8184-6D9A9F09B0C5}" type="parTrans" cxnId="{A85410E3-C137-4397-A6E8-0B4D32FCC502}">
      <dgm:prSet/>
      <dgm:spPr/>
      <dgm:t>
        <a:bodyPr/>
        <a:lstStyle/>
        <a:p>
          <a:endParaRPr lang="ru-RU"/>
        </a:p>
      </dgm:t>
    </dgm:pt>
    <dgm:pt modelId="{4B9DC51F-B145-4A42-A399-C4DD336E056B}" type="sibTrans" cxnId="{A85410E3-C137-4397-A6E8-0B4D32FCC502}">
      <dgm:prSet/>
      <dgm:spPr/>
      <dgm:t>
        <a:bodyPr/>
        <a:lstStyle/>
        <a:p>
          <a:endParaRPr lang="ru-RU"/>
        </a:p>
      </dgm:t>
    </dgm:pt>
    <dgm:pt modelId="{2D206617-FC35-4F42-8FEF-5981D9D97380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обновление   и   модернизация основных   фондов коммунального комплекса в соответствии  с  современными требованиями к технологии и качеству услуг  и  улучшения экологической ситуации в городе</a:t>
          </a:r>
          <a:endParaRPr lang="ru-RU" sz="1000" b="1" dirty="0">
            <a:solidFill>
              <a:schemeClr val="tx1"/>
            </a:solidFill>
          </a:endParaRPr>
        </a:p>
      </dgm:t>
    </dgm:pt>
    <dgm:pt modelId="{2730E106-F9CE-4966-8CAB-460CCBB83C0C}" type="parTrans" cxnId="{78101F63-F1E3-4EC1-B997-BCEB793F0674}">
      <dgm:prSet/>
      <dgm:spPr/>
      <dgm:t>
        <a:bodyPr/>
        <a:lstStyle/>
        <a:p>
          <a:endParaRPr lang="ru-RU"/>
        </a:p>
      </dgm:t>
    </dgm:pt>
    <dgm:pt modelId="{37074EEF-3BDA-4C7B-9BA6-62E107CF107C}" type="sibTrans" cxnId="{78101F63-F1E3-4EC1-B997-BCEB793F0674}">
      <dgm:prSet/>
      <dgm:spPr/>
      <dgm:t>
        <a:bodyPr/>
        <a:lstStyle/>
        <a:p>
          <a:endParaRPr lang="ru-RU"/>
        </a:p>
      </dgm:t>
    </dgm:pt>
    <dgm:pt modelId="{B71E2860-FAA0-479C-9B2A-186CB17D9D3C}">
      <dgm:prSet custT="1"/>
      <dgm:spPr/>
      <dgm:t>
        <a:bodyPr/>
        <a:lstStyle/>
        <a:p>
          <a:pPr rtl="0"/>
          <a:r>
            <a:rPr lang="ru-RU" sz="1000" b="1" dirty="0" smtClean="0">
              <a:solidFill>
                <a:schemeClr val="tx1"/>
              </a:solidFill>
            </a:rPr>
            <a:t>привлечение  бюджетных  и  внебюджетных  средств  в обеспечение    комплексного развития     коммунальной инфраструктуры, подключение и обеспечение  строительства нового</a:t>
          </a:r>
          <a:endParaRPr lang="ru-RU" sz="1000" b="1" dirty="0">
            <a:solidFill>
              <a:schemeClr val="tx1"/>
            </a:solidFill>
          </a:endParaRPr>
        </a:p>
      </dgm:t>
    </dgm:pt>
    <dgm:pt modelId="{4C3BEFB6-8783-480C-AC41-23CE38CB09FF}" type="parTrans" cxnId="{50750FDB-46C9-4991-BDBA-6FA363A44666}">
      <dgm:prSet/>
      <dgm:spPr/>
      <dgm:t>
        <a:bodyPr/>
        <a:lstStyle/>
        <a:p>
          <a:endParaRPr lang="ru-RU"/>
        </a:p>
      </dgm:t>
    </dgm:pt>
    <dgm:pt modelId="{650D3881-80BA-4D52-9D80-94489FBED772}" type="sibTrans" cxnId="{50750FDB-46C9-4991-BDBA-6FA363A44666}">
      <dgm:prSet/>
      <dgm:spPr/>
      <dgm:t>
        <a:bodyPr/>
        <a:lstStyle/>
        <a:p>
          <a:endParaRPr lang="ru-RU"/>
        </a:p>
      </dgm:t>
    </dgm:pt>
    <dgm:pt modelId="{9EAA5399-A19B-4C8B-8E9C-9B9AB4E92CBC}" type="pres">
      <dgm:prSet presAssocID="{EA367402-60EC-41D5-9C47-DE22E5E8B5A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166DE-652D-4C64-8097-E0ACF52654D2}" type="pres">
      <dgm:prSet presAssocID="{EA367402-60EC-41D5-9C47-DE22E5E8B5AC}" presName="diamond" presStyleLbl="bgShp" presStyleIdx="0" presStyleCnt="1"/>
      <dgm:spPr/>
    </dgm:pt>
    <dgm:pt modelId="{E691BDA4-1BF3-49D3-9FF7-AFC032519FEC}" type="pres">
      <dgm:prSet presAssocID="{EA367402-60EC-41D5-9C47-DE22E5E8B5AC}" presName="quad1" presStyleLbl="node1" presStyleIdx="0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96D56-347A-43AB-A73F-4EC1DD1C5D79}" type="pres">
      <dgm:prSet presAssocID="{EA367402-60EC-41D5-9C47-DE22E5E8B5AC}" presName="quad2" presStyleLbl="node1" presStyleIdx="1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0ED75-0A2C-43BB-BADC-FBE9D13F8160}" type="pres">
      <dgm:prSet presAssocID="{EA367402-60EC-41D5-9C47-DE22E5E8B5AC}" presName="quad3" presStyleLbl="node1" presStyleIdx="2" presStyleCnt="4" custScaleX="102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1383B-DE1C-45C0-B1AD-67634AE384EB}" type="pres">
      <dgm:prSet presAssocID="{EA367402-60EC-41D5-9C47-DE22E5E8B5AC}" presName="quad4" presStyleLbl="node1" presStyleIdx="3" presStyleCnt="4" custScaleX="1128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EF400E-E338-4D85-9122-D3ADF542E040}" srcId="{EA367402-60EC-41D5-9C47-DE22E5E8B5AC}" destId="{110B0434-E927-4A15-B959-780C4E64B102}" srcOrd="0" destOrd="0" parTransId="{A620ACCF-EB03-4A54-A2BB-0EAFABBB7065}" sibTransId="{0D2635BA-AD02-42B7-8CD0-E282296F961E}"/>
    <dgm:cxn modelId="{A85410E3-C137-4397-A6E8-0B4D32FCC502}" srcId="{EA367402-60EC-41D5-9C47-DE22E5E8B5AC}" destId="{6B97AAD9-F9EC-4CC5-BCF3-44CFE7F6E8C8}" srcOrd="1" destOrd="0" parTransId="{F6185C4B-83A3-41EE-8184-6D9A9F09B0C5}" sibTransId="{4B9DC51F-B145-4A42-A399-C4DD336E056B}"/>
    <dgm:cxn modelId="{9AE87F18-653B-494C-ADBE-989CD0F3D23F}" type="presOf" srcId="{110B0434-E927-4A15-B959-780C4E64B102}" destId="{E691BDA4-1BF3-49D3-9FF7-AFC032519FEC}" srcOrd="0" destOrd="0" presId="urn:microsoft.com/office/officeart/2005/8/layout/matrix3"/>
    <dgm:cxn modelId="{50750FDB-46C9-4991-BDBA-6FA363A44666}" srcId="{EA367402-60EC-41D5-9C47-DE22E5E8B5AC}" destId="{B71E2860-FAA0-479C-9B2A-186CB17D9D3C}" srcOrd="3" destOrd="0" parTransId="{4C3BEFB6-8783-480C-AC41-23CE38CB09FF}" sibTransId="{650D3881-80BA-4D52-9D80-94489FBED772}"/>
    <dgm:cxn modelId="{78101F63-F1E3-4EC1-B997-BCEB793F0674}" srcId="{EA367402-60EC-41D5-9C47-DE22E5E8B5AC}" destId="{2D206617-FC35-4F42-8FEF-5981D9D97380}" srcOrd="2" destOrd="0" parTransId="{2730E106-F9CE-4966-8CAB-460CCBB83C0C}" sibTransId="{37074EEF-3BDA-4C7B-9BA6-62E107CF107C}"/>
    <dgm:cxn modelId="{A79C8254-796C-4590-A98C-96FDE8A1D021}" type="presOf" srcId="{2D206617-FC35-4F42-8FEF-5981D9D97380}" destId="{B600ED75-0A2C-43BB-BADC-FBE9D13F8160}" srcOrd="0" destOrd="0" presId="urn:microsoft.com/office/officeart/2005/8/layout/matrix3"/>
    <dgm:cxn modelId="{88714F54-9A4D-4B40-A200-CD0B2396AE24}" type="presOf" srcId="{6B97AAD9-F9EC-4CC5-BCF3-44CFE7F6E8C8}" destId="{8DE96D56-347A-43AB-A73F-4EC1DD1C5D79}" srcOrd="0" destOrd="0" presId="urn:microsoft.com/office/officeart/2005/8/layout/matrix3"/>
    <dgm:cxn modelId="{F91538A1-FEFD-460E-919A-59D82E045062}" type="presOf" srcId="{EA367402-60EC-41D5-9C47-DE22E5E8B5AC}" destId="{9EAA5399-A19B-4C8B-8E9C-9B9AB4E92CBC}" srcOrd="0" destOrd="0" presId="urn:microsoft.com/office/officeart/2005/8/layout/matrix3"/>
    <dgm:cxn modelId="{CA1CC0C9-EAFD-443E-800C-B356207F55CB}" type="presOf" srcId="{B71E2860-FAA0-479C-9B2A-186CB17D9D3C}" destId="{D521383B-DE1C-45C0-B1AD-67634AE384EB}" srcOrd="0" destOrd="0" presId="urn:microsoft.com/office/officeart/2005/8/layout/matrix3"/>
    <dgm:cxn modelId="{DC7668A8-1101-4916-90A9-79FB6D711315}" type="presParOf" srcId="{9EAA5399-A19B-4C8B-8E9C-9B9AB4E92CBC}" destId="{906166DE-652D-4C64-8097-E0ACF52654D2}" srcOrd="0" destOrd="0" presId="urn:microsoft.com/office/officeart/2005/8/layout/matrix3"/>
    <dgm:cxn modelId="{BF61F738-4CE3-47A6-85CC-553DDE770173}" type="presParOf" srcId="{9EAA5399-A19B-4C8B-8E9C-9B9AB4E92CBC}" destId="{E691BDA4-1BF3-49D3-9FF7-AFC032519FEC}" srcOrd="1" destOrd="0" presId="urn:microsoft.com/office/officeart/2005/8/layout/matrix3"/>
    <dgm:cxn modelId="{3B3888F7-DBE5-4192-940C-2981E00F164E}" type="presParOf" srcId="{9EAA5399-A19B-4C8B-8E9C-9B9AB4E92CBC}" destId="{8DE96D56-347A-43AB-A73F-4EC1DD1C5D79}" srcOrd="2" destOrd="0" presId="urn:microsoft.com/office/officeart/2005/8/layout/matrix3"/>
    <dgm:cxn modelId="{6CF03279-457F-4391-A924-C1292554B9EB}" type="presParOf" srcId="{9EAA5399-A19B-4C8B-8E9C-9B9AB4E92CBC}" destId="{B600ED75-0A2C-43BB-BADC-FBE9D13F8160}" srcOrd="3" destOrd="0" presId="urn:microsoft.com/office/officeart/2005/8/layout/matrix3"/>
    <dgm:cxn modelId="{E21540E4-4B0C-418A-AC37-248D87522D48}" type="presParOf" srcId="{9EAA5399-A19B-4C8B-8E9C-9B9AB4E92CBC}" destId="{D521383B-DE1C-45C0-B1AD-67634AE384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6F5AB3-2595-47DC-AAD5-EC58BF8B7FC7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3546F-A101-4253-A479-1B941466863C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 anchor="ctr" anchorCtr="1"/>
        <a:lstStyle/>
        <a:p>
          <a:r>
            <a:rPr lang="ru-RU" sz="1600" b="1" dirty="0" smtClean="0">
              <a:solidFill>
                <a:schemeClr val="tx1"/>
              </a:solidFill>
            </a:rPr>
            <a:t>Осуществление стройконтроля-7,5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8C6946B1-5FBA-43D5-B3B3-4A3E6BCD8603}" type="parTrans" cxnId="{5C0FAE15-759C-41ED-81CA-9F21B277DD48}">
      <dgm:prSet/>
      <dgm:spPr/>
      <dgm:t>
        <a:bodyPr/>
        <a:lstStyle/>
        <a:p>
          <a:endParaRPr lang="ru-RU"/>
        </a:p>
      </dgm:t>
    </dgm:pt>
    <dgm:pt modelId="{012968CA-F20E-42F6-8D7B-21513BF75DC9}" type="sibTrans" cxnId="{5C0FAE15-759C-41ED-81CA-9F21B277DD48}">
      <dgm:prSet/>
      <dgm:spPr/>
      <dgm:t>
        <a:bodyPr/>
        <a:lstStyle/>
        <a:p>
          <a:endParaRPr lang="ru-RU"/>
        </a:p>
      </dgm:t>
    </dgm:pt>
    <dgm:pt modelId="{50F897F0-D91D-489F-9EA2-1F5A643CAAFA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bg1">
                  <a:lumMod val="95000"/>
                </a:schemeClr>
              </a:solidFill>
            </a:rPr>
            <a:t>Капитальный ремонт объектов теплоснабжения-42  млн.руб.</a:t>
          </a:r>
          <a:endParaRPr lang="ru-RU" sz="1300" dirty="0">
            <a:solidFill>
              <a:schemeClr val="bg1">
                <a:lumMod val="95000"/>
              </a:schemeClr>
            </a:solidFill>
          </a:endParaRPr>
        </a:p>
      </dgm:t>
    </dgm:pt>
    <dgm:pt modelId="{E001D61E-5B2A-4A97-B19F-48443039401B}" type="parTrans" cxnId="{F21A89EE-DE39-4C27-9FD8-246441933BFB}">
      <dgm:prSet/>
      <dgm:spPr/>
      <dgm:t>
        <a:bodyPr/>
        <a:lstStyle/>
        <a:p>
          <a:endParaRPr lang="ru-RU"/>
        </a:p>
      </dgm:t>
    </dgm:pt>
    <dgm:pt modelId="{1FF05D2E-7D8A-4D96-9E06-AFB774499FC4}" type="sibTrans" cxnId="{F21A89EE-DE39-4C27-9FD8-246441933BFB}">
      <dgm:prSet/>
      <dgm:spPr/>
      <dgm:t>
        <a:bodyPr/>
        <a:lstStyle/>
        <a:p>
          <a:endParaRPr lang="ru-RU"/>
        </a:p>
      </dgm:t>
    </dgm:pt>
    <dgm:pt modelId="{730943F7-2C97-4D41-B09C-841B60094F71}">
      <dgm:prSet phldrT="[Текст]" custT="1"/>
      <dgm:spPr>
        <a:gradFill flip="none" rotWithShape="0"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300" dirty="0" smtClean="0">
              <a:solidFill>
                <a:schemeClr val="bg1">
                  <a:lumMod val="95000"/>
                </a:schemeClr>
              </a:solidFill>
            </a:rPr>
            <a:t>Развитие  водоснабжения и водоотведения-14 млн.руб.     </a:t>
          </a:r>
          <a:endParaRPr lang="ru-RU" sz="1300" dirty="0">
            <a:solidFill>
              <a:schemeClr val="bg1">
                <a:lumMod val="95000"/>
              </a:schemeClr>
            </a:solidFill>
          </a:endParaRPr>
        </a:p>
      </dgm:t>
    </dgm:pt>
    <dgm:pt modelId="{609E3523-58B3-458D-8211-26BCE8414A1E}" type="sibTrans" cxnId="{24BCAD23-D227-49C7-AFD4-0350FB38A815}">
      <dgm:prSet/>
      <dgm:spPr/>
      <dgm:t>
        <a:bodyPr/>
        <a:lstStyle/>
        <a:p>
          <a:endParaRPr lang="ru-RU"/>
        </a:p>
      </dgm:t>
    </dgm:pt>
    <dgm:pt modelId="{35BAE7DD-F4A7-4BA8-88DD-FBB0AED9A5E4}" type="parTrans" cxnId="{24BCAD23-D227-49C7-AFD4-0350FB38A815}">
      <dgm:prSet/>
      <dgm:spPr/>
      <dgm:t>
        <a:bodyPr/>
        <a:lstStyle/>
        <a:p>
          <a:endParaRPr lang="ru-RU"/>
        </a:p>
      </dgm:t>
    </dgm:pt>
    <dgm:pt modelId="{4C542B40-3BC8-49EC-BBFE-D3E72A8B00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/>
            <a:t>Капремонт объектов теплоснабжения</a:t>
          </a:r>
          <a:endParaRPr lang="ru-RU" sz="1200" dirty="0"/>
        </a:p>
      </dgm:t>
    </dgm:pt>
    <dgm:pt modelId="{40B700BE-060A-4B25-BF21-DFFA37AD0E8E}" type="parTrans" cxnId="{0A0410E5-160E-4522-B731-FE4C24D0768D}">
      <dgm:prSet/>
      <dgm:spPr/>
      <dgm:t>
        <a:bodyPr/>
        <a:lstStyle/>
        <a:p>
          <a:endParaRPr lang="ru-RU"/>
        </a:p>
      </dgm:t>
    </dgm:pt>
    <dgm:pt modelId="{C3BEDFBD-D050-4418-BD18-197F47B2F2FF}" type="sibTrans" cxnId="{0A0410E5-160E-4522-B731-FE4C24D0768D}">
      <dgm:prSet/>
      <dgm:spPr/>
      <dgm:t>
        <a:bodyPr/>
        <a:lstStyle/>
        <a:p>
          <a:endParaRPr lang="ru-RU"/>
        </a:p>
      </dgm:t>
    </dgm:pt>
    <dgm:pt modelId="{55173588-174D-42F6-A1E5-AB8647A37EC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dirty="0"/>
        </a:p>
      </dgm:t>
    </dgm:pt>
    <dgm:pt modelId="{BDF0D986-78E7-4E7C-B2A9-52EDF51A0350}" type="parTrans" cxnId="{F3CB40BF-EAFB-4F4A-BFB2-00381CF672C4}">
      <dgm:prSet/>
      <dgm:spPr/>
      <dgm:t>
        <a:bodyPr/>
        <a:lstStyle/>
        <a:p>
          <a:endParaRPr lang="ru-RU"/>
        </a:p>
      </dgm:t>
    </dgm:pt>
    <dgm:pt modelId="{5C1BFEDD-C69E-46F9-AF60-EBBB378238C7}" type="sibTrans" cxnId="{F3CB40BF-EAFB-4F4A-BFB2-00381CF672C4}">
      <dgm:prSet/>
      <dgm:spPr/>
      <dgm:t>
        <a:bodyPr/>
        <a:lstStyle/>
        <a:p>
          <a:endParaRPr lang="ru-RU"/>
        </a:p>
      </dgm:t>
    </dgm:pt>
    <dgm:pt modelId="{9E9DE544-F232-4CAE-9CE4-533B26885843}">
      <dgm:prSet custT="1"/>
      <dgm:spPr/>
      <dgm:t>
        <a:bodyPr/>
        <a:lstStyle/>
        <a:p>
          <a:r>
            <a:rPr lang="ru-RU" sz="1200" dirty="0" err="1" smtClean="0"/>
            <a:t>Проектироание</a:t>
          </a:r>
          <a:r>
            <a:rPr lang="ru-RU" sz="1200" dirty="0" smtClean="0"/>
            <a:t> объектов:                    -«Реконструкция Жуковского водовода»      -4 млн.руб.,              -  реконструкция водоводов  в подгорной части по  ул. Буденого-1,2 млн.руб.         - по  ул. 1-я Трудовая-3,3 млн.руб.               -</a:t>
          </a:r>
          <a:r>
            <a:rPr lang="ru-RU" sz="1200" dirty="0" err="1" smtClean="0"/>
            <a:t>мкр-н</a:t>
          </a:r>
          <a:r>
            <a:rPr lang="ru-RU" sz="1200" dirty="0" smtClean="0"/>
            <a:t> Южный-0,7 млн.руб.         - </a:t>
          </a:r>
          <a:r>
            <a:rPr lang="ru-RU" sz="1200" dirty="0" err="1" smtClean="0"/>
            <a:t>мкр</a:t>
          </a:r>
          <a:r>
            <a:rPr lang="ru-RU" sz="1200" dirty="0" smtClean="0"/>
            <a:t>. Левобережье-2 млн.руб.,              -п.Ягодный-      2,3 </a:t>
          </a:r>
          <a:r>
            <a:rPr lang="ru-RU" sz="1200" dirty="0" err="1" smtClean="0"/>
            <a:t>млн.руб</a:t>
          </a:r>
          <a:r>
            <a:rPr lang="ru-RU" sz="1200" dirty="0" smtClean="0"/>
            <a:t>                                 </a:t>
          </a:r>
          <a:endParaRPr lang="ru-RU" sz="1200" dirty="0"/>
        </a:p>
      </dgm:t>
    </dgm:pt>
    <dgm:pt modelId="{DDA2C6EA-0A27-4E8E-A76E-D3686350E38C}" type="parTrans" cxnId="{78CA2103-030E-44FF-956C-E6FADC9DA219}">
      <dgm:prSet/>
      <dgm:spPr/>
      <dgm:t>
        <a:bodyPr/>
        <a:lstStyle/>
        <a:p>
          <a:endParaRPr lang="ru-RU"/>
        </a:p>
      </dgm:t>
    </dgm:pt>
    <dgm:pt modelId="{6D8BA2FA-94B7-4FD7-9A9E-7CBB450D0662}" type="sibTrans" cxnId="{78CA2103-030E-44FF-956C-E6FADC9DA219}">
      <dgm:prSet/>
      <dgm:spPr/>
      <dgm:t>
        <a:bodyPr/>
        <a:lstStyle/>
        <a:p>
          <a:endParaRPr lang="ru-RU"/>
        </a:p>
      </dgm:t>
    </dgm:pt>
    <dgm:pt modelId="{46B05967-047F-44D9-8C95-68903AB30CEE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4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4">
                <a:lumMod val="60000"/>
                <a:lumOff val="40000"/>
                <a:shade val="100000"/>
                <a:satMod val="115000"/>
              </a:schemeClr>
            </a:gs>
          </a:gsLst>
          <a:lin ang="2700000" scaled="1"/>
          <a:tileRect/>
        </a:gra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1200" dirty="0" smtClean="0"/>
            <a:t>Осуществление строительного контроля при реконструкции объекта централизованной системы холодного водоснабжения г. Тобольска «Соколовский водозабор и водоочистные сооружения» (концессия)</a:t>
          </a:r>
          <a:endParaRPr lang="ru-RU" sz="1200" dirty="0"/>
        </a:p>
      </dgm:t>
    </dgm:pt>
    <dgm:pt modelId="{B55DCE66-211C-4F44-9729-E4466CBCBDD9}" type="parTrans" cxnId="{5F9674C9-22EF-4E56-910E-9C101F02CEA9}">
      <dgm:prSet/>
      <dgm:spPr/>
      <dgm:t>
        <a:bodyPr/>
        <a:lstStyle/>
        <a:p>
          <a:endParaRPr lang="ru-RU"/>
        </a:p>
      </dgm:t>
    </dgm:pt>
    <dgm:pt modelId="{2A0BEC28-72F7-4EF1-A53C-BA87C1C28CB3}" type="sibTrans" cxnId="{5F9674C9-22EF-4E56-910E-9C101F02CEA9}">
      <dgm:prSet/>
      <dgm:spPr/>
      <dgm:t>
        <a:bodyPr/>
        <a:lstStyle/>
        <a:p>
          <a:endParaRPr lang="ru-RU"/>
        </a:p>
      </dgm:t>
    </dgm:pt>
    <dgm:pt modelId="{9CEAE26F-4CA9-44B5-97B2-28F5161AB699}" type="pres">
      <dgm:prSet presAssocID="{306F5AB3-2595-47DC-AAD5-EC58BF8B7FC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E2BD0-41FF-4C20-BEB7-05A847F600C3}" type="pres">
      <dgm:prSet presAssocID="{50F897F0-D91D-489F-9EA2-1F5A643CAAFA}" presName="compositeNode" presStyleCnt="0">
        <dgm:presLayoutVars>
          <dgm:bulletEnabled val="1"/>
        </dgm:presLayoutVars>
      </dgm:prSet>
      <dgm:spPr/>
    </dgm:pt>
    <dgm:pt modelId="{1F984735-48FB-479B-9368-09CBDFBF92F1}" type="pres">
      <dgm:prSet presAssocID="{50F897F0-D91D-489F-9EA2-1F5A643CAAFA}" presName="image" presStyleLbl="fgImgPlace1" presStyleIdx="0" presStyleCnt="3" custFlipVert="0" custFlipHor="1" custScaleX="60417" custScaleY="8379"/>
      <dgm:spPr/>
    </dgm:pt>
    <dgm:pt modelId="{3BCBCDB6-5FFA-438E-BF8C-9EC6927DEA4D}" type="pres">
      <dgm:prSet presAssocID="{50F897F0-D91D-489F-9EA2-1F5A643CAAFA}" presName="childNode" presStyleLbl="node1" presStyleIdx="0" presStyleCnt="3" custScaleX="105292" custScaleY="106487" custLinFactNeighborX="948" custLinFactNeighborY="-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72C33-ADCD-49B8-AAF3-C13A2B9C1824}" type="pres">
      <dgm:prSet presAssocID="{50F897F0-D91D-489F-9EA2-1F5A643CAAFA}" presName="parentNode" presStyleLbl="revTx" presStyleIdx="0" presStyleCnt="3" custScaleX="260914" custScaleY="100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05CD8-EBBD-4B18-AFC8-F8918F716632}" type="pres">
      <dgm:prSet presAssocID="{1FF05D2E-7D8A-4D96-9E06-AFB774499FC4}" presName="sibTrans" presStyleCnt="0"/>
      <dgm:spPr/>
    </dgm:pt>
    <dgm:pt modelId="{BD6A77BF-70FB-4FE1-ACF2-226388278F46}" type="pres">
      <dgm:prSet presAssocID="{730943F7-2C97-4D41-B09C-841B60094F71}" presName="compositeNode" presStyleCnt="0">
        <dgm:presLayoutVars>
          <dgm:bulletEnabled val="1"/>
        </dgm:presLayoutVars>
      </dgm:prSet>
      <dgm:spPr/>
    </dgm:pt>
    <dgm:pt modelId="{867F775B-6CC9-4850-9049-8E34F866289A}" type="pres">
      <dgm:prSet presAssocID="{730943F7-2C97-4D41-B09C-841B60094F71}" presName="image" presStyleLbl="fgImgPlace1" presStyleIdx="1" presStyleCnt="3" custFlipVert="1" custScaleX="8379" custScaleY="63947"/>
      <dgm:spPr/>
    </dgm:pt>
    <dgm:pt modelId="{D569B481-1578-4F10-9012-35EA8448EA65}" type="pres">
      <dgm:prSet presAssocID="{730943F7-2C97-4D41-B09C-841B60094F71}" presName="childNode" presStyleLbl="node1" presStyleIdx="1" presStyleCnt="3" custScaleX="119065" custLinFactNeighborX="9757" custLinFactNeighborY="-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096C5-AAAD-43C4-85E6-2867382FA198}" type="pres">
      <dgm:prSet presAssocID="{730943F7-2C97-4D41-B09C-841B60094F71}" presName="parentNode" presStyleLbl="revTx" presStyleIdx="1" presStyleCnt="3" custScaleX="215744" custScaleY="110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EAEB0-5109-418E-87B2-7607FFADBB79}" type="pres">
      <dgm:prSet presAssocID="{609E3523-58B3-458D-8211-26BCE8414A1E}" presName="sibTrans" presStyleCnt="0"/>
      <dgm:spPr/>
    </dgm:pt>
    <dgm:pt modelId="{E4D8AD4B-E7E5-439D-BC5E-E659B598EAB5}" type="pres">
      <dgm:prSet presAssocID="{FA03546F-A101-4253-A479-1B941466863C}" presName="compositeNode" presStyleCnt="0">
        <dgm:presLayoutVars>
          <dgm:bulletEnabled val="1"/>
        </dgm:presLayoutVars>
      </dgm:prSet>
      <dgm:spPr/>
    </dgm:pt>
    <dgm:pt modelId="{0D900509-FF8C-4D6F-AA4B-6A96C734F9C2}" type="pres">
      <dgm:prSet presAssocID="{FA03546F-A101-4253-A479-1B941466863C}" presName="image" presStyleLbl="fgImgPlace1" presStyleIdx="2" presStyleCnt="3" custFlipVert="1" custFlipHor="1" custScaleX="6086" custScaleY="6086" custLinFactNeighborX="35500" custLinFactNeighborY="-53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15921E-721D-48F0-ACA3-04C18D86402C}" type="pres">
      <dgm:prSet presAssocID="{FA03546F-A101-4253-A479-1B941466863C}" presName="childNode" presStyleLbl="node1" presStyleIdx="2" presStyleCnt="3" custFlipHor="1" custScaleX="69878" custScaleY="99431" custLinFactNeighborX="-3341" custLinFactNeighborY="-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8329-7278-457B-B354-4A8D3B7D197A}" type="pres">
      <dgm:prSet presAssocID="{FA03546F-A101-4253-A479-1B941466863C}" presName="parentNode" presStyleLbl="revTx" presStyleIdx="2" presStyleCnt="3" custFlipVert="0" custScaleX="162703" custScaleY="94493" custLinFactNeighborX="40528" custLinFactNeighborY="-3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A89EE-DE39-4C27-9FD8-246441933BFB}" srcId="{306F5AB3-2595-47DC-AAD5-EC58BF8B7FC7}" destId="{50F897F0-D91D-489F-9EA2-1F5A643CAAFA}" srcOrd="0" destOrd="0" parTransId="{E001D61E-5B2A-4A97-B19F-48443039401B}" sibTransId="{1FF05D2E-7D8A-4D96-9E06-AFB774499FC4}"/>
    <dgm:cxn modelId="{5F9674C9-22EF-4E56-910E-9C101F02CEA9}" srcId="{FA03546F-A101-4253-A479-1B941466863C}" destId="{46B05967-047F-44D9-8C95-68903AB30CEE}" srcOrd="0" destOrd="0" parTransId="{B55DCE66-211C-4F44-9729-E4466CBCBDD9}" sibTransId="{2A0BEC28-72F7-4EF1-A53C-BA87C1C28CB3}"/>
    <dgm:cxn modelId="{0A0410E5-160E-4522-B731-FE4C24D0768D}" srcId="{50F897F0-D91D-489F-9EA2-1F5A643CAAFA}" destId="{4C542B40-3BC8-49EC-BBFE-D3E72A8B0035}" srcOrd="0" destOrd="0" parTransId="{40B700BE-060A-4B25-BF21-DFFA37AD0E8E}" sibTransId="{C3BEDFBD-D050-4418-BD18-197F47B2F2FF}"/>
    <dgm:cxn modelId="{F3CB40BF-EAFB-4F4A-BFB2-00381CF672C4}" srcId="{50F897F0-D91D-489F-9EA2-1F5A643CAAFA}" destId="{55173588-174D-42F6-A1E5-AB8647A37EC0}" srcOrd="1" destOrd="0" parTransId="{BDF0D986-78E7-4E7C-B2A9-52EDF51A0350}" sibTransId="{5C1BFEDD-C69E-46F9-AF60-EBBB378238C7}"/>
    <dgm:cxn modelId="{9E387446-9BFF-451B-A704-AF847E6836AD}" type="presOf" srcId="{306F5AB3-2595-47DC-AAD5-EC58BF8B7FC7}" destId="{9CEAE26F-4CA9-44B5-97B2-28F5161AB699}" srcOrd="0" destOrd="0" presId="urn:microsoft.com/office/officeart/2005/8/layout/hList2#1"/>
    <dgm:cxn modelId="{19997B13-B34B-4732-B394-B2E31FDD6D8A}" type="presOf" srcId="{50F897F0-D91D-489F-9EA2-1F5A643CAAFA}" destId="{93E72C33-ADCD-49B8-AAF3-C13A2B9C1824}" srcOrd="0" destOrd="0" presId="urn:microsoft.com/office/officeart/2005/8/layout/hList2#1"/>
    <dgm:cxn modelId="{5C0FAE15-759C-41ED-81CA-9F21B277DD48}" srcId="{306F5AB3-2595-47DC-AAD5-EC58BF8B7FC7}" destId="{FA03546F-A101-4253-A479-1B941466863C}" srcOrd="2" destOrd="0" parTransId="{8C6946B1-5FBA-43D5-B3B3-4A3E6BCD8603}" sibTransId="{012968CA-F20E-42F6-8D7B-21513BF75DC9}"/>
    <dgm:cxn modelId="{C596FD2B-3128-42CA-8B18-856C084C68C6}" type="presOf" srcId="{4C542B40-3BC8-49EC-BBFE-D3E72A8B0035}" destId="{3BCBCDB6-5FFA-438E-BF8C-9EC6927DEA4D}" srcOrd="0" destOrd="0" presId="urn:microsoft.com/office/officeart/2005/8/layout/hList2#1"/>
    <dgm:cxn modelId="{78CA2103-030E-44FF-956C-E6FADC9DA219}" srcId="{730943F7-2C97-4D41-B09C-841B60094F71}" destId="{9E9DE544-F232-4CAE-9CE4-533B26885843}" srcOrd="0" destOrd="0" parTransId="{DDA2C6EA-0A27-4E8E-A76E-D3686350E38C}" sibTransId="{6D8BA2FA-94B7-4FD7-9A9E-7CBB450D0662}"/>
    <dgm:cxn modelId="{24BCAD23-D227-49C7-AFD4-0350FB38A815}" srcId="{306F5AB3-2595-47DC-AAD5-EC58BF8B7FC7}" destId="{730943F7-2C97-4D41-B09C-841B60094F71}" srcOrd="1" destOrd="0" parTransId="{35BAE7DD-F4A7-4BA8-88DD-FBB0AED9A5E4}" sibTransId="{609E3523-58B3-458D-8211-26BCE8414A1E}"/>
    <dgm:cxn modelId="{C9528388-4180-4861-95C7-F4F6FC633C3B}" type="presOf" srcId="{9E9DE544-F232-4CAE-9CE4-533B26885843}" destId="{D569B481-1578-4F10-9012-35EA8448EA65}" srcOrd="0" destOrd="0" presId="urn:microsoft.com/office/officeart/2005/8/layout/hList2#1"/>
    <dgm:cxn modelId="{B06E7747-2B7F-4B4C-922A-BB1123E3AA05}" type="presOf" srcId="{55173588-174D-42F6-A1E5-AB8647A37EC0}" destId="{3BCBCDB6-5FFA-438E-BF8C-9EC6927DEA4D}" srcOrd="0" destOrd="1" presId="urn:microsoft.com/office/officeart/2005/8/layout/hList2#1"/>
    <dgm:cxn modelId="{57C00373-88A6-4657-9ED1-B59D2CA5EF56}" type="presOf" srcId="{46B05967-047F-44D9-8C95-68903AB30CEE}" destId="{4815921E-721D-48F0-ACA3-04C18D86402C}" srcOrd="0" destOrd="0" presId="urn:microsoft.com/office/officeart/2005/8/layout/hList2#1"/>
    <dgm:cxn modelId="{07DFBFE5-94DF-4D2B-865B-76164C8F86C3}" type="presOf" srcId="{FA03546F-A101-4253-A479-1B941466863C}" destId="{000E8329-7278-457B-B354-4A8D3B7D197A}" srcOrd="0" destOrd="0" presId="urn:microsoft.com/office/officeart/2005/8/layout/hList2#1"/>
    <dgm:cxn modelId="{57732C9A-CFA6-4582-93C8-ABDA4C66F1FC}" type="presOf" srcId="{730943F7-2C97-4D41-B09C-841B60094F71}" destId="{B22096C5-AAAD-43C4-85E6-2867382FA198}" srcOrd="0" destOrd="0" presId="urn:microsoft.com/office/officeart/2005/8/layout/hList2#1"/>
    <dgm:cxn modelId="{C368647C-75A0-4AB4-924A-58BAE5DCC780}" type="presParOf" srcId="{9CEAE26F-4CA9-44B5-97B2-28F5161AB699}" destId="{8A1E2BD0-41FF-4C20-BEB7-05A847F600C3}" srcOrd="0" destOrd="0" presId="urn:microsoft.com/office/officeart/2005/8/layout/hList2#1"/>
    <dgm:cxn modelId="{CFC41082-2DEB-4049-890B-C52CA70BCDA6}" type="presParOf" srcId="{8A1E2BD0-41FF-4C20-BEB7-05A847F600C3}" destId="{1F984735-48FB-479B-9368-09CBDFBF92F1}" srcOrd="0" destOrd="0" presId="urn:microsoft.com/office/officeart/2005/8/layout/hList2#1"/>
    <dgm:cxn modelId="{D71EA744-385F-4CA9-8E20-8439C11076A6}" type="presParOf" srcId="{8A1E2BD0-41FF-4C20-BEB7-05A847F600C3}" destId="{3BCBCDB6-5FFA-438E-BF8C-9EC6927DEA4D}" srcOrd="1" destOrd="0" presId="urn:microsoft.com/office/officeart/2005/8/layout/hList2#1"/>
    <dgm:cxn modelId="{9DAEC81B-9A72-4BBF-94AA-9A9234246158}" type="presParOf" srcId="{8A1E2BD0-41FF-4C20-BEB7-05A847F600C3}" destId="{93E72C33-ADCD-49B8-AAF3-C13A2B9C1824}" srcOrd="2" destOrd="0" presId="urn:microsoft.com/office/officeart/2005/8/layout/hList2#1"/>
    <dgm:cxn modelId="{D140FAD9-8A89-4E20-B48D-D2F8350E4A00}" type="presParOf" srcId="{9CEAE26F-4CA9-44B5-97B2-28F5161AB699}" destId="{2D205CD8-EBBD-4B18-AFC8-F8918F716632}" srcOrd="1" destOrd="0" presId="urn:microsoft.com/office/officeart/2005/8/layout/hList2#1"/>
    <dgm:cxn modelId="{F2812C22-05D7-4650-BEC5-717EAE78EF9B}" type="presParOf" srcId="{9CEAE26F-4CA9-44B5-97B2-28F5161AB699}" destId="{BD6A77BF-70FB-4FE1-ACF2-226388278F46}" srcOrd="2" destOrd="0" presId="urn:microsoft.com/office/officeart/2005/8/layout/hList2#1"/>
    <dgm:cxn modelId="{72BC01D5-8810-4E4A-9B9E-846237FC3E72}" type="presParOf" srcId="{BD6A77BF-70FB-4FE1-ACF2-226388278F46}" destId="{867F775B-6CC9-4850-9049-8E34F866289A}" srcOrd="0" destOrd="0" presId="urn:microsoft.com/office/officeart/2005/8/layout/hList2#1"/>
    <dgm:cxn modelId="{45BE7604-D83E-49DB-82BB-994C2FCB3B73}" type="presParOf" srcId="{BD6A77BF-70FB-4FE1-ACF2-226388278F46}" destId="{D569B481-1578-4F10-9012-35EA8448EA65}" srcOrd="1" destOrd="0" presId="urn:microsoft.com/office/officeart/2005/8/layout/hList2#1"/>
    <dgm:cxn modelId="{311A88C4-1BDB-4501-99DE-6F25FF4D42E0}" type="presParOf" srcId="{BD6A77BF-70FB-4FE1-ACF2-226388278F46}" destId="{B22096C5-AAAD-43C4-85E6-2867382FA198}" srcOrd="2" destOrd="0" presId="urn:microsoft.com/office/officeart/2005/8/layout/hList2#1"/>
    <dgm:cxn modelId="{8F0ED894-947D-4A02-9260-FF200761ACE0}" type="presParOf" srcId="{9CEAE26F-4CA9-44B5-97B2-28F5161AB699}" destId="{3C3EAEB0-5109-418E-87B2-7607FFADBB79}" srcOrd="3" destOrd="0" presId="urn:microsoft.com/office/officeart/2005/8/layout/hList2#1"/>
    <dgm:cxn modelId="{4AC51248-8941-486E-AFB5-1DAFBE7B5838}" type="presParOf" srcId="{9CEAE26F-4CA9-44B5-97B2-28F5161AB699}" destId="{E4D8AD4B-E7E5-439D-BC5E-E659B598EAB5}" srcOrd="4" destOrd="0" presId="urn:microsoft.com/office/officeart/2005/8/layout/hList2#1"/>
    <dgm:cxn modelId="{F5DAB0E2-FE95-4D5B-A299-2F15F9A837C1}" type="presParOf" srcId="{E4D8AD4B-E7E5-439D-BC5E-E659B598EAB5}" destId="{0D900509-FF8C-4D6F-AA4B-6A96C734F9C2}" srcOrd="0" destOrd="0" presId="urn:microsoft.com/office/officeart/2005/8/layout/hList2#1"/>
    <dgm:cxn modelId="{51467313-97F9-4B72-ACF8-7B92F8A53252}" type="presParOf" srcId="{E4D8AD4B-E7E5-439D-BC5E-E659B598EAB5}" destId="{4815921E-721D-48F0-ACA3-04C18D86402C}" srcOrd="1" destOrd="0" presId="urn:microsoft.com/office/officeart/2005/8/layout/hList2#1"/>
    <dgm:cxn modelId="{55E1A0D3-FF61-4268-A911-0BD54C45EA76}" type="presParOf" srcId="{E4D8AD4B-E7E5-439D-BC5E-E659B598EAB5}" destId="{000E8329-7278-457B-B354-4A8D3B7D197A}" srcOrd="2" destOrd="0" presId="urn:microsoft.com/office/officeart/2005/8/layout/hList2#1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7612CD-DA1B-4969-9494-F86ED4700B3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E8D85-1144-4500-B2F7-0CE15149BB86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Цели Программы:</a:t>
          </a:r>
          <a:endParaRPr lang="ru-RU" dirty="0">
            <a:solidFill>
              <a:schemeClr val="tx1"/>
            </a:solidFill>
          </a:endParaRPr>
        </a:p>
      </dgm:t>
    </dgm:pt>
    <dgm:pt modelId="{D2A6AF67-5083-4892-9A95-E2CC20D3D134}" type="parTrans" cxnId="{EA53715F-66A6-4617-9EB9-A556018DE47B}">
      <dgm:prSet/>
      <dgm:spPr/>
      <dgm:t>
        <a:bodyPr/>
        <a:lstStyle/>
        <a:p>
          <a:endParaRPr lang="ru-RU"/>
        </a:p>
      </dgm:t>
    </dgm:pt>
    <dgm:pt modelId="{E7E18C25-9E87-44E1-8A2D-8783066DBF0A}" type="sibTrans" cxnId="{EA53715F-66A6-4617-9EB9-A556018DE47B}">
      <dgm:prSet/>
      <dgm:spPr/>
      <dgm:t>
        <a:bodyPr/>
        <a:lstStyle/>
        <a:p>
          <a:endParaRPr lang="ru-RU"/>
        </a:p>
      </dgm:t>
    </dgm:pt>
    <dgm:pt modelId="{EA272B9E-1241-4E44-8B0E-7A6D464A1FB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F0B3D661-0788-4C66-8387-FB568BE19F4A}" type="parTrans" cxnId="{1DBBC1CD-6769-407A-B4B8-AE90C89A3D7F}">
      <dgm:prSet/>
      <dgm:spPr/>
      <dgm:t>
        <a:bodyPr/>
        <a:lstStyle/>
        <a:p>
          <a:endParaRPr lang="ru-RU"/>
        </a:p>
      </dgm:t>
    </dgm:pt>
    <dgm:pt modelId="{A66AF1EB-95C3-4DA5-8FCF-5E8391B00D1E}" type="sibTrans" cxnId="{1DBBC1CD-6769-407A-B4B8-AE90C89A3D7F}">
      <dgm:prSet/>
      <dgm:spPr/>
      <dgm:t>
        <a:bodyPr/>
        <a:lstStyle/>
        <a:p>
          <a:endParaRPr lang="ru-RU"/>
        </a:p>
      </dgm:t>
    </dgm:pt>
    <dgm:pt modelId="{9397CE87-429B-4703-B6BE-662DFD43D9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Ожидаемые результаты реализации Программы</a:t>
          </a:r>
          <a:endParaRPr lang="ru-RU" dirty="0"/>
        </a:p>
      </dgm:t>
    </dgm:pt>
    <dgm:pt modelId="{65C599BB-BBB7-40C8-BC05-3021416D65EA}" type="parTrans" cxnId="{546D6F64-BBF6-4355-B161-733F0CCA5FF2}">
      <dgm:prSet/>
      <dgm:spPr/>
      <dgm:t>
        <a:bodyPr/>
        <a:lstStyle/>
        <a:p>
          <a:endParaRPr lang="ru-RU"/>
        </a:p>
      </dgm:t>
    </dgm:pt>
    <dgm:pt modelId="{FE3CC2B7-7E6E-426F-BBEE-9BAAA59AF8A6}" type="sibTrans" cxnId="{546D6F64-BBF6-4355-B161-733F0CCA5FF2}">
      <dgm:prSet/>
      <dgm:spPr/>
      <dgm:t>
        <a:bodyPr/>
        <a:lstStyle/>
        <a:p>
          <a:endParaRPr lang="ru-RU"/>
        </a:p>
      </dgm:t>
    </dgm:pt>
    <dgm:pt modelId="{6036AC23-A777-4C23-9A3E-5A8E1067E8C5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качества автомобильных дорог и транспортного сообщения;</a:t>
          </a:r>
          <a:endParaRPr lang="ru-RU" dirty="0"/>
        </a:p>
      </dgm:t>
    </dgm:pt>
    <dgm:pt modelId="{A610DA62-D10A-49E1-A6C3-DAEF02B1F914}" type="parTrans" cxnId="{30243120-AB54-493C-B2B7-9B57EF52D92F}">
      <dgm:prSet/>
      <dgm:spPr/>
      <dgm:t>
        <a:bodyPr/>
        <a:lstStyle/>
        <a:p>
          <a:endParaRPr lang="ru-RU"/>
        </a:p>
      </dgm:t>
    </dgm:pt>
    <dgm:pt modelId="{841725D3-0872-4747-98F0-BF6F9BF0449D}" type="sibTrans" cxnId="{30243120-AB54-493C-B2B7-9B57EF52D92F}">
      <dgm:prSet/>
      <dgm:spPr/>
      <dgm:t>
        <a:bodyPr/>
        <a:lstStyle/>
        <a:p>
          <a:endParaRPr lang="ru-RU"/>
        </a:p>
      </dgm:t>
    </dgm:pt>
    <dgm:pt modelId="{D8F34C82-9D60-4E32-904D-95645C6DADCA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Увеличение сети автомобильных дорог;</a:t>
          </a:r>
          <a:endParaRPr lang="ru-RU" dirty="0"/>
        </a:p>
      </dgm:t>
    </dgm:pt>
    <dgm:pt modelId="{8CC930DE-A257-4575-97EE-3EE15000AEE2}" type="parTrans" cxnId="{8AFFFF4E-976F-44E8-9888-C9819DF3C5A6}">
      <dgm:prSet/>
      <dgm:spPr/>
      <dgm:t>
        <a:bodyPr/>
        <a:lstStyle/>
        <a:p>
          <a:endParaRPr lang="ru-RU"/>
        </a:p>
      </dgm:t>
    </dgm:pt>
    <dgm:pt modelId="{8E5EC360-D7E8-4D79-880C-2C07B28A16FC}" type="sibTrans" cxnId="{8AFFFF4E-976F-44E8-9888-C9819DF3C5A6}">
      <dgm:prSet/>
      <dgm:spPr/>
      <dgm:t>
        <a:bodyPr/>
        <a:lstStyle/>
        <a:p>
          <a:endParaRPr lang="ru-RU"/>
        </a:p>
      </dgm:t>
    </dgm:pt>
    <dgm:pt modelId="{0FF0407A-1129-42A8-80DD-8A8C2259A4BD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Улучшение инвестиционной привлекательности территории.</a:t>
          </a:r>
          <a:endParaRPr lang="ru-RU" dirty="0"/>
        </a:p>
      </dgm:t>
    </dgm:pt>
    <dgm:pt modelId="{D2ECC8A4-BE5F-4092-BD00-476651BE8BCB}" type="parTrans" cxnId="{1849F884-D502-4E5D-B032-327F3FD7957E}">
      <dgm:prSet/>
      <dgm:spPr/>
      <dgm:t>
        <a:bodyPr/>
        <a:lstStyle/>
        <a:p>
          <a:endParaRPr lang="ru-RU"/>
        </a:p>
      </dgm:t>
    </dgm:pt>
    <dgm:pt modelId="{1CCE27D4-3616-4469-B9C8-531143EAC447}" type="sibTrans" cxnId="{1849F884-D502-4E5D-B032-327F3FD7957E}">
      <dgm:prSet/>
      <dgm:spPr/>
      <dgm:t>
        <a:bodyPr/>
        <a:lstStyle/>
        <a:p>
          <a:endParaRPr lang="ru-RU"/>
        </a:p>
      </dgm:t>
    </dgm:pt>
    <dgm:pt modelId="{8DAA0AFF-232D-404F-81E9-710D24D6D8E0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развитие современной и эффективной автомобильно-дорожной инфраструктуры, сохранение и улучшение качества существующей сети автомобильных дорог города, доведения её технического состояния до уровня, соответствующего нормативным требованиям.</a:t>
          </a:r>
          <a:endParaRPr lang="ru-RU" dirty="0"/>
        </a:p>
      </dgm:t>
    </dgm:pt>
    <dgm:pt modelId="{0EBF39BD-B8FF-4DF8-8E08-C04A30E46FEC}" type="parTrans" cxnId="{DBB7C2AA-6B65-4892-91BA-51F24EDDC30D}">
      <dgm:prSet/>
      <dgm:spPr/>
      <dgm:t>
        <a:bodyPr/>
        <a:lstStyle/>
        <a:p>
          <a:endParaRPr lang="ru-RU"/>
        </a:p>
      </dgm:t>
    </dgm:pt>
    <dgm:pt modelId="{B0E96C44-D840-43E1-B4B2-3FE699143F40}" type="sibTrans" cxnId="{DBB7C2AA-6B65-4892-91BA-51F24EDDC30D}">
      <dgm:prSet/>
      <dgm:spPr/>
      <dgm:t>
        <a:bodyPr/>
        <a:lstStyle/>
        <a:p>
          <a:endParaRPr lang="ru-RU"/>
        </a:p>
      </dgm:t>
    </dgm:pt>
    <dgm:pt modelId="{5F4DDE93-B744-46A3-B4D8-C2581CF75B6F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ru-RU" dirty="0" smtClean="0"/>
            <a:t>восстановление и улучшение эксплуатационных качеств автомобильных дорог за счет ремонта автомобильных дорог;- строительство и реконструкция автомобильных дорог;</a:t>
          </a:r>
          <a:endParaRPr lang="ru-RU" dirty="0"/>
        </a:p>
      </dgm:t>
    </dgm:pt>
    <dgm:pt modelId="{C682C730-C7AA-4D56-87CE-C222B07514CB}" type="parTrans" cxnId="{65845429-1FD7-449D-B5A3-F9B1843674C1}">
      <dgm:prSet/>
      <dgm:spPr/>
      <dgm:t>
        <a:bodyPr/>
        <a:lstStyle/>
        <a:p>
          <a:endParaRPr lang="ru-RU"/>
        </a:p>
      </dgm:t>
    </dgm:pt>
    <dgm:pt modelId="{ED75B789-7B27-43C5-96A7-1861A36C0E22}" type="sibTrans" cxnId="{65845429-1FD7-449D-B5A3-F9B1843674C1}">
      <dgm:prSet/>
      <dgm:spPr/>
      <dgm:t>
        <a:bodyPr/>
        <a:lstStyle/>
        <a:p>
          <a:endParaRPr lang="ru-RU"/>
        </a:p>
      </dgm:t>
    </dgm:pt>
    <dgm:pt modelId="{2D41956C-7A39-4A4D-9591-A352881893D8}" type="pres">
      <dgm:prSet presAssocID="{277612CD-DA1B-4969-9494-F86ED4700B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A0314E-2516-4A87-BDCB-8FDB7D91B78B}" type="pres">
      <dgm:prSet presAssocID="{D91E8D85-1144-4500-B2F7-0CE15149BB86}" presName="linNode" presStyleCnt="0"/>
      <dgm:spPr/>
    </dgm:pt>
    <dgm:pt modelId="{F955BB14-E103-44F8-B246-ADA912F5B67B}" type="pres">
      <dgm:prSet presAssocID="{D91E8D85-1144-4500-B2F7-0CE15149BB8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376C-9ED8-4A24-AF5D-476563AC5F83}" type="pres">
      <dgm:prSet presAssocID="{D91E8D85-1144-4500-B2F7-0CE15149BB8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318D7-FEED-417A-BD2D-631B3D9906E0}" type="pres">
      <dgm:prSet presAssocID="{E7E18C25-9E87-44E1-8A2D-8783066DBF0A}" presName="sp" presStyleCnt="0"/>
      <dgm:spPr/>
    </dgm:pt>
    <dgm:pt modelId="{11F95A6E-54E7-49C3-ACE3-AD33371590BB}" type="pres">
      <dgm:prSet presAssocID="{EA272B9E-1241-4E44-8B0E-7A6D464A1FB6}" presName="linNode" presStyleCnt="0"/>
      <dgm:spPr/>
    </dgm:pt>
    <dgm:pt modelId="{59B2F6FC-CA07-4CDD-B168-579175BB5CF4}" type="pres">
      <dgm:prSet presAssocID="{EA272B9E-1241-4E44-8B0E-7A6D464A1F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6E712-6737-4B71-96BA-41CE5AC3CC6D}" type="pres">
      <dgm:prSet presAssocID="{EA272B9E-1241-4E44-8B0E-7A6D464A1F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E5B4-DC10-4404-9F1F-0ABB54860805}" type="pres">
      <dgm:prSet presAssocID="{A66AF1EB-95C3-4DA5-8FCF-5E8391B00D1E}" presName="sp" presStyleCnt="0"/>
      <dgm:spPr/>
    </dgm:pt>
    <dgm:pt modelId="{0AE67A78-428A-43F1-AB04-6FCC90367ED3}" type="pres">
      <dgm:prSet presAssocID="{9397CE87-429B-4703-B6BE-662DFD43D950}" presName="linNode" presStyleCnt="0"/>
      <dgm:spPr/>
    </dgm:pt>
    <dgm:pt modelId="{E1903059-12A0-4C06-8A60-046F1D5F9CE3}" type="pres">
      <dgm:prSet presAssocID="{9397CE87-429B-4703-B6BE-662DFD43D95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80E35-A212-4191-8E15-39092A1650AE}" type="pres">
      <dgm:prSet presAssocID="{9397CE87-429B-4703-B6BE-662DFD43D95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745A45-4347-43D2-9258-A46E0B4AB59A}" type="presOf" srcId="{D91E8D85-1144-4500-B2F7-0CE15149BB86}" destId="{F955BB14-E103-44F8-B246-ADA912F5B67B}" srcOrd="0" destOrd="0" presId="urn:microsoft.com/office/officeart/2005/8/layout/vList5"/>
    <dgm:cxn modelId="{B8C2DBC1-8FC6-4D3D-85B8-E00C391AA5FA}" type="presOf" srcId="{EA272B9E-1241-4E44-8B0E-7A6D464A1FB6}" destId="{59B2F6FC-CA07-4CDD-B168-579175BB5CF4}" srcOrd="0" destOrd="0" presId="urn:microsoft.com/office/officeart/2005/8/layout/vList5"/>
    <dgm:cxn modelId="{51E9518D-20B9-42BA-8D5F-DA6C78BEAF80}" type="presOf" srcId="{0FF0407A-1129-42A8-80DD-8A8C2259A4BD}" destId="{C7280E35-A212-4191-8E15-39092A1650AE}" srcOrd="0" destOrd="2" presId="urn:microsoft.com/office/officeart/2005/8/layout/vList5"/>
    <dgm:cxn modelId="{1849F884-D502-4E5D-B032-327F3FD7957E}" srcId="{9397CE87-429B-4703-B6BE-662DFD43D950}" destId="{0FF0407A-1129-42A8-80DD-8A8C2259A4BD}" srcOrd="2" destOrd="0" parTransId="{D2ECC8A4-BE5F-4092-BD00-476651BE8BCB}" sibTransId="{1CCE27D4-3616-4469-B9C8-531143EAC447}"/>
    <dgm:cxn modelId="{D1080CFB-9E6A-42F1-906B-149A29CDF5ED}" type="presOf" srcId="{277612CD-DA1B-4969-9494-F86ED4700B35}" destId="{2D41956C-7A39-4A4D-9591-A352881893D8}" srcOrd="0" destOrd="0" presId="urn:microsoft.com/office/officeart/2005/8/layout/vList5"/>
    <dgm:cxn modelId="{546D6F64-BBF6-4355-B161-733F0CCA5FF2}" srcId="{277612CD-DA1B-4969-9494-F86ED4700B35}" destId="{9397CE87-429B-4703-B6BE-662DFD43D950}" srcOrd="2" destOrd="0" parTransId="{65C599BB-BBB7-40C8-BC05-3021416D65EA}" sibTransId="{FE3CC2B7-7E6E-426F-BBEE-9BAAA59AF8A6}"/>
    <dgm:cxn modelId="{1A4F15D8-C035-421C-8A6B-77F48DDAA2E0}" type="presOf" srcId="{D8F34C82-9D60-4E32-904D-95645C6DADCA}" destId="{C7280E35-A212-4191-8E15-39092A1650AE}" srcOrd="0" destOrd="1" presId="urn:microsoft.com/office/officeart/2005/8/layout/vList5"/>
    <dgm:cxn modelId="{30243120-AB54-493C-B2B7-9B57EF52D92F}" srcId="{9397CE87-429B-4703-B6BE-662DFD43D950}" destId="{6036AC23-A777-4C23-9A3E-5A8E1067E8C5}" srcOrd="0" destOrd="0" parTransId="{A610DA62-D10A-49E1-A6C3-DAEF02B1F914}" sibTransId="{841725D3-0872-4747-98F0-BF6F9BF0449D}"/>
    <dgm:cxn modelId="{DBB7C2AA-6B65-4892-91BA-51F24EDDC30D}" srcId="{D91E8D85-1144-4500-B2F7-0CE15149BB86}" destId="{8DAA0AFF-232D-404F-81E9-710D24D6D8E0}" srcOrd="0" destOrd="0" parTransId="{0EBF39BD-B8FF-4DF8-8E08-C04A30E46FEC}" sibTransId="{B0E96C44-D840-43E1-B4B2-3FE699143F40}"/>
    <dgm:cxn modelId="{1DBBC1CD-6769-407A-B4B8-AE90C89A3D7F}" srcId="{277612CD-DA1B-4969-9494-F86ED4700B35}" destId="{EA272B9E-1241-4E44-8B0E-7A6D464A1FB6}" srcOrd="1" destOrd="0" parTransId="{F0B3D661-0788-4C66-8387-FB568BE19F4A}" sibTransId="{A66AF1EB-95C3-4DA5-8FCF-5E8391B00D1E}"/>
    <dgm:cxn modelId="{7C001A21-BE05-4F02-8566-AF3C749D2898}" type="presOf" srcId="{9397CE87-429B-4703-B6BE-662DFD43D950}" destId="{E1903059-12A0-4C06-8A60-046F1D5F9CE3}" srcOrd="0" destOrd="0" presId="urn:microsoft.com/office/officeart/2005/8/layout/vList5"/>
    <dgm:cxn modelId="{92786F4B-3250-469E-9A7B-04C872793DAA}" type="presOf" srcId="{5F4DDE93-B744-46A3-B4D8-C2581CF75B6F}" destId="{5406E712-6737-4B71-96BA-41CE5AC3CC6D}" srcOrd="0" destOrd="0" presId="urn:microsoft.com/office/officeart/2005/8/layout/vList5"/>
    <dgm:cxn modelId="{EA53715F-66A6-4617-9EB9-A556018DE47B}" srcId="{277612CD-DA1B-4969-9494-F86ED4700B35}" destId="{D91E8D85-1144-4500-B2F7-0CE15149BB86}" srcOrd="0" destOrd="0" parTransId="{D2A6AF67-5083-4892-9A95-E2CC20D3D134}" sibTransId="{E7E18C25-9E87-44E1-8A2D-8783066DBF0A}"/>
    <dgm:cxn modelId="{9888494D-B6B6-4844-8B19-34B637D3C27B}" type="presOf" srcId="{6036AC23-A777-4C23-9A3E-5A8E1067E8C5}" destId="{C7280E35-A212-4191-8E15-39092A1650AE}" srcOrd="0" destOrd="0" presId="urn:microsoft.com/office/officeart/2005/8/layout/vList5"/>
    <dgm:cxn modelId="{65845429-1FD7-449D-B5A3-F9B1843674C1}" srcId="{EA272B9E-1241-4E44-8B0E-7A6D464A1FB6}" destId="{5F4DDE93-B744-46A3-B4D8-C2581CF75B6F}" srcOrd="0" destOrd="0" parTransId="{C682C730-C7AA-4D56-87CE-C222B07514CB}" sibTransId="{ED75B789-7B27-43C5-96A7-1861A36C0E22}"/>
    <dgm:cxn modelId="{8AFFFF4E-976F-44E8-9888-C9819DF3C5A6}" srcId="{9397CE87-429B-4703-B6BE-662DFD43D950}" destId="{D8F34C82-9D60-4E32-904D-95645C6DADCA}" srcOrd="1" destOrd="0" parTransId="{8CC930DE-A257-4575-97EE-3EE15000AEE2}" sibTransId="{8E5EC360-D7E8-4D79-880C-2C07B28A16FC}"/>
    <dgm:cxn modelId="{4B535686-9BEE-4E82-B483-CA839C0FE2BE}" type="presOf" srcId="{8DAA0AFF-232D-404F-81E9-710D24D6D8E0}" destId="{B91E376C-9ED8-4A24-AF5D-476563AC5F83}" srcOrd="0" destOrd="0" presId="urn:microsoft.com/office/officeart/2005/8/layout/vList5"/>
    <dgm:cxn modelId="{BD3EB617-7264-42E2-9822-B6476391E096}" type="presParOf" srcId="{2D41956C-7A39-4A4D-9591-A352881893D8}" destId="{0BA0314E-2516-4A87-BDCB-8FDB7D91B78B}" srcOrd="0" destOrd="0" presId="urn:microsoft.com/office/officeart/2005/8/layout/vList5"/>
    <dgm:cxn modelId="{9AC72151-009F-4D49-862C-C00DDEFA92E2}" type="presParOf" srcId="{0BA0314E-2516-4A87-BDCB-8FDB7D91B78B}" destId="{F955BB14-E103-44F8-B246-ADA912F5B67B}" srcOrd="0" destOrd="0" presId="urn:microsoft.com/office/officeart/2005/8/layout/vList5"/>
    <dgm:cxn modelId="{EE722964-DC89-4934-9811-21003095E5C5}" type="presParOf" srcId="{0BA0314E-2516-4A87-BDCB-8FDB7D91B78B}" destId="{B91E376C-9ED8-4A24-AF5D-476563AC5F83}" srcOrd="1" destOrd="0" presId="urn:microsoft.com/office/officeart/2005/8/layout/vList5"/>
    <dgm:cxn modelId="{1C548D66-C011-441E-83E8-4A9FCAC6661A}" type="presParOf" srcId="{2D41956C-7A39-4A4D-9591-A352881893D8}" destId="{E6A318D7-FEED-417A-BD2D-631B3D9906E0}" srcOrd="1" destOrd="0" presId="urn:microsoft.com/office/officeart/2005/8/layout/vList5"/>
    <dgm:cxn modelId="{6FAD62E0-0CF1-4908-885A-D8D96D380061}" type="presParOf" srcId="{2D41956C-7A39-4A4D-9591-A352881893D8}" destId="{11F95A6E-54E7-49C3-ACE3-AD33371590BB}" srcOrd="2" destOrd="0" presId="urn:microsoft.com/office/officeart/2005/8/layout/vList5"/>
    <dgm:cxn modelId="{D7174790-8B4B-4E36-943F-691A7C5C8323}" type="presParOf" srcId="{11F95A6E-54E7-49C3-ACE3-AD33371590BB}" destId="{59B2F6FC-CA07-4CDD-B168-579175BB5CF4}" srcOrd="0" destOrd="0" presId="urn:microsoft.com/office/officeart/2005/8/layout/vList5"/>
    <dgm:cxn modelId="{46C1C972-5BD2-44C4-B18C-5C4CA31020CE}" type="presParOf" srcId="{11F95A6E-54E7-49C3-ACE3-AD33371590BB}" destId="{5406E712-6737-4B71-96BA-41CE5AC3CC6D}" srcOrd="1" destOrd="0" presId="urn:microsoft.com/office/officeart/2005/8/layout/vList5"/>
    <dgm:cxn modelId="{DDE69453-C1D1-4735-8003-2B2828CD319D}" type="presParOf" srcId="{2D41956C-7A39-4A4D-9591-A352881893D8}" destId="{73E2E5B4-DC10-4404-9F1F-0ABB54860805}" srcOrd="3" destOrd="0" presId="urn:microsoft.com/office/officeart/2005/8/layout/vList5"/>
    <dgm:cxn modelId="{7D4A0D5E-13C0-4C91-A1F4-DE48EE55980B}" type="presParOf" srcId="{2D41956C-7A39-4A4D-9591-A352881893D8}" destId="{0AE67A78-428A-43F1-AB04-6FCC90367ED3}" srcOrd="4" destOrd="0" presId="urn:microsoft.com/office/officeart/2005/8/layout/vList5"/>
    <dgm:cxn modelId="{C0B7D5E5-FAFE-4ACF-8299-5F8A80DF37D1}" type="presParOf" srcId="{0AE67A78-428A-43F1-AB04-6FCC90367ED3}" destId="{E1903059-12A0-4C06-8A60-046F1D5F9CE3}" srcOrd="0" destOrd="0" presId="urn:microsoft.com/office/officeart/2005/8/layout/vList5"/>
    <dgm:cxn modelId="{6B78A150-AA72-4D77-B560-A6C50140EA96}" type="presParOf" srcId="{0AE67A78-428A-43F1-AB04-6FCC90367ED3}" destId="{C7280E35-A212-4191-8E15-39092A1650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0E7089-D95A-49C0-9F4C-4C478BFC02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D61F4-6A45-4515-8E03-02632E76964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Цель Программы:</a:t>
          </a:r>
          <a:endParaRPr lang="ru-RU" dirty="0">
            <a:solidFill>
              <a:schemeClr val="tx1"/>
            </a:solidFill>
          </a:endParaRPr>
        </a:p>
      </dgm:t>
    </dgm:pt>
    <dgm:pt modelId="{EFC0D309-5436-4D4A-8C9D-B8DB09D7D8B6}" type="parTrans" cxnId="{07C72637-FF97-42AC-AE36-6E3E04F71CAD}">
      <dgm:prSet/>
      <dgm:spPr/>
      <dgm:t>
        <a:bodyPr/>
        <a:lstStyle/>
        <a:p>
          <a:endParaRPr lang="ru-RU"/>
        </a:p>
      </dgm:t>
    </dgm:pt>
    <dgm:pt modelId="{15B2D17E-CB66-4981-A488-0C8A2F2CAB8A}" type="sibTrans" cxnId="{07C72637-FF97-42AC-AE36-6E3E04F71CAD}">
      <dgm:prSet/>
      <dgm:spPr/>
      <dgm:t>
        <a:bodyPr/>
        <a:lstStyle/>
        <a:p>
          <a:endParaRPr lang="ru-RU"/>
        </a:p>
      </dgm:t>
    </dgm:pt>
    <dgm:pt modelId="{A44F85F2-94B3-4753-A7B3-2D2D9224F7DC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развитие транспортной инфраструктуры в целях содействия комплексному развитию территории города для обеспечения благоприятных условий жизнедеятельности населения, повышения качества и доступности услуг транспортного комплекса для населения</a:t>
          </a:r>
          <a:endParaRPr lang="ru-RU" b="1" dirty="0">
            <a:solidFill>
              <a:schemeClr val="tx1"/>
            </a:solidFill>
          </a:endParaRPr>
        </a:p>
      </dgm:t>
    </dgm:pt>
    <dgm:pt modelId="{13F666F6-054B-4769-BC16-E82781AB6A65}" type="parTrans" cxnId="{F639A8BC-4A4E-4373-89BA-767011D41AF4}">
      <dgm:prSet/>
      <dgm:spPr/>
      <dgm:t>
        <a:bodyPr/>
        <a:lstStyle/>
        <a:p>
          <a:endParaRPr lang="ru-RU"/>
        </a:p>
      </dgm:t>
    </dgm:pt>
    <dgm:pt modelId="{8F28FAA6-7821-414C-AEA2-26267033A12C}" type="sibTrans" cxnId="{F639A8BC-4A4E-4373-89BA-767011D41AF4}">
      <dgm:prSet/>
      <dgm:spPr/>
      <dgm:t>
        <a:bodyPr/>
        <a:lstStyle/>
        <a:p>
          <a:endParaRPr lang="ru-RU"/>
        </a:p>
      </dgm:t>
    </dgm:pt>
    <dgm:pt modelId="{09D721FD-99C2-4F70-BA09-A7CB76ACCD7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Задачи Программы:</a:t>
          </a:r>
          <a:endParaRPr lang="ru-RU" dirty="0">
            <a:solidFill>
              <a:schemeClr val="tx1"/>
            </a:solidFill>
          </a:endParaRPr>
        </a:p>
      </dgm:t>
    </dgm:pt>
    <dgm:pt modelId="{AC6B3EE9-47BF-4FB4-8C08-E2A312A62A2A}" type="parTrans" cxnId="{EDB88C86-0758-42F5-8ADE-6DE508F5B6D0}">
      <dgm:prSet/>
      <dgm:spPr/>
      <dgm:t>
        <a:bodyPr/>
        <a:lstStyle/>
        <a:p>
          <a:endParaRPr lang="ru-RU"/>
        </a:p>
      </dgm:t>
    </dgm:pt>
    <dgm:pt modelId="{9D08E602-9BD3-4325-88CC-D65A757DBBDB}" type="sibTrans" cxnId="{EDB88C86-0758-42F5-8ADE-6DE508F5B6D0}">
      <dgm:prSet/>
      <dgm:spPr/>
      <dgm:t>
        <a:bodyPr/>
        <a:lstStyle/>
        <a:p>
          <a:endParaRPr lang="ru-RU"/>
        </a:p>
      </dgm:t>
    </dgm:pt>
    <dgm:pt modelId="{A95AA6CC-9267-46CE-AD9E-03085795D3A8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автомобильным транспортом </a:t>
          </a:r>
          <a:endParaRPr lang="ru-RU" sz="1200" b="1" dirty="0">
            <a:solidFill>
              <a:schemeClr val="tx1"/>
            </a:solidFill>
          </a:endParaRPr>
        </a:p>
      </dgm:t>
    </dgm:pt>
    <dgm:pt modelId="{1215ECBD-0C9D-4DB7-8C21-C5C3A0C6286C}" type="parTrans" cxnId="{AAC73970-6AC7-4298-A8D5-59706721319B}">
      <dgm:prSet/>
      <dgm:spPr/>
      <dgm:t>
        <a:bodyPr/>
        <a:lstStyle/>
        <a:p>
          <a:endParaRPr lang="ru-RU"/>
        </a:p>
      </dgm:t>
    </dgm:pt>
    <dgm:pt modelId="{3C2E8764-D6D7-4706-A703-E74E6EB338C8}" type="sibTrans" cxnId="{AAC73970-6AC7-4298-A8D5-59706721319B}">
      <dgm:prSet/>
      <dgm:spPr/>
      <dgm:t>
        <a:bodyPr/>
        <a:lstStyle/>
        <a:p>
          <a:endParaRPr lang="ru-RU"/>
        </a:p>
      </dgm:t>
    </dgm:pt>
    <dgm:pt modelId="{0B262189-2930-41C5-80AE-5317B3ED5D75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ru-RU" sz="1200" b="1" dirty="0" smtClean="0">
              <a:solidFill>
                <a:schemeClr val="tx1"/>
              </a:solidFill>
            </a:rPr>
            <a:t>Организация пассажирских перевозок на речном транспорте</a:t>
          </a:r>
          <a:endParaRPr lang="ru-RU" sz="1200" b="1" dirty="0">
            <a:solidFill>
              <a:schemeClr val="tx1"/>
            </a:solidFill>
          </a:endParaRPr>
        </a:p>
      </dgm:t>
    </dgm:pt>
    <dgm:pt modelId="{B07CBD6A-3F49-4775-A798-7BE6948FFC0B}" type="parTrans" cxnId="{4AE6DF71-E453-422A-9E3F-BE1FBD5E8F9A}">
      <dgm:prSet/>
      <dgm:spPr/>
      <dgm:t>
        <a:bodyPr/>
        <a:lstStyle/>
        <a:p>
          <a:endParaRPr lang="ru-RU"/>
        </a:p>
      </dgm:t>
    </dgm:pt>
    <dgm:pt modelId="{A37D2F78-F8B5-4913-96AE-1118C6717972}" type="sibTrans" cxnId="{4AE6DF71-E453-422A-9E3F-BE1FBD5E8F9A}">
      <dgm:prSet/>
      <dgm:spPr/>
      <dgm:t>
        <a:bodyPr/>
        <a:lstStyle/>
        <a:p>
          <a:endParaRPr lang="ru-RU"/>
        </a:p>
      </dgm:t>
    </dgm:pt>
    <dgm:pt modelId="{57B19DF5-E98B-4636-8923-80B30A7DD4D2}" type="pres">
      <dgm:prSet presAssocID="{500E7089-D95A-49C0-9F4C-4C478BFC02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E4D17-4E15-41A2-96BD-5E0644B25884}" type="pres">
      <dgm:prSet presAssocID="{1D0D61F4-6A45-4515-8E03-02632E769642}" presName="linNode" presStyleCnt="0"/>
      <dgm:spPr/>
    </dgm:pt>
    <dgm:pt modelId="{188F23E1-B840-4953-B2C3-60D97C59DA78}" type="pres">
      <dgm:prSet presAssocID="{1D0D61F4-6A45-4515-8E03-02632E76964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00A8-28AD-4C0B-A658-3BBB0E334722}" type="pres">
      <dgm:prSet presAssocID="{1D0D61F4-6A45-4515-8E03-02632E76964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53238-AA21-48F4-8246-7609684D1C57}" type="pres">
      <dgm:prSet presAssocID="{15B2D17E-CB66-4981-A488-0C8A2F2CAB8A}" presName="sp" presStyleCnt="0"/>
      <dgm:spPr/>
    </dgm:pt>
    <dgm:pt modelId="{154843C3-0126-4EF4-8EAC-F691C88E1872}" type="pres">
      <dgm:prSet presAssocID="{09D721FD-99C2-4F70-BA09-A7CB76ACCD70}" presName="linNode" presStyleCnt="0"/>
      <dgm:spPr/>
    </dgm:pt>
    <dgm:pt modelId="{D40649CA-BA50-4122-8B1F-AA05F74F04C7}" type="pres">
      <dgm:prSet presAssocID="{09D721FD-99C2-4F70-BA09-A7CB76ACCD70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F5F13-193A-45CB-91D8-7DE850F1D205}" type="pres">
      <dgm:prSet presAssocID="{09D721FD-99C2-4F70-BA09-A7CB76ACCD70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C13699-41C5-46DF-A622-4FAC99DABECC}" type="presOf" srcId="{09D721FD-99C2-4F70-BA09-A7CB76ACCD70}" destId="{D40649CA-BA50-4122-8B1F-AA05F74F04C7}" srcOrd="0" destOrd="0" presId="urn:microsoft.com/office/officeart/2005/8/layout/vList5"/>
    <dgm:cxn modelId="{A490F700-A5BB-46D9-8E22-428AF06735AE}" type="presOf" srcId="{1D0D61F4-6A45-4515-8E03-02632E769642}" destId="{188F23E1-B840-4953-B2C3-60D97C59DA78}" srcOrd="0" destOrd="0" presId="urn:microsoft.com/office/officeart/2005/8/layout/vList5"/>
    <dgm:cxn modelId="{F639A8BC-4A4E-4373-89BA-767011D41AF4}" srcId="{1D0D61F4-6A45-4515-8E03-02632E769642}" destId="{A44F85F2-94B3-4753-A7B3-2D2D9224F7DC}" srcOrd="0" destOrd="0" parTransId="{13F666F6-054B-4769-BC16-E82781AB6A65}" sibTransId="{8F28FAA6-7821-414C-AEA2-26267033A12C}"/>
    <dgm:cxn modelId="{EDB88C86-0758-42F5-8ADE-6DE508F5B6D0}" srcId="{500E7089-D95A-49C0-9F4C-4C478BFC0250}" destId="{09D721FD-99C2-4F70-BA09-A7CB76ACCD70}" srcOrd="1" destOrd="0" parTransId="{AC6B3EE9-47BF-4FB4-8C08-E2A312A62A2A}" sibTransId="{9D08E602-9BD3-4325-88CC-D65A757DBBDB}"/>
    <dgm:cxn modelId="{B62B5302-80B4-483E-AAFF-80AA8EF780EF}" type="presOf" srcId="{500E7089-D95A-49C0-9F4C-4C478BFC0250}" destId="{57B19DF5-E98B-4636-8923-80B30A7DD4D2}" srcOrd="0" destOrd="0" presId="urn:microsoft.com/office/officeart/2005/8/layout/vList5"/>
    <dgm:cxn modelId="{81755296-B589-4EC8-8BF0-ADD949C9DD01}" type="presOf" srcId="{A44F85F2-94B3-4753-A7B3-2D2D9224F7DC}" destId="{5BA100A8-28AD-4C0B-A658-3BBB0E334722}" srcOrd="0" destOrd="0" presId="urn:microsoft.com/office/officeart/2005/8/layout/vList5"/>
    <dgm:cxn modelId="{07C72637-FF97-42AC-AE36-6E3E04F71CAD}" srcId="{500E7089-D95A-49C0-9F4C-4C478BFC0250}" destId="{1D0D61F4-6A45-4515-8E03-02632E769642}" srcOrd="0" destOrd="0" parTransId="{EFC0D309-5436-4D4A-8C9D-B8DB09D7D8B6}" sibTransId="{15B2D17E-CB66-4981-A488-0C8A2F2CAB8A}"/>
    <dgm:cxn modelId="{01EE4B7C-C603-4D38-80B5-2433FEE68898}" type="presOf" srcId="{A95AA6CC-9267-46CE-AD9E-03085795D3A8}" destId="{AB1F5F13-193A-45CB-91D8-7DE850F1D205}" srcOrd="0" destOrd="0" presId="urn:microsoft.com/office/officeart/2005/8/layout/vList5"/>
    <dgm:cxn modelId="{AAC73970-6AC7-4298-A8D5-59706721319B}" srcId="{09D721FD-99C2-4F70-BA09-A7CB76ACCD70}" destId="{A95AA6CC-9267-46CE-AD9E-03085795D3A8}" srcOrd="0" destOrd="0" parTransId="{1215ECBD-0C9D-4DB7-8C21-C5C3A0C6286C}" sibTransId="{3C2E8764-D6D7-4706-A703-E74E6EB338C8}"/>
    <dgm:cxn modelId="{4AE6DF71-E453-422A-9E3F-BE1FBD5E8F9A}" srcId="{09D721FD-99C2-4F70-BA09-A7CB76ACCD70}" destId="{0B262189-2930-41C5-80AE-5317B3ED5D75}" srcOrd="1" destOrd="0" parTransId="{B07CBD6A-3F49-4775-A798-7BE6948FFC0B}" sibTransId="{A37D2F78-F8B5-4913-96AE-1118C6717972}"/>
    <dgm:cxn modelId="{8F0BE87F-DDFD-4F78-A4DD-FACF0512C0D6}" type="presOf" srcId="{0B262189-2930-41C5-80AE-5317B3ED5D75}" destId="{AB1F5F13-193A-45CB-91D8-7DE850F1D205}" srcOrd="0" destOrd="1" presId="urn:microsoft.com/office/officeart/2005/8/layout/vList5"/>
    <dgm:cxn modelId="{0CD22DE8-5F86-4E28-9284-D4B90C019964}" type="presParOf" srcId="{57B19DF5-E98B-4636-8923-80B30A7DD4D2}" destId="{2B3E4D17-4E15-41A2-96BD-5E0644B25884}" srcOrd="0" destOrd="0" presId="urn:microsoft.com/office/officeart/2005/8/layout/vList5"/>
    <dgm:cxn modelId="{4D10B6F4-74BE-4B26-B076-EE216FC41624}" type="presParOf" srcId="{2B3E4D17-4E15-41A2-96BD-5E0644B25884}" destId="{188F23E1-B840-4953-B2C3-60D97C59DA78}" srcOrd="0" destOrd="0" presId="urn:microsoft.com/office/officeart/2005/8/layout/vList5"/>
    <dgm:cxn modelId="{3E4AFC00-42F5-413A-8A69-A82F8001B97E}" type="presParOf" srcId="{2B3E4D17-4E15-41A2-96BD-5E0644B25884}" destId="{5BA100A8-28AD-4C0B-A658-3BBB0E334722}" srcOrd="1" destOrd="0" presId="urn:microsoft.com/office/officeart/2005/8/layout/vList5"/>
    <dgm:cxn modelId="{0E1826B1-828E-4131-89E2-C806030A3E6B}" type="presParOf" srcId="{57B19DF5-E98B-4636-8923-80B30A7DD4D2}" destId="{18253238-AA21-48F4-8246-7609684D1C57}" srcOrd="1" destOrd="0" presId="urn:microsoft.com/office/officeart/2005/8/layout/vList5"/>
    <dgm:cxn modelId="{08654511-3EEE-410C-B87C-A751C6DE3EE2}" type="presParOf" srcId="{57B19DF5-E98B-4636-8923-80B30A7DD4D2}" destId="{154843C3-0126-4EF4-8EAC-F691C88E1872}" srcOrd="2" destOrd="0" presId="urn:microsoft.com/office/officeart/2005/8/layout/vList5"/>
    <dgm:cxn modelId="{6159491C-6997-422C-84B4-4194ABA6BCBB}" type="presParOf" srcId="{154843C3-0126-4EF4-8EAC-F691C88E1872}" destId="{D40649CA-BA50-4122-8B1F-AA05F74F04C7}" srcOrd="0" destOrd="0" presId="urn:microsoft.com/office/officeart/2005/8/layout/vList5"/>
    <dgm:cxn modelId="{5B252F22-BE84-481D-8D8C-A58BCFFD531A}" type="presParOf" srcId="{154843C3-0126-4EF4-8EAC-F691C88E1872}" destId="{AB1F5F13-193A-45CB-91D8-7DE850F1D2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D00D0CF-BD7A-40CB-BDA2-E5626DB6E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68A43-141A-445F-B95A-FC132D48802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Содержание органов местного самоуправления- 160млн.руб.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5C064761-7654-46D7-8F1F-1A4C8C901EEC}" type="parTrans" cxnId="{D469B8C9-C78C-4603-A666-B266B4571FA1}">
      <dgm:prSet/>
      <dgm:spPr/>
      <dgm:t>
        <a:bodyPr/>
        <a:lstStyle/>
        <a:p>
          <a:endParaRPr lang="ru-RU"/>
        </a:p>
      </dgm:t>
    </dgm:pt>
    <dgm:pt modelId="{601A0FA0-6372-439E-9048-DD76197CD7F4}" type="sibTrans" cxnId="{D469B8C9-C78C-4603-A666-B266B4571FA1}">
      <dgm:prSet/>
      <dgm:spPr/>
      <dgm:t>
        <a:bodyPr/>
        <a:lstStyle/>
        <a:p>
          <a:endParaRPr lang="ru-RU"/>
        </a:p>
      </dgm:t>
    </dgm:pt>
    <dgm:pt modelId="{927E1235-856D-4E19-8511-FB670F7B94AC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Социальные расходы-11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497F5C68-C890-4119-B72D-44C458CCE1D2}" type="parTrans" cxnId="{0C6C5761-A306-4CEB-885E-F4C19ACA4910}">
      <dgm:prSet/>
      <dgm:spPr/>
      <dgm:t>
        <a:bodyPr/>
        <a:lstStyle/>
        <a:p>
          <a:endParaRPr lang="ru-RU"/>
        </a:p>
      </dgm:t>
    </dgm:pt>
    <dgm:pt modelId="{84D3D6C4-B772-448E-B583-9BA84F9C5428}" type="sibTrans" cxnId="{0C6C5761-A306-4CEB-885E-F4C19ACA4910}">
      <dgm:prSet/>
      <dgm:spPr/>
      <dgm:t>
        <a:bodyPr/>
        <a:lstStyle/>
        <a:p>
          <a:endParaRPr lang="ru-RU"/>
        </a:p>
      </dgm:t>
    </dgm:pt>
    <dgm:pt modelId="{73920957-0920-44D0-9E50-37379B46301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На  содержание муниципальных учреждений  не социальной сферы – 85 </a:t>
          </a:r>
          <a:r>
            <a:rPr lang="ru-RU" sz="1600" b="1" dirty="0" err="1" smtClean="0">
              <a:solidFill>
                <a:schemeClr val="tx1"/>
              </a:solidFill>
            </a:rPr>
            <a:t>млн.руб</a:t>
          </a:r>
          <a:endParaRPr lang="ru-RU" sz="1600" b="1" dirty="0">
            <a:solidFill>
              <a:schemeClr val="tx1"/>
            </a:solidFill>
          </a:endParaRPr>
        </a:p>
      </dgm:t>
    </dgm:pt>
    <dgm:pt modelId="{74D81C43-CFD2-43F1-9F01-AC4150858046}" type="parTrans" cxnId="{45428047-8C38-4710-8D02-30DC6FBECC81}">
      <dgm:prSet/>
      <dgm:spPr/>
      <dgm:t>
        <a:bodyPr/>
        <a:lstStyle/>
        <a:p>
          <a:endParaRPr lang="ru-RU"/>
        </a:p>
      </dgm:t>
    </dgm:pt>
    <dgm:pt modelId="{6A13B025-E40C-435C-B542-5F5336371BCB}" type="sibTrans" cxnId="{45428047-8C38-4710-8D02-30DC6FBECC81}">
      <dgm:prSet/>
      <dgm:spPr/>
      <dgm:t>
        <a:bodyPr/>
        <a:lstStyle/>
        <a:p>
          <a:endParaRPr lang="ru-RU"/>
        </a:p>
      </dgm:t>
    </dgm:pt>
    <dgm:pt modelId="{C2AC91FC-1393-465B-8E90-9B9DF7257031}">
      <dgm:prSet custT="1"/>
      <dgm:spPr>
        <a:solidFill>
          <a:srgbClr val="99CCFF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На обеспечение муниципального задания  МАУ «Центр  социального обслуживания населения» 88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ADA6F879-55AC-4C3A-B6C8-E5DAFA122C10}" type="parTrans" cxnId="{0E94B567-7B25-46BD-9636-97C04457E511}">
      <dgm:prSet/>
      <dgm:spPr/>
      <dgm:t>
        <a:bodyPr/>
        <a:lstStyle/>
        <a:p>
          <a:endParaRPr lang="ru-RU"/>
        </a:p>
      </dgm:t>
    </dgm:pt>
    <dgm:pt modelId="{9A56C8BA-9CC0-4E12-8232-ACE549FDC78D}" type="sibTrans" cxnId="{0E94B567-7B25-46BD-9636-97C04457E511}">
      <dgm:prSet/>
      <dgm:spPr/>
      <dgm:t>
        <a:bodyPr/>
        <a:lstStyle/>
        <a:p>
          <a:endParaRPr lang="ru-RU"/>
        </a:p>
      </dgm:t>
    </dgm:pt>
    <dgm:pt modelId="{177F024F-385F-4704-8184-DEC696203DB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Мероприятия  в области охраны, восстановления и использования лесов -13 млн.руб.</a:t>
          </a:r>
          <a:endParaRPr lang="ru-RU" sz="1400" b="1" dirty="0">
            <a:solidFill>
              <a:schemeClr val="tx1"/>
            </a:solidFill>
          </a:endParaRPr>
        </a:p>
      </dgm:t>
    </dgm:pt>
    <dgm:pt modelId="{9E15B454-D5F3-4C15-BDA2-DDDD51F7A2C9}" type="parTrans" cxnId="{CE8C1D4B-DE8F-496F-90CB-7891F2EB60A5}">
      <dgm:prSet/>
      <dgm:spPr/>
      <dgm:t>
        <a:bodyPr/>
        <a:lstStyle/>
        <a:p>
          <a:endParaRPr lang="ru-RU"/>
        </a:p>
      </dgm:t>
    </dgm:pt>
    <dgm:pt modelId="{6360211B-E98B-461F-B5C5-BCD92C0550F9}" type="sibTrans" cxnId="{CE8C1D4B-DE8F-496F-90CB-7891F2EB60A5}">
      <dgm:prSet/>
      <dgm:spPr/>
      <dgm:t>
        <a:bodyPr/>
        <a:lstStyle/>
        <a:p>
          <a:endParaRPr lang="ru-RU"/>
        </a:p>
      </dgm:t>
    </dgm:pt>
    <dgm:pt modelId="{84665017-F271-4DE5-A3D9-7CCE1F66809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endParaRPr lang="ru-RU" sz="1600" b="1" baseline="0" dirty="0" smtClean="0">
            <a:solidFill>
              <a:schemeClr val="tx1"/>
            </a:solidFill>
          </a:endParaRPr>
        </a:p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Оздоровление  детей в каникулярное время-10 млн.руб.</a:t>
          </a:r>
        </a:p>
        <a:p>
          <a:pPr rtl="0"/>
          <a:endParaRPr lang="ru-RU" sz="1600" b="1" baseline="0" dirty="0">
            <a:solidFill>
              <a:schemeClr val="tx1"/>
            </a:solidFill>
          </a:endParaRPr>
        </a:p>
      </dgm:t>
    </dgm:pt>
    <dgm:pt modelId="{C5436DAA-02D0-4C90-9394-B27F30E8AE8F}" type="parTrans" cxnId="{138DCF57-FA07-4DE9-B196-E302EAE1646F}">
      <dgm:prSet/>
      <dgm:spPr/>
      <dgm:t>
        <a:bodyPr/>
        <a:lstStyle/>
        <a:p>
          <a:endParaRPr lang="ru-RU"/>
        </a:p>
      </dgm:t>
    </dgm:pt>
    <dgm:pt modelId="{142B42C8-BD44-4A10-9B7A-1B50993C94CA}" type="sibTrans" cxnId="{138DCF57-FA07-4DE9-B196-E302EAE1646F}">
      <dgm:prSet/>
      <dgm:spPr/>
      <dgm:t>
        <a:bodyPr/>
        <a:lstStyle/>
        <a:p>
          <a:endParaRPr lang="ru-RU"/>
        </a:p>
      </dgm:t>
    </dgm:pt>
    <dgm:pt modelId="{21AA1172-F30B-462A-9FFF-D9B4DDA3863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Строительство, реконструкция объектов  муниципальной  собственности-28 </a:t>
          </a:r>
          <a:r>
            <a:rPr lang="ru-RU" sz="1600" b="1" baseline="0" dirty="0" err="1" smtClean="0">
              <a:solidFill>
                <a:schemeClr val="tx1"/>
              </a:solidFill>
            </a:rPr>
            <a:t>млн.руб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5504C390-8BD8-46B7-B30C-468F19437929}" type="parTrans" cxnId="{F84D6CA3-36A7-410D-94F1-DF7044E07886}">
      <dgm:prSet/>
      <dgm:spPr/>
      <dgm:t>
        <a:bodyPr/>
        <a:lstStyle/>
        <a:p>
          <a:endParaRPr lang="ru-RU"/>
        </a:p>
      </dgm:t>
    </dgm:pt>
    <dgm:pt modelId="{051970B8-A607-4BE4-AB53-7C9CA9426D2F}" type="sibTrans" cxnId="{F84D6CA3-36A7-410D-94F1-DF7044E07886}">
      <dgm:prSet/>
      <dgm:spPr/>
      <dgm:t>
        <a:bodyPr/>
        <a:lstStyle/>
        <a:p>
          <a:endParaRPr lang="ru-RU"/>
        </a:p>
      </dgm:t>
    </dgm:pt>
    <dgm:pt modelId="{D1D8BF87-7D95-452B-BC57-E4FEB54CCAB9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Реализация  государственных полномочий -102 млн.руб.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49B85B9A-F3D6-4508-8E20-5A485851F56B}" type="parTrans" cxnId="{2B8C058B-368E-429B-9FEE-D66494A74AA2}">
      <dgm:prSet/>
      <dgm:spPr/>
      <dgm:t>
        <a:bodyPr/>
        <a:lstStyle/>
        <a:p>
          <a:endParaRPr lang="ru-RU"/>
        </a:p>
      </dgm:t>
    </dgm:pt>
    <dgm:pt modelId="{05FF27AB-6E28-401F-B233-DBFE0BE878FE}" type="sibTrans" cxnId="{2B8C058B-368E-429B-9FEE-D66494A74AA2}">
      <dgm:prSet/>
      <dgm:spPr/>
      <dgm:t>
        <a:bodyPr/>
        <a:lstStyle/>
        <a:p>
          <a:endParaRPr lang="ru-RU"/>
        </a:p>
      </dgm:t>
    </dgm:pt>
    <dgm:pt modelId="{55264C88-90D0-4316-9525-B569BC9F90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</a:rPr>
            <a:t>Всего на  </a:t>
          </a:r>
          <a:r>
            <a:rPr lang="ru-RU" sz="1600" b="1" dirty="0" err="1" smtClean="0">
              <a:solidFill>
                <a:schemeClr val="tx1"/>
              </a:solidFill>
            </a:rPr>
            <a:t>непрограммные</a:t>
          </a:r>
          <a:r>
            <a:rPr lang="ru-RU" sz="1600" b="1" dirty="0" smtClean="0">
              <a:solidFill>
                <a:schemeClr val="tx1"/>
              </a:solidFill>
            </a:rPr>
            <a:t>  расходы   планируется направить  средства в сумме -532 млн.руб., в том числе:</a:t>
          </a:r>
          <a:endParaRPr lang="ru-RU" sz="1600" b="1" dirty="0">
            <a:solidFill>
              <a:schemeClr val="tx1"/>
            </a:solidFill>
          </a:endParaRPr>
        </a:p>
      </dgm:t>
    </dgm:pt>
    <dgm:pt modelId="{7E494DE6-5A4C-4EC7-B85B-7C7934397A9D}" type="parTrans" cxnId="{84D29ADF-214E-4F90-B005-36DEE3A734EF}">
      <dgm:prSet/>
      <dgm:spPr/>
      <dgm:t>
        <a:bodyPr/>
        <a:lstStyle/>
        <a:p>
          <a:endParaRPr lang="ru-RU"/>
        </a:p>
      </dgm:t>
    </dgm:pt>
    <dgm:pt modelId="{51EC9823-8796-4761-B6A2-9E339058AD0F}" type="sibTrans" cxnId="{84D29ADF-214E-4F90-B005-36DEE3A734EF}">
      <dgm:prSet/>
      <dgm:spPr/>
      <dgm:t>
        <a:bodyPr/>
        <a:lstStyle/>
        <a:p>
          <a:endParaRPr lang="ru-RU"/>
        </a:p>
      </dgm:t>
    </dgm:pt>
    <dgm:pt modelId="{B3AD9514-0711-44DC-8792-0C90D4DD538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baseline="0" dirty="0" smtClean="0">
              <a:solidFill>
                <a:schemeClr val="tx1"/>
              </a:solidFill>
            </a:rPr>
            <a:t>Прочие расходы-35</a:t>
          </a:r>
          <a:endParaRPr lang="ru-RU" sz="1600" b="1" baseline="0" dirty="0">
            <a:solidFill>
              <a:schemeClr val="tx1"/>
            </a:solidFill>
          </a:endParaRPr>
        </a:p>
      </dgm:t>
    </dgm:pt>
    <dgm:pt modelId="{EFFC4677-3B31-4D8D-8B45-F40B9ACFC2F5}" type="parTrans" cxnId="{74689F3E-31AF-4D24-9D0F-22750471A037}">
      <dgm:prSet/>
      <dgm:spPr/>
      <dgm:t>
        <a:bodyPr/>
        <a:lstStyle/>
        <a:p>
          <a:endParaRPr lang="ru-RU"/>
        </a:p>
      </dgm:t>
    </dgm:pt>
    <dgm:pt modelId="{7A2F8F30-241C-4EC8-A505-EE2E53525112}" type="sibTrans" cxnId="{74689F3E-31AF-4D24-9D0F-22750471A037}">
      <dgm:prSet/>
      <dgm:spPr/>
      <dgm:t>
        <a:bodyPr/>
        <a:lstStyle/>
        <a:p>
          <a:endParaRPr lang="ru-RU"/>
        </a:p>
      </dgm:t>
    </dgm:pt>
    <dgm:pt modelId="{71F49804-6337-45DE-B824-DE74A0320977}" type="pres">
      <dgm:prSet presAssocID="{8D00D0CF-BD7A-40CB-BDA2-E5626DB6E6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EDE6A-F358-4724-B8DF-D4EA38054CCE}" type="pres">
      <dgm:prSet presAssocID="{55264C88-90D0-4316-9525-B569BC9F908D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2BF17-7381-42BF-9662-0192527CDA7C}" type="pres">
      <dgm:prSet presAssocID="{51EC9823-8796-4761-B6A2-9E339058AD0F}" presName="spacer" presStyleCnt="0"/>
      <dgm:spPr/>
    </dgm:pt>
    <dgm:pt modelId="{7414F850-0F31-4755-906E-B1B516070362}" type="pres">
      <dgm:prSet presAssocID="{94668A43-141A-445F-B95A-FC132D488029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3634D-BFF9-418A-9703-372DAF723473}" type="pres">
      <dgm:prSet presAssocID="{601A0FA0-6372-439E-9048-DD76197CD7F4}" presName="spacer" presStyleCnt="0"/>
      <dgm:spPr/>
    </dgm:pt>
    <dgm:pt modelId="{AB4E72F1-D896-4DE5-BECA-C07EC30559A5}" type="pres">
      <dgm:prSet presAssocID="{927E1235-856D-4E19-8511-FB670F7B94A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95B81-F937-42C3-97BF-FDC540665236}" type="pres">
      <dgm:prSet presAssocID="{84D3D6C4-B772-448E-B583-9BA84F9C5428}" presName="spacer" presStyleCnt="0"/>
      <dgm:spPr/>
    </dgm:pt>
    <dgm:pt modelId="{73A6A5F5-1D38-4E99-88B3-C5D158974700}" type="pres">
      <dgm:prSet presAssocID="{73920957-0920-44D0-9E50-37379B46301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6A0BD-93FE-4A27-A5B4-0A3B4C93CCA7}" type="pres">
      <dgm:prSet presAssocID="{6A13B025-E40C-435C-B542-5F5336371BCB}" presName="spacer" presStyleCnt="0"/>
      <dgm:spPr/>
    </dgm:pt>
    <dgm:pt modelId="{1944D827-7C5D-4488-8A1C-8C763FB6BD1E}" type="pres">
      <dgm:prSet presAssocID="{C2AC91FC-1393-465B-8E90-9B9DF7257031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7B786-D695-41EF-ADFB-5F557AE59136}" type="pres">
      <dgm:prSet presAssocID="{9A56C8BA-9CC0-4E12-8232-ACE549FDC78D}" presName="spacer" presStyleCnt="0"/>
      <dgm:spPr/>
    </dgm:pt>
    <dgm:pt modelId="{A7C34ADF-DC8A-4360-BD76-5B101ADF0D6A}" type="pres">
      <dgm:prSet presAssocID="{177F024F-385F-4704-8184-DEC696203DB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7B634-3ACC-40FD-9EAF-3EB8058CFD78}" type="pres">
      <dgm:prSet presAssocID="{6360211B-E98B-461F-B5C5-BCD92C0550F9}" presName="spacer" presStyleCnt="0"/>
      <dgm:spPr/>
    </dgm:pt>
    <dgm:pt modelId="{C908E2E3-4CB7-48C0-B675-1AB9C92F3006}" type="pres">
      <dgm:prSet presAssocID="{84665017-F271-4DE5-A3D9-7CCE1F668091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510E0-325A-4C7C-B259-95BA4D60C2F0}" type="pres">
      <dgm:prSet presAssocID="{142B42C8-BD44-4A10-9B7A-1B50993C94CA}" presName="spacer" presStyleCnt="0"/>
      <dgm:spPr/>
    </dgm:pt>
    <dgm:pt modelId="{834C1889-2607-42A6-8D55-18FBFCC77B44}" type="pres">
      <dgm:prSet presAssocID="{21AA1172-F30B-462A-9FFF-D9B4DDA3863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B4E37-84CD-49A7-A806-F225EEF33724}" type="pres">
      <dgm:prSet presAssocID="{051970B8-A607-4BE4-AB53-7C9CA9426D2F}" presName="spacer" presStyleCnt="0"/>
      <dgm:spPr/>
    </dgm:pt>
    <dgm:pt modelId="{028811C0-5E14-44DF-951E-B4CFCE110E09}" type="pres">
      <dgm:prSet presAssocID="{D1D8BF87-7D95-452B-BC57-E4FEB54CCAB9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EC9FE-EC6E-4F69-85F6-A8E70F20E64C}" type="pres">
      <dgm:prSet presAssocID="{05FF27AB-6E28-401F-B233-DBFE0BE878FE}" presName="spacer" presStyleCnt="0"/>
      <dgm:spPr/>
    </dgm:pt>
    <dgm:pt modelId="{ED5937F7-B1A6-4F15-B9C7-CE5581872A62}" type="pres">
      <dgm:prSet presAssocID="{B3AD9514-0711-44DC-8792-0C90D4DD538E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29ADF-214E-4F90-B005-36DEE3A734EF}" srcId="{8D00D0CF-BD7A-40CB-BDA2-E5626DB6E6B7}" destId="{55264C88-90D0-4316-9525-B569BC9F908D}" srcOrd="0" destOrd="0" parTransId="{7E494DE6-5A4C-4EC7-B85B-7C7934397A9D}" sibTransId="{51EC9823-8796-4761-B6A2-9E339058AD0F}"/>
    <dgm:cxn modelId="{F0BECABD-5CCE-42B7-979D-94AED176467B}" type="presOf" srcId="{21AA1172-F30B-462A-9FFF-D9B4DDA38636}" destId="{834C1889-2607-42A6-8D55-18FBFCC77B44}" srcOrd="0" destOrd="0" presId="urn:microsoft.com/office/officeart/2005/8/layout/vList2"/>
    <dgm:cxn modelId="{570D7F94-C8FF-484F-AA76-4BA3866C9E62}" type="presOf" srcId="{94668A43-141A-445F-B95A-FC132D488029}" destId="{7414F850-0F31-4755-906E-B1B516070362}" srcOrd="0" destOrd="0" presId="urn:microsoft.com/office/officeart/2005/8/layout/vList2"/>
    <dgm:cxn modelId="{87BA2618-9FE0-4337-98F1-2D9851A37715}" type="presOf" srcId="{177F024F-385F-4704-8184-DEC696203DB1}" destId="{A7C34ADF-DC8A-4360-BD76-5B101ADF0D6A}" srcOrd="0" destOrd="0" presId="urn:microsoft.com/office/officeart/2005/8/layout/vList2"/>
    <dgm:cxn modelId="{7F500575-F391-4C90-86F1-8BBAFC19F280}" type="presOf" srcId="{B3AD9514-0711-44DC-8792-0C90D4DD538E}" destId="{ED5937F7-B1A6-4F15-B9C7-CE5581872A62}" srcOrd="0" destOrd="0" presId="urn:microsoft.com/office/officeart/2005/8/layout/vList2"/>
    <dgm:cxn modelId="{D469B8C9-C78C-4603-A666-B266B4571FA1}" srcId="{8D00D0CF-BD7A-40CB-BDA2-E5626DB6E6B7}" destId="{94668A43-141A-445F-B95A-FC132D488029}" srcOrd="1" destOrd="0" parTransId="{5C064761-7654-46D7-8F1F-1A4C8C901EEC}" sibTransId="{601A0FA0-6372-439E-9048-DD76197CD7F4}"/>
    <dgm:cxn modelId="{0C6C5761-A306-4CEB-885E-F4C19ACA4910}" srcId="{8D00D0CF-BD7A-40CB-BDA2-E5626DB6E6B7}" destId="{927E1235-856D-4E19-8511-FB670F7B94AC}" srcOrd="2" destOrd="0" parTransId="{497F5C68-C890-4119-B72D-44C458CCE1D2}" sibTransId="{84D3D6C4-B772-448E-B583-9BA84F9C5428}"/>
    <dgm:cxn modelId="{CE8C1D4B-DE8F-496F-90CB-7891F2EB60A5}" srcId="{8D00D0CF-BD7A-40CB-BDA2-E5626DB6E6B7}" destId="{177F024F-385F-4704-8184-DEC696203DB1}" srcOrd="5" destOrd="0" parTransId="{9E15B454-D5F3-4C15-BDA2-DDDD51F7A2C9}" sibTransId="{6360211B-E98B-461F-B5C5-BCD92C0550F9}"/>
    <dgm:cxn modelId="{3B4CE738-9F8F-4A9A-8983-839FA2786834}" type="presOf" srcId="{84665017-F271-4DE5-A3D9-7CCE1F668091}" destId="{C908E2E3-4CB7-48C0-B675-1AB9C92F3006}" srcOrd="0" destOrd="0" presId="urn:microsoft.com/office/officeart/2005/8/layout/vList2"/>
    <dgm:cxn modelId="{E39DF37B-EA5F-4B09-BC16-8D5C7E5350B1}" type="presOf" srcId="{55264C88-90D0-4316-9525-B569BC9F908D}" destId="{FF6EDE6A-F358-4724-B8DF-D4EA38054CCE}" srcOrd="0" destOrd="0" presId="urn:microsoft.com/office/officeart/2005/8/layout/vList2"/>
    <dgm:cxn modelId="{F84D6CA3-36A7-410D-94F1-DF7044E07886}" srcId="{8D00D0CF-BD7A-40CB-BDA2-E5626DB6E6B7}" destId="{21AA1172-F30B-462A-9FFF-D9B4DDA38636}" srcOrd="7" destOrd="0" parTransId="{5504C390-8BD8-46B7-B30C-468F19437929}" sibTransId="{051970B8-A607-4BE4-AB53-7C9CA9426D2F}"/>
    <dgm:cxn modelId="{2D9A3C54-4CD1-4348-A043-667756762CB1}" type="presOf" srcId="{8D00D0CF-BD7A-40CB-BDA2-E5626DB6E6B7}" destId="{71F49804-6337-45DE-B824-DE74A0320977}" srcOrd="0" destOrd="0" presId="urn:microsoft.com/office/officeart/2005/8/layout/vList2"/>
    <dgm:cxn modelId="{F9626A1E-5541-4693-BDCD-6AD332742E19}" type="presOf" srcId="{927E1235-856D-4E19-8511-FB670F7B94AC}" destId="{AB4E72F1-D896-4DE5-BECA-C07EC30559A5}" srcOrd="0" destOrd="0" presId="urn:microsoft.com/office/officeart/2005/8/layout/vList2"/>
    <dgm:cxn modelId="{3D416ED0-44FF-475D-92FC-C894DC6F47F0}" type="presOf" srcId="{73920957-0920-44D0-9E50-37379B463010}" destId="{73A6A5F5-1D38-4E99-88B3-C5D158974700}" srcOrd="0" destOrd="0" presId="urn:microsoft.com/office/officeart/2005/8/layout/vList2"/>
    <dgm:cxn modelId="{2B8C058B-368E-429B-9FEE-D66494A74AA2}" srcId="{8D00D0CF-BD7A-40CB-BDA2-E5626DB6E6B7}" destId="{D1D8BF87-7D95-452B-BC57-E4FEB54CCAB9}" srcOrd="8" destOrd="0" parTransId="{49B85B9A-F3D6-4508-8E20-5A485851F56B}" sibTransId="{05FF27AB-6E28-401F-B233-DBFE0BE878FE}"/>
    <dgm:cxn modelId="{872E9339-4BF1-4D55-95EC-E278AD9982A4}" type="presOf" srcId="{D1D8BF87-7D95-452B-BC57-E4FEB54CCAB9}" destId="{028811C0-5E14-44DF-951E-B4CFCE110E09}" srcOrd="0" destOrd="0" presId="urn:microsoft.com/office/officeart/2005/8/layout/vList2"/>
    <dgm:cxn modelId="{25AE0D68-911C-470E-B29F-5159BC5C1AEE}" type="presOf" srcId="{C2AC91FC-1393-465B-8E90-9B9DF7257031}" destId="{1944D827-7C5D-4488-8A1C-8C763FB6BD1E}" srcOrd="0" destOrd="0" presId="urn:microsoft.com/office/officeart/2005/8/layout/vList2"/>
    <dgm:cxn modelId="{0E94B567-7B25-46BD-9636-97C04457E511}" srcId="{8D00D0CF-BD7A-40CB-BDA2-E5626DB6E6B7}" destId="{C2AC91FC-1393-465B-8E90-9B9DF7257031}" srcOrd="4" destOrd="0" parTransId="{ADA6F879-55AC-4C3A-B6C8-E5DAFA122C10}" sibTransId="{9A56C8BA-9CC0-4E12-8232-ACE549FDC78D}"/>
    <dgm:cxn modelId="{74689F3E-31AF-4D24-9D0F-22750471A037}" srcId="{8D00D0CF-BD7A-40CB-BDA2-E5626DB6E6B7}" destId="{B3AD9514-0711-44DC-8792-0C90D4DD538E}" srcOrd="9" destOrd="0" parTransId="{EFFC4677-3B31-4D8D-8B45-F40B9ACFC2F5}" sibTransId="{7A2F8F30-241C-4EC8-A505-EE2E53525112}"/>
    <dgm:cxn modelId="{138DCF57-FA07-4DE9-B196-E302EAE1646F}" srcId="{8D00D0CF-BD7A-40CB-BDA2-E5626DB6E6B7}" destId="{84665017-F271-4DE5-A3D9-7CCE1F668091}" srcOrd="6" destOrd="0" parTransId="{C5436DAA-02D0-4C90-9394-B27F30E8AE8F}" sibTransId="{142B42C8-BD44-4A10-9B7A-1B50993C94CA}"/>
    <dgm:cxn modelId="{45428047-8C38-4710-8D02-30DC6FBECC81}" srcId="{8D00D0CF-BD7A-40CB-BDA2-E5626DB6E6B7}" destId="{73920957-0920-44D0-9E50-37379B463010}" srcOrd="3" destOrd="0" parTransId="{74D81C43-CFD2-43F1-9F01-AC4150858046}" sibTransId="{6A13B025-E40C-435C-B542-5F5336371BCB}"/>
    <dgm:cxn modelId="{ACDA8DA3-CF90-41A5-BD09-035114038699}" type="presParOf" srcId="{71F49804-6337-45DE-B824-DE74A0320977}" destId="{FF6EDE6A-F358-4724-B8DF-D4EA38054CCE}" srcOrd="0" destOrd="0" presId="urn:microsoft.com/office/officeart/2005/8/layout/vList2"/>
    <dgm:cxn modelId="{5534D11C-84E1-420F-8571-8F0CEDBD9BF4}" type="presParOf" srcId="{71F49804-6337-45DE-B824-DE74A0320977}" destId="{96D2BF17-7381-42BF-9662-0192527CDA7C}" srcOrd="1" destOrd="0" presId="urn:microsoft.com/office/officeart/2005/8/layout/vList2"/>
    <dgm:cxn modelId="{BA467FCA-5655-4F1C-9F82-A31CA642CA15}" type="presParOf" srcId="{71F49804-6337-45DE-B824-DE74A0320977}" destId="{7414F850-0F31-4755-906E-B1B516070362}" srcOrd="2" destOrd="0" presId="urn:microsoft.com/office/officeart/2005/8/layout/vList2"/>
    <dgm:cxn modelId="{889C2538-976A-4C48-B75A-45D1B0D8F646}" type="presParOf" srcId="{71F49804-6337-45DE-B824-DE74A0320977}" destId="{1773634D-BFF9-418A-9703-372DAF723473}" srcOrd="3" destOrd="0" presId="urn:microsoft.com/office/officeart/2005/8/layout/vList2"/>
    <dgm:cxn modelId="{B3F12101-E8AC-4F0F-A619-A9F9281CEA35}" type="presParOf" srcId="{71F49804-6337-45DE-B824-DE74A0320977}" destId="{AB4E72F1-D896-4DE5-BECA-C07EC30559A5}" srcOrd="4" destOrd="0" presId="urn:microsoft.com/office/officeart/2005/8/layout/vList2"/>
    <dgm:cxn modelId="{DC903787-6B75-485E-89BF-55319A9EB577}" type="presParOf" srcId="{71F49804-6337-45DE-B824-DE74A0320977}" destId="{F3D95B81-F937-42C3-97BF-FDC540665236}" srcOrd="5" destOrd="0" presId="urn:microsoft.com/office/officeart/2005/8/layout/vList2"/>
    <dgm:cxn modelId="{B337A6B0-AF39-4702-AC16-3A5897FB6ED9}" type="presParOf" srcId="{71F49804-6337-45DE-B824-DE74A0320977}" destId="{73A6A5F5-1D38-4E99-88B3-C5D158974700}" srcOrd="6" destOrd="0" presId="urn:microsoft.com/office/officeart/2005/8/layout/vList2"/>
    <dgm:cxn modelId="{E8C88898-B086-4C56-9598-D565AAD7AA5A}" type="presParOf" srcId="{71F49804-6337-45DE-B824-DE74A0320977}" destId="{4EB6A0BD-93FE-4A27-A5B4-0A3B4C93CCA7}" srcOrd="7" destOrd="0" presId="urn:microsoft.com/office/officeart/2005/8/layout/vList2"/>
    <dgm:cxn modelId="{8333EA24-AA54-4D59-9F51-F6A84ACFE988}" type="presParOf" srcId="{71F49804-6337-45DE-B824-DE74A0320977}" destId="{1944D827-7C5D-4488-8A1C-8C763FB6BD1E}" srcOrd="8" destOrd="0" presId="urn:microsoft.com/office/officeart/2005/8/layout/vList2"/>
    <dgm:cxn modelId="{A3CA9CBF-B1A2-44FB-84EB-37DC3EFF4519}" type="presParOf" srcId="{71F49804-6337-45DE-B824-DE74A0320977}" destId="{9727B786-D695-41EF-ADFB-5F557AE59136}" srcOrd="9" destOrd="0" presId="urn:microsoft.com/office/officeart/2005/8/layout/vList2"/>
    <dgm:cxn modelId="{73C690E1-148F-42DD-A8EF-EA0E2B8D0003}" type="presParOf" srcId="{71F49804-6337-45DE-B824-DE74A0320977}" destId="{A7C34ADF-DC8A-4360-BD76-5B101ADF0D6A}" srcOrd="10" destOrd="0" presId="urn:microsoft.com/office/officeart/2005/8/layout/vList2"/>
    <dgm:cxn modelId="{5B0BDF2B-8529-4D84-80D8-B22C324532CF}" type="presParOf" srcId="{71F49804-6337-45DE-B824-DE74A0320977}" destId="{49E7B634-3ACC-40FD-9EAF-3EB8058CFD78}" srcOrd="11" destOrd="0" presId="urn:microsoft.com/office/officeart/2005/8/layout/vList2"/>
    <dgm:cxn modelId="{28D54D89-9309-4226-A1DE-27FBD9F5796C}" type="presParOf" srcId="{71F49804-6337-45DE-B824-DE74A0320977}" destId="{C908E2E3-4CB7-48C0-B675-1AB9C92F3006}" srcOrd="12" destOrd="0" presId="urn:microsoft.com/office/officeart/2005/8/layout/vList2"/>
    <dgm:cxn modelId="{CDB598FD-7D6B-4ED8-85A4-5C96E2F2A811}" type="presParOf" srcId="{71F49804-6337-45DE-B824-DE74A0320977}" destId="{05E510E0-325A-4C7C-B259-95BA4D60C2F0}" srcOrd="13" destOrd="0" presId="urn:microsoft.com/office/officeart/2005/8/layout/vList2"/>
    <dgm:cxn modelId="{EFC1B36B-3533-4F82-87FE-745E71D04DAD}" type="presParOf" srcId="{71F49804-6337-45DE-B824-DE74A0320977}" destId="{834C1889-2607-42A6-8D55-18FBFCC77B44}" srcOrd="14" destOrd="0" presId="urn:microsoft.com/office/officeart/2005/8/layout/vList2"/>
    <dgm:cxn modelId="{100BC6D5-FC43-451D-A431-530ADE63A385}" type="presParOf" srcId="{71F49804-6337-45DE-B824-DE74A0320977}" destId="{F46B4E37-84CD-49A7-A806-F225EEF33724}" srcOrd="15" destOrd="0" presId="urn:microsoft.com/office/officeart/2005/8/layout/vList2"/>
    <dgm:cxn modelId="{68A474D6-58AD-401F-8763-E7576B68727E}" type="presParOf" srcId="{71F49804-6337-45DE-B824-DE74A0320977}" destId="{028811C0-5E14-44DF-951E-B4CFCE110E09}" srcOrd="16" destOrd="0" presId="urn:microsoft.com/office/officeart/2005/8/layout/vList2"/>
    <dgm:cxn modelId="{58A8B39E-AEE0-48CE-BD1C-AE60F8298AAD}" type="presParOf" srcId="{71F49804-6337-45DE-B824-DE74A0320977}" destId="{165EC9FE-EC6E-4F69-85F6-A8E70F20E64C}" srcOrd="17" destOrd="0" presId="urn:microsoft.com/office/officeart/2005/8/layout/vList2"/>
    <dgm:cxn modelId="{937A22AC-4332-4FB9-A92F-4E059C67C943}" type="presParOf" srcId="{71F49804-6337-45DE-B824-DE74A0320977}" destId="{ED5937F7-B1A6-4F15-B9C7-CE5581872A62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</a:t>
          </a:r>
          <a:r>
            <a:rPr lang="ru-RU" sz="2300" dirty="0" smtClean="0"/>
            <a:t>На строительство,   благоустройство, транспорт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21E2A746-B069-4C4C-93F4-BFC089C162F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l"/>
          <a:endParaRPr lang="ru-RU" sz="2300" dirty="0"/>
        </a:p>
      </dgm:t>
    </dgm:pt>
    <dgm:pt modelId="{4D28803F-931C-45E9-BCAE-06CB257B431A}" type="parTrans" cxnId="{65D921F7-A778-4983-A518-7FDA163322B3}">
      <dgm:prSet/>
      <dgm:spPr/>
      <dgm:t>
        <a:bodyPr/>
        <a:lstStyle/>
        <a:p>
          <a:endParaRPr lang="ru-RU"/>
        </a:p>
      </dgm:t>
    </dgm:pt>
    <dgm:pt modelId="{AAA6A293-522D-4A44-80E1-AA1B8A775B58}" type="sibTrans" cxnId="{65D921F7-A778-4983-A518-7FDA163322B3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5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5" custScaleX="2000000" custScaleY="2000000" custLinFactX="-128690" custLinFactNeighborX="-200000" custLinFactNeighborY="-24683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5" custScaleX="2000000" custScaleY="2000000" custLinFactX="-85248" custLinFactNeighborX="-100000" custLinFactNeighborY="-4635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8D4830EF-CCFD-460E-BAA1-1937BA9FC6CC}" type="pres">
      <dgm:prSet presAssocID="{21E2A746-B069-4C4C-93F4-BFC089C162FD}" presName="composite" presStyleCnt="0"/>
      <dgm:spPr/>
    </dgm:pt>
    <dgm:pt modelId="{F85CDB2C-8286-4759-AE7B-D6D9B091A047}" type="pres">
      <dgm:prSet presAssocID="{21E2A746-B069-4C4C-93F4-BFC089C162FD}" presName="imgShp" presStyleLbl="fgImgPlace1" presStyleIdx="3" presStyleCnt="5"/>
      <dgm:spPr/>
    </dgm:pt>
    <dgm:pt modelId="{F5AD8E29-F1C9-4A63-8CB8-209680DA632E}" type="pres">
      <dgm:prSet presAssocID="{21E2A746-B069-4C4C-93F4-BFC089C162F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746B1-204F-43A5-93B6-4913EACB0310}" type="pres">
      <dgm:prSet presAssocID="{AAA6A293-522D-4A44-80E1-AA1B8A775B58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4" presStyleCnt="5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4" presStyleCnt="5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C4687E-0516-4543-B413-36E787F1CDFF}" type="presOf" srcId="{21E2A746-B069-4C4C-93F4-BFC089C162FD}" destId="{F5AD8E29-F1C9-4A63-8CB8-209680DA632E}" srcOrd="0" destOrd="0" presId="urn:microsoft.com/office/officeart/2005/8/layout/vList3#1"/>
    <dgm:cxn modelId="{8A373C10-4BC9-4F84-BAC6-6F9A68213E33}" type="presOf" srcId="{230436DC-5F0E-4DA4-AB64-0201AF3394AD}" destId="{2A9B699C-309A-4F58-96F8-D3C1CBDD443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56602449-B2CB-4BBC-BAD3-EFDC8CF3575B}" type="presOf" srcId="{9D40C572-BE28-4F24-A677-C582BBDDCAC6}" destId="{893D8FD9-8655-4223-9B07-DA30975E8426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0339E911-38D1-48D2-B9D3-903137C1A8D9}" srcId="{1876460D-CCF9-486E-BFB6-D95756C66F95}" destId="{230436DC-5F0E-4DA4-AB64-0201AF3394AD}" srcOrd="4" destOrd="0" parTransId="{15DDE921-1BE4-4D45-BE9D-C5D599DDBBC1}" sibTransId="{3A70D7D9-A4EE-4547-A1E5-C9082A9B14A6}"/>
    <dgm:cxn modelId="{6AB0F795-8AA8-4CB4-A2DE-D14D607CD9FA}" type="presOf" srcId="{6C71AE6A-B050-4515-9CF2-3F71DEF2AA04}" destId="{492C9903-633E-4E2C-A422-40DFE8419994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94228E35-64FF-4852-A905-1B00CC73E3CF}" type="presOf" srcId="{7F997C4E-2A1A-4117-B60A-5ADE2F7DB7C4}" destId="{3A01653F-C2E2-43B0-A743-EE2969B839FA}" srcOrd="0" destOrd="0" presId="urn:microsoft.com/office/officeart/2005/8/layout/vList3#1"/>
    <dgm:cxn modelId="{65D921F7-A778-4983-A518-7FDA163322B3}" srcId="{1876460D-CCF9-486E-BFB6-D95756C66F95}" destId="{21E2A746-B069-4C4C-93F4-BFC089C162FD}" srcOrd="3" destOrd="0" parTransId="{4D28803F-931C-45E9-BCAE-06CB257B431A}" sibTransId="{AAA6A293-522D-4A44-80E1-AA1B8A775B58}"/>
    <dgm:cxn modelId="{36526CB3-B625-4E64-A4FE-F8EFD714B356}" type="presOf" srcId="{1876460D-CCF9-486E-BFB6-D95756C66F95}" destId="{C75F3571-4274-403C-98F7-A93B0E9740BB}" srcOrd="0" destOrd="0" presId="urn:microsoft.com/office/officeart/2005/8/layout/vList3#1"/>
    <dgm:cxn modelId="{2AEF2873-DC50-4B61-B8E2-54E2D156EF45}" type="presParOf" srcId="{C75F3571-4274-403C-98F7-A93B0E9740BB}" destId="{D26D55CB-04A9-45A5-8342-9EA4E30C0C41}" srcOrd="0" destOrd="0" presId="urn:microsoft.com/office/officeart/2005/8/layout/vList3#1"/>
    <dgm:cxn modelId="{11581F17-A53D-4E69-85CB-D56FD4C62282}" type="presParOf" srcId="{D26D55CB-04A9-45A5-8342-9EA4E30C0C41}" destId="{CDEEEE10-C59F-458A-A330-64FB345920B8}" srcOrd="0" destOrd="0" presId="urn:microsoft.com/office/officeart/2005/8/layout/vList3#1"/>
    <dgm:cxn modelId="{4D46C65C-ADC5-434A-96B6-832CAF522178}" type="presParOf" srcId="{D26D55CB-04A9-45A5-8342-9EA4E30C0C41}" destId="{492C9903-633E-4E2C-A422-40DFE8419994}" srcOrd="1" destOrd="0" presId="urn:microsoft.com/office/officeart/2005/8/layout/vList3#1"/>
    <dgm:cxn modelId="{8BCA3A33-F25B-4DF1-8FF6-AA22D99971B3}" type="presParOf" srcId="{C75F3571-4274-403C-98F7-A93B0E9740BB}" destId="{13B5A84B-BB8F-4D3D-8BF3-0170DF0F2E1D}" srcOrd="1" destOrd="0" presId="urn:microsoft.com/office/officeart/2005/8/layout/vList3#1"/>
    <dgm:cxn modelId="{C194885B-A361-4C60-ACB4-20731AF69790}" type="presParOf" srcId="{C75F3571-4274-403C-98F7-A93B0E9740BB}" destId="{E1F0C841-DEFF-40A1-B091-2DE2B4F5267A}" srcOrd="2" destOrd="0" presId="urn:microsoft.com/office/officeart/2005/8/layout/vList3#1"/>
    <dgm:cxn modelId="{D0C73FEC-5E76-4A8F-A05C-2CD13450DF8B}" type="presParOf" srcId="{E1F0C841-DEFF-40A1-B091-2DE2B4F5267A}" destId="{7EF8BE09-5364-42D7-9760-82274CC4EAA5}" srcOrd="0" destOrd="0" presId="urn:microsoft.com/office/officeart/2005/8/layout/vList3#1"/>
    <dgm:cxn modelId="{061E3B94-80B0-4A84-89B6-CFCF1717FE61}" type="presParOf" srcId="{E1F0C841-DEFF-40A1-B091-2DE2B4F5267A}" destId="{893D8FD9-8655-4223-9B07-DA30975E8426}" srcOrd="1" destOrd="0" presId="urn:microsoft.com/office/officeart/2005/8/layout/vList3#1"/>
    <dgm:cxn modelId="{5C938991-4641-4F63-A680-01F97E559911}" type="presParOf" srcId="{C75F3571-4274-403C-98F7-A93B0E9740BB}" destId="{DE3B119A-2872-4AEC-8843-30F39A2AFA8D}" srcOrd="3" destOrd="0" presId="urn:microsoft.com/office/officeart/2005/8/layout/vList3#1"/>
    <dgm:cxn modelId="{CF5F1F5A-8074-4EFB-AF9F-0CCB8ADB8D0B}" type="presParOf" srcId="{C75F3571-4274-403C-98F7-A93B0E9740BB}" destId="{94F7E482-B7E1-4FDB-8300-528059FF988D}" srcOrd="4" destOrd="0" presId="urn:microsoft.com/office/officeart/2005/8/layout/vList3#1"/>
    <dgm:cxn modelId="{36AB4891-03FF-49FC-B941-032442BB12C2}" type="presParOf" srcId="{94F7E482-B7E1-4FDB-8300-528059FF988D}" destId="{3D9C69A5-AD64-4190-A28F-BF140A0F02B3}" srcOrd="0" destOrd="0" presId="urn:microsoft.com/office/officeart/2005/8/layout/vList3#1"/>
    <dgm:cxn modelId="{BE2D9C8A-84FA-42E2-B334-98AA5CD4484B}" type="presParOf" srcId="{94F7E482-B7E1-4FDB-8300-528059FF988D}" destId="{3A01653F-C2E2-43B0-A743-EE2969B839FA}" srcOrd="1" destOrd="0" presId="urn:microsoft.com/office/officeart/2005/8/layout/vList3#1"/>
    <dgm:cxn modelId="{63557E0F-6419-45E1-AFD8-4D12F25F3D50}" type="presParOf" srcId="{C75F3571-4274-403C-98F7-A93B0E9740BB}" destId="{70F9B535-8DDF-4342-B506-CD4FB568E289}" srcOrd="5" destOrd="0" presId="urn:microsoft.com/office/officeart/2005/8/layout/vList3#1"/>
    <dgm:cxn modelId="{6C94D7AB-06CE-4C7C-8AD0-FEC2C3F2476A}" type="presParOf" srcId="{C75F3571-4274-403C-98F7-A93B0E9740BB}" destId="{8D4830EF-CCFD-460E-BAA1-1937BA9FC6CC}" srcOrd="6" destOrd="0" presId="urn:microsoft.com/office/officeart/2005/8/layout/vList3#1"/>
    <dgm:cxn modelId="{CAD87EAF-EBA2-46DD-98A8-B5473E90165E}" type="presParOf" srcId="{8D4830EF-CCFD-460E-BAA1-1937BA9FC6CC}" destId="{F85CDB2C-8286-4759-AE7B-D6D9B091A047}" srcOrd="0" destOrd="0" presId="urn:microsoft.com/office/officeart/2005/8/layout/vList3#1"/>
    <dgm:cxn modelId="{5B98035D-66BD-477C-B4F6-F3669D34E0EB}" type="presParOf" srcId="{8D4830EF-CCFD-460E-BAA1-1937BA9FC6CC}" destId="{F5AD8E29-F1C9-4A63-8CB8-209680DA632E}" srcOrd="1" destOrd="0" presId="urn:microsoft.com/office/officeart/2005/8/layout/vList3#1"/>
    <dgm:cxn modelId="{F92B701D-F3E5-4383-9050-734B2AE0D376}" type="presParOf" srcId="{C75F3571-4274-403C-98F7-A93B0E9740BB}" destId="{552746B1-204F-43A5-93B6-4913EACB0310}" srcOrd="7" destOrd="0" presId="urn:microsoft.com/office/officeart/2005/8/layout/vList3#1"/>
    <dgm:cxn modelId="{BDAD8763-0629-4BA5-BF0F-77D1FB37ED06}" type="presParOf" srcId="{C75F3571-4274-403C-98F7-A93B0E9740BB}" destId="{F993050E-AEF3-4C89-872C-604DB31BF6BC}" srcOrd="8" destOrd="0" presId="urn:microsoft.com/office/officeart/2005/8/layout/vList3#1"/>
    <dgm:cxn modelId="{332C80CD-2C76-4488-BED7-467A8D4C41DD}" type="presParOf" srcId="{F993050E-AEF3-4C89-872C-604DB31BF6BC}" destId="{8E35D09F-D250-42A6-AE12-DF88E525A59E}" srcOrd="0" destOrd="0" presId="urn:microsoft.com/office/officeart/2005/8/layout/vList3#1"/>
    <dgm:cxn modelId="{B9397C12-C67F-45D1-AE66-E9342575F70E}" type="presParOf" srcId="{F993050E-AEF3-4C89-872C-604DB31BF6BC}" destId="{2A9B699C-309A-4F58-96F8-D3C1CBDD443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AB81E-ABF8-42E6-86BA-A12B73ADDD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22261-57EE-464C-AADA-CE859443BE4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муниципальной системы образования. Внедрение новых организационно- правовых условий деятельности. </a:t>
          </a:r>
          <a:endParaRPr lang="ru-RU" sz="900" dirty="0">
            <a:solidFill>
              <a:schemeClr val="tx1"/>
            </a:solidFill>
          </a:endParaRPr>
        </a:p>
      </dgm:t>
    </dgm:pt>
    <dgm:pt modelId="{25285A0F-C72F-4501-A668-5B84153D034F}" type="parTrans" cxnId="{F53DB6DB-E7D2-4C46-A149-09087A0D1723}">
      <dgm:prSet/>
      <dgm:spPr/>
      <dgm:t>
        <a:bodyPr/>
        <a:lstStyle/>
        <a:p>
          <a:endParaRPr lang="ru-RU"/>
        </a:p>
      </dgm:t>
    </dgm:pt>
    <dgm:pt modelId="{F9190F85-2B9F-414E-8A12-00F263990F8A}" type="sibTrans" cxnId="{F53DB6DB-E7D2-4C46-A149-09087A0D1723}">
      <dgm:prSet/>
      <dgm:spPr/>
      <dgm:t>
        <a:bodyPr/>
        <a:lstStyle/>
        <a:p>
          <a:endParaRPr lang="ru-RU"/>
        </a:p>
      </dgm:t>
    </dgm:pt>
    <dgm:pt modelId="{85103DDC-C02D-42EC-8263-C3AAB621D3F3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оптимальных условий для общедоступного и качественного дошкольного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BD52995E-29C9-47E1-914A-41ECC35685C1}" type="parTrans" cxnId="{44AD1B8F-8B78-4B92-B8E2-5A448501922C}">
      <dgm:prSet/>
      <dgm:spPr/>
      <dgm:t>
        <a:bodyPr/>
        <a:lstStyle/>
        <a:p>
          <a:endParaRPr lang="ru-RU"/>
        </a:p>
      </dgm:t>
    </dgm:pt>
    <dgm:pt modelId="{AD389F53-9B24-450C-AF29-439B6BACB380}" type="sibTrans" cxnId="{44AD1B8F-8B78-4B92-B8E2-5A448501922C}">
      <dgm:prSet/>
      <dgm:spPr/>
      <dgm:t>
        <a:bodyPr/>
        <a:lstStyle/>
        <a:p>
          <a:endParaRPr lang="ru-RU"/>
        </a:p>
      </dgm:t>
    </dgm:pt>
    <dgm:pt modelId="{1957D29D-FE71-40AA-8E62-8A3C0E16FDED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Повышение качества общего образования в соответствии с требованиями новых образовательных стандартов и социального заказа.</a:t>
          </a:r>
          <a:endParaRPr lang="ru-RU" sz="900" dirty="0">
            <a:solidFill>
              <a:schemeClr val="tx1"/>
            </a:solidFill>
          </a:endParaRPr>
        </a:p>
      </dgm:t>
    </dgm:pt>
    <dgm:pt modelId="{3D4DB0BB-5B5F-41BD-94ED-1FE16CE216D6}" type="parTrans" cxnId="{9F635FA8-9489-4913-B07A-726C83D011CF}">
      <dgm:prSet/>
      <dgm:spPr/>
      <dgm:t>
        <a:bodyPr/>
        <a:lstStyle/>
        <a:p>
          <a:endParaRPr lang="ru-RU"/>
        </a:p>
      </dgm:t>
    </dgm:pt>
    <dgm:pt modelId="{8BDC5CA4-1AD4-4BB6-956B-328A6BF9DE5D}" type="sibTrans" cxnId="{9F635FA8-9489-4913-B07A-726C83D011CF}">
      <dgm:prSet/>
      <dgm:spPr/>
      <dgm:t>
        <a:bodyPr/>
        <a:lstStyle/>
        <a:p>
          <a:endParaRPr lang="ru-RU"/>
        </a:p>
      </dgm:t>
    </dgm:pt>
    <dgm:pt modelId="{9B0E09F4-D003-4B4D-9B68-F2C14A33C155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Введение образовательных стандартов начального общего, основного общего образования. </a:t>
          </a:r>
          <a:endParaRPr lang="ru-RU" sz="900" dirty="0">
            <a:solidFill>
              <a:schemeClr val="tx1"/>
            </a:solidFill>
          </a:endParaRPr>
        </a:p>
      </dgm:t>
    </dgm:pt>
    <dgm:pt modelId="{D7FD03F8-B058-48CA-9C61-956C91459AB7}" type="parTrans" cxnId="{DD94D595-A138-44F1-A3BD-0E62F2702B4C}">
      <dgm:prSet/>
      <dgm:spPr/>
      <dgm:t>
        <a:bodyPr/>
        <a:lstStyle/>
        <a:p>
          <a:endParaRPr lang="ru-RU"/>
        </a:p>
      </dgm:t>
    </dgm:pt>
    <dgm:pt modelId="{AA1AE30A-7E90-4CDF-A9D1-54B9CBB68D40}" type="sibTrans" cxnId="{DD94D595-A138-44F1-A3BD-0E62F2702B4C}">
      <dgm:prSet/>
      <dgm:spPr/>
      <dgm:t>
        <a:bodyPr/>
        <a:lstStyle/>
        <a:p>
          <a:endParaRPr lang="ru-RU"/>
        </a:p>
      </dgm:t>
    </dgm:pt>
    <dgm:pt modelId="{BF30CBBB-5B46-4D6E-94EA-7874918D9EEA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Развитие образовательного пространства через внедрение современных информационных технологий.</a:t>
          </a:r>
          <a:endParaRPr lang="ru-RU" sz="900" dirty="0">
            <a:solidFill>
              <a:schemeClr val="tx1"/>
            </a:solidFill>
          </a:endParaRPr>
        </a:p>
      </dgm:t>
    </dgm:pt>
    <dgm:pt modelId="{90F27820-4234-4B75-9F0E-A3C1C454948F}" type="parTrans" cxnId="{39440A7B-3FD9-47CB-B7D3-DB17AF4F47DB}">
      <dgm:prSet/>
      <dgm:spPr/>
      <dgm:t>
        <a:bodyPr/>
        <a:lstStyle/>
        <a:p>
          <a:endParaRPr lang="ru-RU"/>
        </a:p>
      </dgm:t>
    </dgm:pt>
    <dgm:pt modelId="{BFFF9FE1-F98F-44EC-9FEA-E9FAF4DAEC51}" type="sibTrans" cxnId="{39440A7B-3FD9-47CB-B7D3-DB17AF4F47DB}">
      <dgm:prSet/>
      <dgm:spPr/>
      <dgm:t>
        <a:bodyPr/>
        <a:lstStyle/>
        <a:p>
          <a:endParaRPr lang="ru-RU"/>
        </a:p>
      </dgm:t>
    </dgm:pt>
    <dgm:pt modelId="{86273B3D-B075-48D7-B5F9-A97850EA7934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условий для эффективной организации обучения и социализации детей с ограниченными возможностями здоровья, развитие интегрированного (инклюзивного) образования.</a:t>
          </a:r>
          <a:endParaRPr lang="ru-RU" sz="900" dirty="0">
            <a:solidFill>
              <a:schemeClr val="tx1"/>
            </a:solidFill>
          </a:endParaRPr>
        </a:p>
      </dgm:t>
    </dgm:pt>
    <dgm:pt modelId="{EB76CD3A-BBCD-42C0-8839-40CCE8060806}" type="parTrans" cxnId="{82B68724-F9A7-4449-97D9-86AC071FDC84}">
      <dgm:prSet/>
      <dgm:spPr/>
      <dgm:t>
        <a:bodyPr/>
        <a:lstStyle/>
        <a:p>
          <a:endParaRPr lang="ru-RU"/>
        </a:p>
      </dgm:t>
    </dgm:pt>
    <dgm:pt modelId="{583709A0-0B99-4028-898D-ABEB39617F14}" type="sibTrans" cxnId="{82B68724-F9A7-4449-97D9-86AC071FDC84}">
      <dgm:prSet/>
      <dgm:spPr/>
      <dgm:t>
        <a:bodyPr/>
        <a:lstStyle/>
        <a:p>
          <a:endParaRPr lang="ru-RU"/>
        </a:p>
      </dgm:t>
    </dgm:pt>
    <dgm:pt modelId="{77E669A1-6ED7-4DD0-A7ED-6639E0BF0C1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работы образовательных учреждений, ориентированной на развитие одаренных детей. Расширение форм поддержки талантливой молодежи.</a:t>
          </a:r>
          <a:endParaRPr lang="ru-RU" sz="900" dirty="0">
            <a:solidFill>
              <a:schemeClr val="tx1"/>
            </a:solidFill>
          </a:endParaRPr>
        </a:p>
      </dgm:t>
    </dgm:pt>
    <dgm:pt modelId="{05B6FCA5-6600-4C3D-A15C-A273230DAB14}" type="parTrans" cxnId="{73180D17-F3EF-4859-A41F-076707DFFF15}">
      <dgm:prSet/>
      <dgm:spPr/>
      <dgm:t>
        <a:bodyPr/>
        <a:lstStyle/>
        <a:p>
          <a:endParaRPr lang="ru-RU"/>
        </a:p>
      </dgm:t>
    </dgm:pt>
    <dgm:pt modelId="{3BA8D7A9-65CF-43A7-ACD2-0BE2173BEF63}" type="sibTrans" cxnId="{73180D17-F3EF-4859-A41F-076707DFFF15}">
      <dgm:prSet/>
      <dgm:spPr/>
      <dgm:t>
        <a:bodyPr/>
        <a:lstStyle/>
        <a:p>
          <a:endParaRPr lang="ru-RU"/>
        </a:p>
      </dgm:t>
    </dgm:pt>
    <dgm:pt modelId="{9BDC9153-B631-4DA5-B26E-B14874B52EF3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Создание системы по раннему выявлению социального  неблагополучия, профилактика жестокого обращения с  детьми и асоциального поведения школьников. </a:t>
          </a:r>
          <a:endParaRPr lang="ru-RU" sz="900" dirty="0">
            <a:solidFill>
              <a:schemeClr val="tx1"/>
            </a:solidFill>
          </a:endParaRPr>
        </a:p>
      </dgm:t>
    </dgm:pt>
    <dgm:pt modelId="{DEDF3006-ECBA-42C8-9050-95F569FB7C93}" type="parTrans" cxnId="{3B5C14B1-BA58-446A-B7FE-45C93D06071B}">
      <dgm:prSet/>
      <dgm:spPr/>
      <dgm:t>
        <a:bodyPr/>
        <a:lstStyle/>
        <a:p>
          <a:endParaRPr lang="ru-RU"/>
        </a:p>
      </dgm:t>
    </dgm:pt>
    <dgm:pt modelId="{6320C620-394C-4360-B684-5A43250BFA64}" type="sibTrans" cxnId="{3B5C14B1-BA58-446A-B7FE-45C93D06071B}">
      <dgm:prSet/>
      <dgm:spPr/>
      <dgm:t>
        <a:bodyPr/>
        <a:lstStyle/>
        <a:p>
          <a:endParaRPr lang="ru-RU"/>
        </a:p>
      </dgm:t>
    </dgm:pt>
    <dgm:pt modelId="{C823C254-B7CD-4770-B55C-B5B07495BB51}">
      <dgm:prSet custT="1"/>
      <dgm:spPr>
        <a:solidFill>
          <a:srgbClr val="FFCC66"/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Совершенствование взаимодействия образовательных учреждений с родительской общественностью, активизация деятельности органов государственно-общественного управления образованием. </a:t>
          </a:r>
          <a:endParaRPr lang="ru-RU" sz="900" dirty="0">
            <a:solidFill>
              <a:schemeClr val="tx1"/>
            </a:solidFill>
          </a:endParaRPr>
        </a:p>
      </dgm:t>
    </dgm:pt>
    <dgm:pt modelId="{CE972F94-65F3-4479-B3B1-DEA42E6FFB83}" type="parTrans" cxnId="{ED3E75DA-87A8-4835-AD2C-98C1C4261458}">
      <dgm:prSet/>
      <dgm:spPr/>
      <dgm:t>
        <a:bodyPr/>
        <a:lstStyle/>
        <a:p>
          <a:endParaRPr lang="ru-RU"/>
        </a:p>
      </dgm:t>
    </dgm:pt>
    <dgm:pt modelId="{226931C4-0356-4010-AE2A-392DC29A799A}" type="sibTrans" cxnId="{ED3E75DA-87A8-4835-AD2C-98C1C4261458}">
      <dgm:prSet/>
      <dgm:spPr/>
      <dgm:t>
        <a:bodyPr/>
        <a:lstStyle/>
        <a:p>
          <a:endParaRPr lang="ru-RU"/>
        </a:p>
      </dgm:t>
    </dgm:pt>
    <dgm:pt modelId="{DA0CBD80-99AD-4712-89C0-A6D2CEA3EB34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900" b="1" dirty="0" smtClean="0">
              <a:solidFill>
                <a:schemeClr val="tx1"/>
              </a:solidFill>
            </a:rPr>
            <a:t>Распространение электронных образовательных ресурсов, развитие дистанционных технологий образования с использованием различных сервисов сети Интернет. </a:t>
          </a:r>
          <a:endParaRPr lang="ru-RU" sz="900" dirty="0">
            <a:solidFill>
              <a:schemeClr val="tx1"/>
            </a:solidFill>
          </a:endParaRPr>
        </a:p>
      </dgm:t>
    </dgm:pt>
    <dgm:pt modelId="{E9391032-D0AD-4644-ABE2-D1E19F32868D}" type="parTrans" cxnId="{D57AED20-0EC5-44AE-8A14-490118BB1FBA}">
      <dgm:prSet/>
      <dgm:spPr/>
      <dgm:t>
        <a:bodyPr/>
        <a:lstStyle/>
        <a:p>
          <a:endParaRPr lang="ru-RU"/>
        </a:p>
      </dgm:t>
    </dgm:pt>
    <dgm:pt modelId="{2C719C64-5434-4A3C-9E81-2691085AC2D6}" type="sibTrans" cxnId="{D57AED20-0EC5-44AE-8A14-490118BB1FBA}">
      <dgm:prSet/>
      <dgm:spPr/>
      <dgm:t>
        <a:bodyPr/>
        <a:lstStyle/>
        <a:p>
          <a:endParaRPr lang="ru-RU"/>
        </a:p>
      </dgm:t>
    </dgm:pt>
    <dgm:pt modelId="{F3D6F240-FCD9-4A9D-99A1-6936E58150AE}" type="pres">
      <dgm:prSet presAssocID="{379AB81E-ABF8-42E6-86BA-A12B73ADDD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476FDC-5758-4E96-B4CB-4ABC41A50F5D}" type="pres">
      <dgm:prSet presAssocID="{0ED22261-57EE-464C-AADA-CE859443BE42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97684-40FD-49FB-924E-B7551D3890D6}" type="pres">
      <dgm:prSet presAssocID="{F9190F85-2B9F-414E-8A12-00F263990F8A}" presName="spacer" presStyleCnt="0"/>
      <dgm:spPr/>
    </dgm:pt>
    <dgm:pt modelId="{C725EA19-1395-4340-84D5-8151C9834D64}" type="pres">
      <dgm:prSet presAssocID="{85103DDC-C02D-42EC-8263-C3AAB621D3F3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1AC12-67FB-4976-9B8D-D568D52B95DC}" type="pres">
      <dgm:prSet presAssocID="{AD389F53-9B24-450C-AF29-439B6BACB380}" presName="spacer" presStyleCnt="0"/>
      <dgm:spPr/>
    </dgm:pt>
    <dgm:pt modelId="{C0A1EF14-E2CB-4DA5-8BDE-FF3D79FE0ACD}" type="pres">
      <dgm:prSet presAssocID="{1957D29D-FE71-40AA-8E62-8A3C0E16FDE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8A4B3-0CD5-49B2-81B1-B39574373B30}" type="pres">
      <dgm:prSet presAssocID="{8BDC5CA4-1AD4-4BB6-956B-328A6BF9DE5D}" presName="spacer" presStyleCnt="0"/>
      <dgm:spPr/>
    </dgm:pt>
    <dgm:pt modelId="{2DF077AF-1A2A-4340-A5E4-E84ED858F6EC}" type="pres">
      <dgm:prSet presAssocID="{9B0E09F4-D003-4B4D-9B68-F2C14A33C155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72CD2-4595-46F2-8D28-E7C6DCD50BBA}" type="pres">
      <dgm:prSet presAssocID="{AA1AE30A-7E90-4CDF-A9D1-54B9CBB68D40}" presName="spacer" presStyleCnt="0"/>
      <dgm:spPr/>
    </dgm:pt>
    <dgm:pt modelId="{8BA81C89-4083-405E-8302-77FE713D5276}" type="pres">
      <dgm:prSet presAssocID="{BF30CBBB-5B46-4D6E-94EA-7874918D9EE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E8456-31BB-4C8F-9531-15E840BED405}" type="pres">
      <dgm:prSet presAssocID="{BFFF9FE1-F98F-44EC-9FEA-E9FAF4DAEC51}" presName="spacer" presStyleCnt="0"/>
      <dgm:spPr/>
    </dgm:pt>
    <dgm:pt modelId="{F0353148-3682-465D-80A9-B4CE89DF2B44}" type="pres">
      <dgm:prSet presAssocID="{DA0CBD80-99AD-4712-89C0-A6D2CEA3EB3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DDBD-4A64-4E95-87BE-6F2A82043C62}" type="pres">
      <dgm:prSet presAssocID="{2C719C64-5434-4A3C-9E81-2691085AC2D6}" presName="spacer" presStyleCnt="0"/>
      <dgm:spPr/>
    </dgm:pt>
    <dgm:pt modelId="{791BE76F-5E89-440F-9187-508B66D3CF75}" type="pres">
      <dgm:prSet presAssocID="{86273B3D-B075-48D7-B5F9-A97850EA793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979E1-34AA-467E-9842-707EEC69A727}" type="pres">
      <dgm:prSet presAssocID="{583709A0-0B99-4028-898D-ABEB39617F14}" presName="spacer" presStyleCnt="0"/>
      <dgm:spPr/>
    </dgm:pt>
    <dgm:pt modelId="{6D8E90B3-3F36-4F27-A4DA-82FFA4F9D920}" type="pres">
      <dgm:prSet presAssocID="{77E669A1-6ED7-4DD0-A7ED-6639E0BF0C1E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A3D77-5E27-443D-B6EE-7BE62E7D62AC}" type="pres">
      <dgm:prSet presAssocID="{3BA8D7A9-65CF-43A7-ACD2-0BE2173BEF63}" presName="spacer" presStyleCnt="0"/>
      <dgm:spPr/>
    </dgm:pt>
    <dgm:pt modelId="{F7B254A9-B7D6-43DB-A38D-44A9293807C6}" type="pres">
      <dgm:prSet presAssocID="{9BDC9153-B631-4DA5-B26E-B14874B52EF3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EC47-7D8E-4AB8-A1A5-280DE1FB3C27}" type="pres">
      <dgm:prSet presAssocID="{6320C620-394C-4360-B684-5A43250BFA64}" presName="spacer" presStyleCnt="0"/>
      <dgm:spPr/>
    </dgm:pt>
    <dgm:pt modelId="{ABD2C5D8-AEDB-4FEB-A985-EA6873009118}" type="pres">
      <dgm:prSet presAssocID="{C823C254-B7CD-4770-B55C-B5B07495BB5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4FDCC-BE1E-49A7-BE08-F9700BF6AAFF}" type="presOf" srcId="{86273B3D-B075-48D7-B5F9-A97850EA7934}" destId="{791BE76F-5E89-440F-9187-508B66D3CF75}" srcOrd="0" destOrd="0" presId="urn:microsoft.com/office/officeart/2005/8/layout/vList2"/>
    <dgm:cxn modelId="{7FB5F8E4-249C-4FF5-9836-0510B94FF895}" type="presOf" srcId="{0ED22261-57EE-464C-AADA-CE859443BE42}" destId="{07476FDC-5758-4E96-B4CB-4ABC41A50F5D}" srcOrd="0" destOrd="0" presId="urn:microsoft.com/office/officeart/2005/8/layout/vList2"/>
    <dgm:cxn modelId="{D18F85DB-10F9-47AC-A479-8B42A408A666}" type="presOf" srcId="{1957D29D-FE71-40AA-8E62-8A3C0E16FDED}" destId="{C0A1EF14-E2CB-4DA5-8BDE-FF3D79FE0ACD}" srcOrd="0" destOrd="0" presId="urn:microsoft.com/office/officeart/2005/8/layout/vList2"/>
    <dgm:cxn modelId="{F53DB6DB-E7D2-4C46-A149-09087A0D1723}" srcId="{379AB81E-ABF8-42E6-86BA-A12B73ADDD92}" destId="{0ED22261-57EE-464C-AADA-CE859443BE42}" srcOrd="0" destOrd="0" parTransId="{25285A0F-C72F-4501-A668-5B84153D034F}" sibTransId="{F9190F85-2B9F-414E-8A12-00F263990F8A}"/>
    <dgm:cxn modelId="{ECE7943E-ED27-41A3-B5EF-0AD1AF4A3203}" type="presOf" srcId="{BF30CBBB-5B46-4D6E-94EA-7874918D9EEA}" destId="{8BA81C89-4083-405E-8302-77FE713D5276}" srcOrd="0" destOrd="0" presId="urn:microsoft.com/office/officeart/2005/8/layout/vList2"/>
    <dgm:cxn modelId="{73180D17-F3EF-4859-A41F-076707DFFF15}" srcId="{379AB81E-ABF8-42E6-86BA-A12B73ADDD92}" destId="{77E669A1-6ED7-4DD0-A7ED-6639E0BF0C1E}" srcOrd="7" destOrd="0" parTransId="{05B6FCA5-6600-4C3D-A15C-A273230DAB14}" sibTransId="{3BA8D7A9-65CF-43A7-ACD2-0BE2173BEF63}"/>
    <dgm:cxn modelId="{CD6FD4C5-FEFA-450A-9588-9EB73F39D11F}" type="presOf" srcId="{379AB81E-ABF8-42E6-86BA-A12B73ADDD92}" destId="{F3D6F240-FCD9-4A9D-99A1-6936E58150AE}" srcOrd="0" destOrd="0" presId="urn:microsoft.com/office/officeart/2005/8/layout/vList2"/>
    <dgm:cxn modelId="{D57AED20-0EC5-44AE-8A14-490118BB1FBA}" srcId="{379AB81E-ABF8-42E6-86BA-A12B73ADDD92}" destId="{DA0CBD80-99AD-4712-89C0-A6D2CEA3EB34}" srcOrd="5" destOrd="0" parTransId="{E9391032-D0AD-4644-ABE2-D1E19F32868D}" sibTransId="{2C719C64-5434-4A3C-9E81-2691085AC2D6}"/>
    <dgm:cxn modelId="{F124451E-A576-46E6-848E-7E4B8024679A}" type="presOf" srcId="{77E669A1-6ED7-4DD0-A7ED-6639E0BF0C1E}" destId="{6D8E90B3-3F36-4F27-A4DA-82FFA4F9D920}" srcOrd="0" destOrd="0" presId="urn:microsoft.com/office/officeart/2005/8/layout/vList2"/>
    <dgm:cxn modelId="{82B68724-F9A7-4449-97D9-86AC071FDC84}" srcId="{379AB81E-ABF8-42E6-86BA-A12B73ADDD92}" destId="{86273B3D-B075-48D7-B5F9-A97850EA7934}" srcOrd="6" destOrd="0" parTransId="{EB76CD3A-BBCD-42C0-8839-40CCE8060806}" sibTransId="{583709A0-0B99-4028-898D-ABEB39617F14}"/>
    <dgm:cxn modelId="{39440A7B-3FD9-47CB-B7D3-DB17AF4F47DB}" srcId="{379AB81E-ABF8-42E6-86BA-A12B73ADDD92}" destId="{BF30CBBB-5B46-4D6E-94EA-7874918D9EEA}" srcOrd="4" destOrd="0" parTransId="{90F27820-4234-4B75-9F0E-A3C1C454948F}" sibTransId="{BFFF9FE1-F98F-44EC-9FEA-E9FAF4DAEC51}"/>
    <dgm:cxn modelId="{ED3E75DA-87A8-4835-AD2C-98C1C4261458}" srcId="{379AB81E-ABF8-42E6-86BA-A12B73ADDD92}" destId="{C823C254-B7CD-4770-B55C-B5B07495BB51}" srcOrd="9" destOrd="0" parTransId="{CE972F94-65F3-4479-B3B1-DEA42E6FFB83}" sibTransId="{226931C4-0356-4010-AE2A-392DC29A799A}"/>
    <dgm:cxn modelId="{B1C3C2BB-8880-4419-AEB9-0C0B71629627}" type="presOf" srcId="{DA0CBD80-99AD-4712-89C0-A6D2CEA3EB34}" destId="{F0353148-3682-465D-80A9-B4CE89DF2B44}" srcOrd="0" destOrd="0" presId="urn:microsoft.com/office/officeart/2005/8/layout/vList2"/>
    <dgm:cxn modelId="{44AD1B8F-8B78-4B92-B8E2-5A448501922C}" srcId="{379AB81E-ABF8-42E6-86BA-A12B73ADDD92}" destId="{85103DDC-C02D-42EC-8263-C3AAB621D3F3}" srcOrd="1" destOrd="0" parTransId="{BD52995E-29C9-47E1-914A-41ECC35685C1}" sibTransId="{AD389F53-9B24-450C-AF29-439B6BACB380}"/>
    <dgm:cxn modelId="{74C0B30F-6331-457C-A9C5-5954EC3D1E93}" type="presOf" srcId="{9B0E09F4-D003-4B4D-9B68-F2C14A33C155}" destId="{2DF077AF-1A2A-4340-A5E4-E84ED858F6EC}" srcOrd="0" destOrd="0" presId="urn:microsoft.com/office/officeart/2005/8/layout/vList2"/>
    <dgm:cxn modelId="{3B5C14B1-BA58-446A-B7FE-45C93D06071B}" srcId="{379AB81E-ABF8-42E6-86BA-A12B73ADDD92}" destId="{9BDC9153-B631-4DA5-B26E-B14874B52EF3}" srcOrd="8" destOrd="0" parTransId="{DEDF3006-ECBA-42C8-9050-95F569FB7C93}" sibTransId="{6320C620-394C-4360-B684-5A43250BFA64}"/>
    <dgm:cxn modelId="{866BEF06-B9BE-4AE4-9EB8-3513F7F2DE4E}" type="presOf" srcId="{85103DDC-C02D-42EC-8263-C3AAB621D3F3}" destId="{C725EA19-1395-4340-84D5-8151C9834D64}" srcOrd="0" destOrd="0" presId="urn:microsoft.com/office/officeart/2005/8/layout/vList2"/>
    <dgm:cxn modelId="{9F635FA8-9489-4913-B07A-726C83D011CF}" srcId="{379AB81E-ABF8-42E6-86BA-A12B73ADDD92}" destId="{1957D29D-FE71-40AA-8E62-8A3C0E16FDED}" srcOrd="2" destOrd="0" parTransId="{3D4DB0BB-5B5F-41BD-94ED-1FE16CE216D6}" sibTransId="{8BDC5CA4-1AD4-4BB6-956B-328A6BF9DE5D}"/>
    <dgm:cxn modelId="{DD94D595-A138-44F1-A3BD-0E62F2702B4C}" srcId="{379AB81E-ABF8-42E6-86BA-A12B73ADDD92}" destId="{9B0E09F4-D003-4B4D-9B68-F2C14A33C155}" srcOrd="3" destOrd="0" parTransId="{D7FD03F8-B058-48CA-9C61-956C91459AB7}" sibTransId="{AA1AE30A-7E90-4CDF-A9D1-54B9CBB68D40}"/>
    <dgm:cxn modelId="{5B3B337A-F3CA-4A21-99E2-9CA4A72E6003}" type="presOf" srcId="{C823C254-B7CD-4770-B55C-B5B07495BB51}" destId="{ABD2C5D8-AEDB-4FEB-A985-EA6873009118}" srcOrd="0" destOrd="0" presId="urn:microsoft.com/office/officeart/2005/8/layout/vList2"/>
    <dgm:cxn modelId="{EAD35D37-E599-4B77-B411-386BE27F36C1}" type="presOf" srcId="{9BDC9153-B631-4DA5-B26E-B14874B52EF3}" destId="{F7B254A9-B7D6-43DB-A38D-44A9293807C6}" srcOrd="0" destOrd="0" presId="urn:microsoft.com/office/officeart/2005/8/layout/vList2"/>
    <dgm:cxn modelId="{C2562B58-A8B1-4CC4-B2BF-AEBFC8399035}" type="presParOf" srcId="{F3D6F240-FCD9-4A9D-99A1-6936E58150AE}" destId="{07476FDC-5758-4E96-B4CB-4ABC41A50F5D}" srcOrd="0" destOrd="0" presId="urn:microsoft.com/office/officeart/2005/8/layout/vList2"/>
    <dgm:cxn modelId="{F398FCA8-A9D9-4B71-9C8C-A4837C8574BB}" type="presParOf" srcId="{F3D6F240-FCD9-4A9D-99A1-6936E58150AE}" destId="{13D97684-40FD-49FB-924E-B7551D3890D6}" srcOrd="1" destOrd="0" presId="urn:microsoft.com/office/officeart/2005/8/layout/vList2"/>
    <dgm:cxn modelId="{5124DE18-430F-479A-9DA9-52E095CFBE89}" type="presParOf" srcId="{F3D6F240-FCD9-4A9D-99A1-6936E58150AE}" destId="{C725EA19-1395-4340-84D5-8151C9834D64}" srcOrd="2" destOrd="0" presId="urn:microsoft.com/office/officeart/2005/8/layout/vList2"/>
    <dgm:cxn modelId="{6B5A5C0A-C9C1-4A5B-B60F-8BECD6FC4138}" type="presParOf" srcId="{F3D6F240-FCD9-4A9D-99A1-6936E58150AE}" destId="{AF71AC12-67FB-4976-9B8D-D568D52B95DC}" srcOrd="3" destOrd="0" presId="urn:microsoft.com/office/officeart/2005/8/layout/vList2"/>
    <dgm:cxn modelId="{78C6222A-B6C2-451D-ADC3-A06C8D73B6D9}" type="presParOf" srcId="{F3D6F240-FCD9-4A9D-99A1-6936E58150AE}" destId="{C0A1EF14-E2CB-4DA5-8BDE-FF3D79FE0ACD}" srcOrd="4" destOrd="0" presId="urn:microsoft.com/office/officeart/2005/8/layout/vList2"/>
    <dgm:cxn modelId="{ED36AC4E-C5CC-4C45-8C56-A41DFD8E6EAE}" type="presParOf" srcId="{F3D6F240-FCD9-4A9D-99A1-6936E58150AE}" destId="{8838A4B3-0CD5-49B2-81B1-B39574373B30}" srcOrd="5" destOrd="0" presId="urn:microsoft.com/office/officeart/2005/8/layout/vList2"/>
    <dgm:cxn modelId="{AC1DFD27-1F00-4254-9791-1EBA5A5AAECA}" type="presParOf" srcId="{F3D6F240-FCD9-4A9D-99A1-6936E58150AE}" destId="{2DF077AF-1A2A-4340-A5E4-E84ED858F6EC}" srcOrd="6" destOrd="0" presId="urn:microsoft.com/office/officeart/2005/8/layout/vList2"/>
    <dgm:cxn modelId="{C542B4ED-F89A-4D38-B5F7-631228695138}" type="presParOf" srcId="{F3D6F240-FCD9-4A9D-99A1-6936E58150AE}" destId="{C6572CD2-4595-46F2-8D28-E7C6DCD50BBA}" srcOrd="7" destOrd="0" presId="urn:microsoft.com/office/officeart/2005/8/layout/vList2"/>
    <dgm:cxn modelId="{A28C8FE4-D031-4E0B-8646-A645CB2BBFC0}" type="presParOf" srcId="{F3D6F240-FCD9-4A9D-99A1-6936E58150AE}" destId="{8BA81C89-4083-405E-8302-77FE713D5276}" srcOrd="8" destOrd="0" presId="urn:microsoft.com/office/officeart/2005/8/layout/vList2"/>
    <dgm:cxn modelId="{1F04CFF2-7BF5-4574-836E-1A51BA84FF4C}" type="presParOf" srcId="{F3D6F240-FCD9-4A9D-99A1-6936E58150AE}" destId="{85BE8456-31BB-4C8F-9531-15E840BED405}" srcOrd="9" destOrd="0" presId="urn:microsoft.com/office/officeart/2005/8/layout/vList2"/>
    <dgm:cxn modelId="{928FD81C-AB53-4D01-944A-6947A7C772D6}" type="presParOf" srcId="{F3D6F240-FCD9-4A9D-99A1-6936E58150AE}" destId="{F0353148-3682-465D-80A9-B4CE89DF2B44}" srcOrd="10" destOrd="0" presId="urn:microsoft.com/office/officeart/2005/8/layout/vList2"/>
    <dgm:cxn modelId="{17393BF9-B2A5-4DF2-994F-B8CD5415E794}" type="presParOf" srcId="{F3D6F240-FCD9-4A9D-99A1-6936E58150AE}" destId="{496FDDBD-4A64-4E95-87BE-6F2A82043C62}" srcOrd="11" destOrd="0" presId="urn:microsoft.com/office/officeart/2005/8/layout/vList2"/>
    <dgm:cxn modelId="{4DA3B3A3-76FE-4947-A5A5-74283F683417}" type="presParOf" srcId="{F3D6F240-FCD9-4A9D-99A1-6936E58150AE}" destId="{791BE76F-5E89-440F-9187-508B66D3CF75}" srcOrd="12" destOrd="0" presId="urn:microsoft.com/office/officeart/2005/8/layout/vList2"/>
    <dgm:cxn modelId="{8DBE3A3B-2ADD-4F0A-8D75-69325AA88ACD}" type="presParOf" srcId="{F3D6F240-FCD9-4A9D-99A1-6936E58150AE}" destId="{7E1979E1-34AA-467E-9842-707EEC69A727}" srcOrd="13" destOrd="0" presId="urn:microsoft.com/office/officeart/2005/8/layout/vList2"/>
    <dgm:cxn modelId="{5AC3166A-5BC2-4D61-A81C-2468E996F738}" type="presParOf" srcId="{F3D6F240-FCD9-4A9D-99A1-6936E58150AE}" destId="{6D8E90B3-3F36-4F27-A4DA-82FFA4F9D920}" srcOrd="14" destOrd="0" presId="urn:microsoft.com/office/officeart/2005/8/layout/vList2"/>
    <dgm:cxn modelId="{65943E4C-0A8E-4000-8046-43A4A0D08A1D}" type="presParOf" srcId="{F3D6F240-FCD9-4A9D-99A1-6936E58150AE}" destId="{D07A3D77-5E27-443D-B6EE-7BE62E7D62AC}" srcOrd="15" destOrd="0" presId="urn:microsoft.com/office/officeart/2005/8/layout/vList2"/>
    <dgm:cxn modelId="{B59B471D-52E0-462A-9479-F22099F8383C}" type="presParOf" srcId="{F3D6F240-FCD9-4A9D-99A1-6936E58150AE}" destId="{F7B254A9-B7D6-43DB-A38D-44A9293807C6}" srcOrd="16" destOrd="0" presId="urn:microsoft.com/office/officeart/2005/8/layout/vList2"/>
    <dgm:cxn modelId="{A3C416F8-F5F5-499F-B885-4D579674F92E}" type="presParOf" srcId="{F3D6F240-FCD9-4A9D-99A1-6936E58150AE}" destId="{A7F4EC47-7D8E-4AB8-A1A5-280DE1FB3C27}" srcOrd="17" destOrd="0" presId="urn:microsoft.com/office/officeart/2005/8/layout/vList2"/>
    <dgm:cxn modelId="{95A48F70-7731-4DB3-8069-04C03A59C092}" type="presParOf" srcId="{F3D6F240-FCD9-4A9D-99A1-6936E58150AE}" destId="{ABD2C5D8-AEDB-4FEB-A985-EA687300911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9A1EF5-757F-40C3-BB0E-F7F1F50B26C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64D4EC-5FBC-41D4-A189-06628E345AA7}">
      <dgm:prSet/>
      <dgm:spPr>
        <a:solidFill>
          <a:srgbClr val="FFCC66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библиотечного обслуживания населения </a:t>
          </a:r>
          <a:endParaRPr lang="ru-RU" b="1" dirty="0">
            <a:solidFill>
              <a:schemeClr val="tx1"/>
            </a:solidFill>
          </a:endParaRPr>
        </a:p>
      </dgm:t>
    </dgm:pt>
    <dgm:pt modelId="{CDF37AFA-D107-49E6-94D5-F709CCF18AA4}" type="parTrans" cxnId="{B66462A4-EB4C-48D7-A2D5-B8DECC76AE72}">
      <dgm:prSet/>
      <dgm:spPr/>
      <dgm:t>
        <a:bodyPr/>
        <a:lstStyle/>
        <a:p>
          <a:endParaRPr lang="ru-RU"/>
        </a:p>
      </dgm:t>
    </dgm:pt>
    <dgm:pt modelId="{A2535917-F0A1-4A7F-83C6-2865A0CB9333}" type="sibTrans" cxnId="{B66462A4-EB4C-48D7-A2D5-B8DECC76AE72}">
      <dgm:prSet/>
      <dgm:spPr/>
      <dgm:t>
        <a:bodyPr/>
        <a:lstStyle/>
        <a:p>
          <a:endParaRPr lang="ru-RU"/>
        </a:p>
      </dgm:t>
    </dgm:pt>
    <dgm:pt modelId="{28329777-7282-4835-8669-ACE2DB3057A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досуга и обеспечение жителей города услугами учреждений культуры</a:t>
          </a:r>
          <a:endParaRPr lang="ru-RU" b="1" dirty="0">
            <a:solidFill>
              <a:schemeClr val="tx1"/>
            </a:solidFill>
          </a:endParaRPr>
        </a:p>
      </dgm:t>
    </dgm:pt>
    <dgm:pt modelId="{1CF08282-6BA4-4C2E-BA35-C965FF016DC5}" type="parTrans" cxnId="{E0E32329-F5D5-4701-ABC3-85BBE675BAD7}">
      <dgm:prSet/>
      <dgm:spPr/>
      <dgm:t>
        <a:bodyPr/>
        <a:lstStyle/>
        <a:p>
          <a:endParaRPr lang="ru-RU"/>
        </a:p>
      </dgm:t>
    </dgm:pt>
    <dgm:pt modelId="{F8EC13B8-5543-4FAB-BD7F-0B0C387B9E5B}" type="sibTrans" cxnId="{E0E32329-F5D5-4701-ABC3-85BBE675BAD7}">
      <dgm:prSet/>
      <dgm:spPr/>
      <dgm:t>
        <a:bodyPr/>
        <a:lstStyle/>
        <a:p>
          <a:endParaRPr lang="ru-RU"/>
        </a:p>
      </dgm:t>
    </dgm:pt>
    <dgm:pt modelId="{ECD47BFF-503E-48A7-897A-ACCC14BF066E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Организация дополнительного образования детей в сфере культуры и искусства</a:t>
          </a:r>
          <a:endParaRPr lang="ru-RU" b="1" dirty="0">
            <a:solidFill>
              <a:schemeClr val="tx1"/>
            </a:solidFill>
          </a:endParaRPr>
        </a:p>
      </dgm:t>
    </dgm:pt>
    <dgm:pt modelId="{2D922EBB-20EA-4A67-BB1B-6824536CCFD3}" type="parTrans" cxnId="{CF74ACB5-4CE3-415E-8241-07DECAFD7C9A}">
      <dgm:prSet/>
      <dgm:spPr/>
      <dgm:t>
        <a:bodyPr/>
        <a:lstStyle/>
        <a:p>
          <a:endParaRPr lang="ru-RU"/>
        </a:p>
      </dgm:t>
    </dgm:pt>
    <dgm:pt modelId="{1950C092-36C2-426F-82AD-D8AAC911BA86}" type="sibTrans" cxnId="{CF74ACB5-4CE3-415E-8241-07DECAFD7C9A}">
      <dgm:prSet/>
      <dgm:spPr/>
      <dgm:t>
        <a:bodyPr/>
        <a:lstStyle/>
        <a:p>
          <a:endParaRPr lang="ru-RU"/>
        </a:p>
      </dgm:t>
    </dgm:pt>
    <dgm:pt modelId="{7BE17F3C-CCAB-4C3A-8F76-162B47B9D1F7}" type="pres">
      <dgm:prSet presAssocID="{4A9A1EF5-757F-40C3-BB0E-F7F1F50B26C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537EA-0E82-458A-A69E-38FD604CC525}" type="pres">
      <dgm:prSet presAssocID="{F964D4EC-5FBC-41D4-A189-06628E345AA7}" presName="composite" presStyleCnt="0"/>
      <dgm:spPr/>
    </dgm:pt>
    <dgm:pt modelId="{0DC90E24-B2C0-4D2A-857A-4AEFD5DF38CF}" type="pres">
      <dgm:prSet presAssocID="{F964D4EC-5FBC-41D4-A189-06628E345AA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2B4E8B-62A1-47F2-8E1F-F708A460FB31}" type="pres">
      <dgm:prSet presAssocID="{F964D4EC-5FBC-41D4-A189-06628E345AA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DE51F-5D07-4B1A-92C5-058ADCD5EAF9}" type="pres">
      <dgm:prSet presAssocID="{A2535917-F0A1-4A7F-83C6-2865A0CB9333}" presName="spacing" presStyleCnt="0"/>
      <dgm:spPr/>
    </dgm:pt>
    <dgm:pt modelId="{44DC1003-8F9E-438C-89B8-9EF17455B521}" type="pres">
      <dgm:prSet presAssocID="{28329777-7282-4835-8669-ACE2DB3057A5}" presName="composite" presStyleCnt="0"/>
      <dgm:spPr/>
    </dgm:pt>
    <dgm:pt modelId="{8B051FAC-49BE-4D3A-B870-C7AFE00AB04B}" type="pres">
      <dgm:prSet presAssocID="{28329777-7282-4835-8669-ACE2DB3057A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405F30F-EC80-468B-A850-F6687D923A0E}" type="pres">
      <dgm:prSet presAssocID="{28329777-7282-4835-8669-ACE2DB3057A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E74F-C499-4FEC-BAD8-B758E5DB2068}" type="pres">
      <dgm:prSet presAssocID="{F8EC13B8-5543-4FAB-BD7F-0B0C387B9E5B}" presName="spacing" presStyleCnt="0"/>
      <dgm:spPr/>
    </dgm:pt>
    <dgm:pt modelId="{872B50BD-AF6F-4279-93C1-88881A6850F1}" type="pres">
      <dgm:prSet presAssocID="{ECD47BFF-503E-48A7-897A-ACCC14BF066E}" presName="composite" presStyleCnt="0"/>
      <dgm:spPr/>
    </dgm:pt>
    <dgm:pt modelId="{CC7F218B-12CD-4A5E-94F1-C905A79A63AD}" type="pres">
      <dgm:prSet presAssocID="{ECD47BFF-503E-48A7-897A-ACCC14BF066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B28F408-E4FD-4D77-BBC4-CD4878092A9B}" type="pres">
      <dgm:prSet presAssocID="{ECD47BFF-503E-48A7-897A-ACCC14BF06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32329-F5D5-4701-ABC3-85BBE675BAD7}" srcId="{4A9A1EF5-757F-40C3-BB0E-F7F1F50B26C9}" destId="{28329777-7282-4835-8669-ACE2DB3057A5}" srcOrd="1" destOrd="0" parTransId="{1CF08282-6BA4-4C2E-BA35-C965FF016DC5}" sibTransId="{F8EC13B8-5543-4FAB-BD7F-0B0C387B9E5B}"/>
    <dgm:cxn modelId="{49B46F52-182C-4CBE-8ABB-DAB4231C7E3F}" type="presOf" srcId="{28329777-7282-4835-8669-ACE2DB3057A5}" destId="{E405F30F-EC80-468B-A850-F6687D923A0E}" srcOrd="0" destOrd="0" presId="urn:microsoft.com/office/officeart/2005/8/layout/vList3#2"/>
    <dgm:cxn modelId="{44C4A272-0D4E-47AE-8F76-7C6C524FCA47}" type="presOf" srcId="{F964D4EC-5FBC-41D4-A189-06628E345AA7}" destId="{902B4E8B-62A1-47F2-8E1F-F708A460FB31}" srcOrd="0" destOrd="0" presId="urn:microsoft.com/office/officeart/2005/8/layout/vList3#2"/>
    <dgm:cxn modelId="{B66462A4-EB4C-48D7-A2D5-B8DECC76AE72}" srcId="{4A9A1EF5-757F-40C3-BB0E-F7F1F50B26C9}" destId="{F964D4EC-5FBC-41D4-A189-06628E345AA7}" srcOrd="0" destOrd="0" parTransId="{CDF37AFA-D107-49E6-94D5-F709CCF18AA4}" sibTransId="{A2535917-F0A1-4A7F-83C6-2865A0CB9333}"/>
    <dgm:cxn modelId="{CF74ACB5-4CE3-415E-8241-07DECAFD7C9A}" srcId="{4A9A1EF5-757F-40C3-BB0E-F7F1F50B26C9}" destId="{ECD47BFF-503E-48A7-897A-ACCC14BF066E}" srcOrd="2" destOrd="0" parTransId="{2D922EBB-20EA-4A67-BB1B-6824536CCFD3}" sibTransId="{1950C092-36C2-426F-82AD-D8AAC911BA86}"/>
    <dgm:cxn modelId="{EBB87ED8-9BF6-4618-A163-0FE769584CEE}" type="presOf" srcId="{ECD47BFF-503E-48A7-897A-ACCC14BF066E}" destId="{BB28F408-E4FD-4D77-BBC4-CD4878092A9B}" srcOrd="0" destOrd="0" presId="urn:microsoft.com/office/officeart/2005/8/layout/vList3#2"/>
    <dgm:cxn modelId="{52B6E54E-2F6F-4C45-996B-85767C9DF8A4}" type="presOf" srcId="{4A9A1EF5-757F-40C3-BB0E-F7F1F50B26C9}" destId="{7BE17F3C-CCAB-4C3A-8F76-162B47B9D1F7}" srcOrd="0" destOrd="0" presId="urn:microsoft.com/office/officeart/2005/8/layout/vList3#2"/>
    <dgm:cxn modelId="{DC13A9DE-7999-41EE-A306-89153F49B491}" type="presParOf" srcId="{7BE17F3C-CCAB-4C3A-8F76-162B47B9D1F7}" destId="{6B0537EA-0E82-458A-A69E-38FD604CC525}" srcOrd="0" destOrd="0" presId="urn:microsoft.com/office/officeart/2005/8/layout/vList3#2"/>
    <dgm:cxn modelId="{A760C5DA-FC6E-4B05-A789-551967FD5D66}" type="presParOf" srcId="{6B0537EA-0E82-458A-A69E-38FD604CC525}" destId="{0DC90E24-B2C0-4D2A-857A-4AEFD5DF38CF}" srcOrd="0" destOrd="0" presId="urn:microsoft.com/office/officeart/2005/8/layout/vList3#2"/>
    <dgm:cxn modelId="{41E89AA0-C1F0-4753-904B-E6527A459638}" type="presParOf" srcId="{6B0537EA-0E82-458A-A69E-38FD604CC525}" destId="{902B4E8B-62A1-47F2-8E1F-F708A460FB31}" srcOrd="1" destOrd="0" presId="urn:microsoft.com/office/officeart/2005/8/layout/vList3#2"/>
    <dgm:cxn modelId="{FA930370-42B8-4366-A4EB-2FEBA67DBC0F}" type="presParOf" srcId="{7BE17F3C-CCAB-4C3A-8F76-162B47B9D1F7}" destId="{ACDDE51F-5D07-4B1A-92C5-058ADCD5EAF9}" srcOrd="1" destOrd="0" presId="urn:microsoft.com/office/officeart/2005/8/layout/vList3#2"/>
    <dgm:cxn modelId="{8855DD29-665E-41B4-9791-B6FC27308787}" type="presParOf" srcId="{7BE17F3C-CCAB-4C3A-8F76-162B47B9D1F7}" destId="{44DC1003-8F9E-438C-89B8-9EF17455B521}" srcOrd="2" destOrd="0" presId="urn:microsoft.com/office/officeart/2005/8/layout/vList3#2"/>
    <dgm:cxn modelId="{D37FC3AF-A3E9-4378-9DE6-891C782EA837}" type="presParOf" srcId="{44DC1003-8F9E-438C-89B8-9EF17455B521}" destId="{8B051FAC-49BE-4D3A-B870-C7AFE00AB04B}" srcOrd="0" destOrd="0" presId="urn:microsoft.com/office/officeart/2005/8/layout/vList3#2"/>
    <dgm:cxn modelId="{F6116619-9470-4687-B2B2-D60906E2ABF0}" type="presParOf" srcId="{44DC1003-8F9E-438C-89B8-9EF17455B521}" destId="{E405F30F-EC80-468B-A850-F6687D923A0E}" srcOrd="1" destOrd="0" presId="urn:microsoft.com/office/officeart/2005/8/layout/vList3#2"/>
    <dgm:cxn modelId="{93AD8EE1-24D8-4D4A-A9D3-6B79ED07F924}" type="presParOf" srcId="{7BE17F3C-CCAB-4C3A-8F76-162B47B9D1F7}" destId="{069BE74F-C499-4FEC-BAD8-B758E5DB2068}" srcOrd="3" destOrd="0" presId="urn:microsoft.com/office/officeart/2005/8/layout/vList3#2"/>
    <dgm:cxn modelId="{7C6A886E-CE49-4EFE-85E8-094A8C346094}" type="presParOf" srcId="{7BE17F3C-CCAB-4C3A-8F76-162B47B9D1F7}" destId="{872B50BD-AF6F-4279-93C1-88881A6850F1}" srcOrd="4" destOrd="0" presId="urn:microsoft.com/office/officeart/2005/8/layout/vList3#2"/>
    <dgm:cxn modelId="{85DD37C0-0208-461F-97DE-E908213B97F8}" type="presParOf" srcId="{872B50BD-AF6F-4279-93C1-88881A6850F1}" destId="{CC7F218B-12CD-4A5E-94F1-C905A79A63AD}" srcOrd="0" destOrd="0" presId="urn:microsoft.com/office/officeart/2005/8/layout/vList3#2"/>
    <dgm:cxn modelId="{57CAF496-547B-432F-AE4A-B80559416187}" type="presParOf" srcId="{872B50BD-AF6F-4279-93C1-88881A6850F1}" destId="{BB28F408-E4FD-4D77-BBC4-CD4878092A9B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МАУК «Централизованная библиотечная система»- сумма финансирования-41 млн.руб.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49A0FA4D-32F9-445D-8DB9-2F8B70E47006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Центральная городская библиотека им.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А.С.Суханова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9EB14D-5F0A-4C3D-9FE7-8C1029AE9181}" type="parTrans" cxnId="{569C1897-8E28-47EE-AA27-5AAB2D36680B}">
      <dgm:prSet/>
      <dgm:spPr/>
      <dgm:t>
        <a:bodyPr/>
        <a:lstStyle/>
        <a:p>
          <a:endParaRPr lang="ru-RU"/>
        </a:p>
      </dgm:t>
    </dgm:pt>
    <dgm:pt modelId="{2101E4FD-F269-4B94-B14C-54B309F647FB}" type="sibTrans" cxnId="{569C1897-8E28-47EE-AA27-5AAB2D36680B}">
      <dgm:prSet/>
      <dgm:spPr/>
      <dgm:t>
        <a:bodyPr/>
        <a:lstStyle/>
        <a:p>
          <a:endParaRPr lang="ru-RU"/>
        </a:p>
      </dgm:t>
    </dgm:pt>
    <dgm:pt modelId="{101ED0EE-C4D4-4E2E-AEBC-021E605A581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Детская центральная библиотека </a:t>
          </a:r>
          <a:r>
            <a:rPr lang="ru-RU" sz="9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им.П.П.Ершова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D07F972-1E58-4D6C-A420-63F4F220A61C}" type="parTrans" cxnId="{4A38A718-7F97-4261-8F7A-ACE210F38038}">
      <dgm:prSet/>
      <dgm:spPr/>
      <dgm:t>
        <a:bodyPr/>
        <a:lstStyle/>
        <a:p>
          <a:endParaRPr lang="ru-RU"/>
        </a:p>
      </dgm:t>
    </dgm:pt>
    <dgm:pt modelId="{0CDDDC50-CE33-421D-9807-B29673AE74FF}" type="sibTrans" cxnId="{4A38A718-7F97-4261-8F7A-ACE210F38038}">
      <dgm:prSet/>
      <dgm:spPr/>
      <dgm:t>
        <a:bodyPr/>
        <a:lstStyle/>
        <a:p>
          <a:endParaRPr lang="ru-RU"/>
        </a:p>
      </dgm:t>
    </dgm:pt>
    <dgm:pt modelId="{D54A0EA7-08DB-45BB-A32B-78B34DED578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Библиотеки –филиалы №1,3,4,5,6,7,8,9,10</a:t>
          </a:r>
          <a:endParaRPr lang="ru-RU" sz="9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52C32CB-7A38-4DBD-97D1-79736F93C3A3}" type="parTrans" cxnId="{C329EE92-D8EE-48FC-B985-9D040D117878}">
      <dgm:prSet/>
      <dgm:spPr/>
      <dgm:t>
        <a:bodyPr/>
        <a:lstStyle/>
        <a:p>
          <a:endParaRPr lang="ru-RU"/>
        </a:p>
      </dgm:t>
    </dgm:pt>
    <dgm:pt modelId="{F254258B-59FB-40A0-990B-9C985970C0BD}" type="sibTrans" cxnId="{C329EE92-D8EE-48FC-B985-9D040D117878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Планируемое количество зарегистрированных пользователей библиотек в 2018 году – 40 тыс.чел. (38% от населения города Тобольска), посещений – 475 тыс.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4" custScaleX="146355" custLinFactNeighborX="10971" custLinFactNeighborY="-1851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97A41-1016-4FFF-BFE8-AFD5711463EC}" type="pres">
      <dgm:prSet presAssocID="{49A0FA4D-32F9-445D-8DB9-2F8B70E47006}" presName="parentText2" presStyleLbl="node1" presStyleIdx="1" presStyleCnt="4" custScaleX="183350" custLinFactNeighborX="6076" custLinFactNeighborY="343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E63EE-0162-47C6-A2C3-A420C6A63EF7}" type="pres">
      <dgm:prSet presAssocID="{101ED0EE-C4D4-4E2E-AEBC-021E605A5817}" presName="parentText3" presStyleLbl="node1" presStyleIdx="2" presStyleCnt="4" custScaleX="256690" custLinFactNeighborX="-10808" custLinFactNeighborY="1155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10781-827D-4F66-B4CA-EAE120DFAF43}" type="pres">
      <dgm:prSet presAssocID="{D54A0EA7-08DB-45BB-A32B-78B34DED5784}" presName="parentText4" presStyleLbl="node1" presStyleIdx="3" presStyleCnt="4" custScaleX="356999" custScaleY="68868" custLinFactX="-1982" custLinFactNeighborX="-100000" custLinFactNeighborY="179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70882-A52D-4F0B-A93D-C01140305C00}" type="pres">
      <dgm:prSet presAssocID="{D54A0EA7-08DB-45BB-A32B-78B34DED5784}" presName="childText4" presStyleLbl="solidAlignAcc1" presStyleIdx="0" presStyleCnt="1" custScaleX="684982" custScaleY="66640" custLinFactNeighborX="-44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460788E-592E-4A88-97EB-F295592B271E}" type="presOf" srcId="{5D204DB7-CAED-4CB8-9AE9-73991A19DF17}" destId="{CC0CA42C-DD09-486A-9A5D-BD33A6D8A952}" srcOrd="0" destOrd="0" presId="urn:microsoft.com/office/officeart/2009/3/layout/IncreasingArrowsProcess"/>
    <dgm:cxn modelId="{93BE0EDB-2070-4935-A45E-DA7B799AD4DF}" type="presOf" srcId="{D54A0EA7-08DB-45BB-A32B-78B34DED5784}" destId="{AFF10781-827D-4F66-B4CA-EAE120DFAF43}" srcOrd="0" destOrd="0" presId="urn:microsoft.com/office/officeart/2009/3/layout/IncreasingArrowsProcess"/>
    <dgm:cxn modelId="{C329EE92-D8EE-48FC-B985-9D040D117878}" srcId="{5D204DB7-CAED-4CB8-9AE9-73991A19DF17}" destId="{D54A0EA7-08DB-45BB-A32B-78B34DED5784}" srcOrd="3" destOrd="0" parTransId="{252C32CB-7A38-4DBD-97D1-79736F93C3A3}" sibTransId="{F254258B-59FB-40A0-990B-9C985970C0BD}"/>
    <dgm:cxn modelId="{4A38A718-7F97-4261-8F7A-ACE210F38038}" srcId="{5D204DB7-CAED-4CB8-9AE9-73991A19DF17}" destId="{101ED0EE-C4D4-4E2E-AEBC-021E605A5817}" srcOrd="2" destOrd="0" parTransId="{1D07F972-1E58-4D6C-A420-63F4F220A61C}" sibTransId="{0CDDDC50-CE33-421D-9807-B29673AE74FF}"/>
    <dgm:cxn modelId="{11F22492-8493-47BB-9A79-8D06D0B7A274}" type="presOf" srcId="{49A0FA4D-32F9-445D-8DB9-2F8B70E47006}" destId="{98297A41-1016-4FFF-BFE8-AFD5711463EC}" srcOrd="0" destOrd="0" presId="urn:microsoft.com/office/officeart/2009/3/layout/IncreasingArrowsProcess"/>
    <dgm:cxn modelId="{569C1897-8E28-47EE-AA27-5AAB2D36680B}" srcId="{5D204DB7-CAED-4CB8-9AE9-73991A19DF17}" destId="{49A0FA4D-32F9-445D-8DB9-2F8B70E47006}" srcOrd="1" destOrd="0" parTransId="{229EB14D-5F0A-4C3D-9FE7-8C1029AE9181}" sibTransId="{2101E4FD-F269-4B94-B14C-54B309F647FB}"/>
    <dgm:cxn modelId="{A7E0DB7F-6680-4707-9938-EE038B1B7CF3}" type="presOf" srcId="{84556303-2553-4862-AE03-09386EDFBB25}" destId="{DFA70882-A52D-4F0B-A93D-C01140305C00}" srcOrd="0" destOrd="0" presId="urn:microsoft.com/office/officeart/2009/3/layout/IncreasingArrowsProcess"/>
    <dgm:cxn modelId="{DB017A0C-59A7-459E-B1C8-84CF84C6205D}" srcId="{D54A0EA7-08DB-45BB-A32B-78B34DED5784}" destId="{84556303-2553-4862-AE03-09386EDFBB25}" srcOrd="0" destOrd="0" parTransId="{07E4718D-6DF6-4D2F-A570-32986A2A1ACB}" sibTransId="{D7E6F7F9-0405-4A47-8D8B-EADE9B90ED45}"/>
    <dgm:cxn modelId="{48979CE6-0FEE-4E63-A2CF-0582BB58BF3C}" type="presOf" srcId="{101ED0EE-C4D4-4E2E-AEBC-021E605A5817}" destId="{6D2E63EE-0162-47C6-A2C3-A420C6A63EF7}" srcOrd="0" destOrd="0" presId="urn:microsoft.com/office/officeart/2009/3/layout/IncreasingArrowsProcess"/>
    <dgm:cxn modelId="{D59C753C-FE38-45F9-806D-9BAD975B75DA}" type="presOf" srcId="{8AEC4BE5-BFD1-4CB8-8150-5AA71E79FB96}" destId="{E8B211CE-1E0C-4835-B479-98C9B442848B}" srcOrd="0" destOrd="0" presId="urn:microsoft.com/office/officeart/2009/3/layout/IncreasingArrowsProcess"/>
    <dgm:cxn modelId="{45C7F031-4C0E-4EFD-8E34-8A6E60D6254D}" type="presParOf" srcId="{CC0CA42C-DD09-486A-9A5D-BD33A6D8A952}" destId="{E8B211CE-1E0C-4835-B479-98C9B442848B}" srcOrd="0" destOrd="0" presId="urn:microsoft.com/office/officeart/2009/3/layout/IncreasingArrowsProcess"/>
    <dgm:cxn modelId="{3925928E-58D9-47BC-9637-3ECFDBDE2EA9}" type="presParOf" srcId="{CC0CA42C-DD09-486A-9A5D-BD33A6D8A952}" destId="{98297A41-1016-4FFF-BFE8-AFD5711463EC}" srcOrd="1" destOrd="0" presId="urn:microsoft.com/office/officeart/2009/3/layout/IncreasingArrowsProcess"/>
    <dgm:cxn modelId="{DDDAA856-05D3-4113-A072-C6B5A1BD6062}" type="presParOf" srcId="{CC0CA42C-DD09-486A-9A5D-BD33A6D8A952}" destId="{6D2E63EE-0162-47C6-A2C3-A420C6A63EF7}" srcOrd="2" destOrd="0" presId="urn:microsoft.com/office/officeart/2009/3/layout/IncreasingArrowsProcess"/>
    <dgm:cxn modelId="{0284E300-FF06-4BF3-94AC-9A1414625AD3}" type="presParOf" srcId="{CC0CA42C-DD09-486A-9A5D-BD33A6D8A952}" destId="{AFF10781-827D-4F66-B4CA-EAE120DFAF43}" srcOrd="3" destOrd="0" presId="urn:microsoft.com/office/officeart/2009/3/layout/IncreasingArrowsProcess"/>
    <dgm:cxn modelId="{32A45D2C-D7EB-400C-A0AC-25BB31E3F5E7}" type="presParOf" srcId="{CC0CA42C-DD09-486A-9A5D-BD33A6D8A952}" destId="{DFA70882-A52D-4F0B-A93D-C01140305C00}" srcOrd="4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искусств и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84556303-2553-4862-AE03-09386EDFBB25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В учреждениях культуры в 2018 году будут функционировать 46 клубных формирований, посещение которых составит 920 человек. 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D7E6F7F9-0405-4A47-8D8B-EADE9B90ED45}" type="sibTrans" cxnId="{DB017A0C-59A7-459E-B1C8-84CF84C6205D}">
      <dgm:prSet/>
      <dgm:spPr/>
      <dgm:t>
        <a:bodyPr/>
        <a:lstStyle/>
        <a:p>
          <a:endParaRPr lang="ru-RU"/>
        </a:p>
      </dgm:t>
    </dgm:pt>
    <dgm:pt modelId="{07E4718D-6DF6-4D2F-A570-32986A2A1ACB}" type="parTrans" cxnId="{DB017A0C-59A7-459E-B1C8-84CF84C6205D}">
      <dgm:prSet/>
      <dgm:spPr/>
      <dgm:t>
        <a:bodyPr/>
        <a:lstStyle/>
        <a:p>
          <a:endParaRPr lang="ru-RU"/>
        </a:p>
      </dgm:t>
    </dgm:pt>
    <dgm:pt modelId="{E626DD99-F43E-418A-9EF9-DA4F46100C8A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МАУК «Центр сибирско-татарской культуры»</a:t>
          </a:r>
          <a:endParaRPr lang="ru-RU" sz="1200" b="1" dirty="0">
            <a:solidFill>
              <a:schemeClr val="tx1"/>
            </a:solidFill>
          </a:endParaRPr>
        </a:p>
      </dgm:t>
    </dgm:pt>
    <dgm:pt modelId="{65779B98-6F9B-4074-9B5D-8AACC2FEAF1D}" type="parTrans" cxnId="{5EA30534-55D9-4098-B1D3-3F2007F23AD9}">
      <dgm:prSet/>
      <dgm:spPr/>
      <dgm:t>
        <a:bodyPr/>
        <a:lstStyle/>
        <a:p>
          <a:endParaRPr lang="ru-RU"/>
        </a:p>
      </dgm:t>
    </dgm:pt>
    <dgm:pt modelId="{2627D5AA-DC65-42F3-B751-5FAF509EB59E}" type="sibTrans" cxnId="{5EA30534-55D9-4098-B1D3-3F2007F23AD9}">
      <dgm:prSet/>
      <dgm:spPr/>
      <dgm:t>
        <a:bodyPr/>
        <a:lstStyle/>
        <a:p>
          <a:endParaRPr lang="ru-RU"/>
        </a:p>
      </dgm:t>
    </dgm:pt>
    <dgm:pt modelId="{9A8DD894-1471-4BF8-A642-446C3364FB60}">
      <dgm:prSet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Силами творческих коллективов учреждений культуры планируется проведение 390 культурно-досуговых мероприятий, посещение которых составит 474 тыс.человек.</a:t>
          </a:r>
        </a:p>
      </dgm:t>
    </dgm:pt>
    <dgm:pt modelId="{EE43B420-E352-4281-A467-1313D9B59060}" type="parTrans" cxnId="{2FE60FA9-DA43-4144-867F-FD059A87890D}">
      <dgm:prSet/>
      <dgm:spPr/>
      <dgm:t>
        <a:bodyPr/>
        <a:lstStyle/>
        <a:p>
          <a:endParaRPr lang="ru-RU"/>
        </a:p>
      </dgm:t>
    </dgm:pt>
    <dgm:pt modelId="{49C56CD6-0DE3-49F1-AD64-080A9D3B790A}" type="sibTrans" cxnId="{2FE60FA9-DA43-4144-867F-FD059A87890D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2" custScaleX="127162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32A63B-9BC2-41AF-959B-C7C071A7E460}" type="pres">
      <dgm:prSet presAssocID="{E626DD99-F43E-418A-9EF9-DA4F46100C8A}" presName="parentText2" presStyleLbl="node1" presStyleIdx="1" presStyleCnt="2" custScaleX="239934" custLinFactNeighborX="-38770" custLinFactNeighborY="1213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BF229-18FD-4D9E-8957-1E5AAAF68E0B}" type="pres">
      <dgm:prSet presAssocID="{E626DD99-F43E-418A-9EF9-DA4F46100C8A}" presName="childText2" presStyleLbl="solidAlignAcc1" presStyleIdx="0" presStyleCnt="1" custScaleX="323375" custScaleY="80233" custLinFactNeighborX="-14109" custLinFactNeighborY="4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0FC278E-F2D5-4766-ACFD-9A50413B9FEC}" type="presOf" srcId="{9A8DD894-1471-4BF8-A642-446C3364FB60}" destId="{DF1BF229-18FD-4D9E-8957-1E5AAAF68E0B}" srcOrd="0" destOrd="1" presId="urn:microsoft.com/office/officeart/2009/3/layout/IncreasingArrowsProcess"/>
    <dgm:cxn modelId="{5EA30534-55D9-4098-B1D3-3F2007F23AD9}" srcId="{5D204DB7-CAED-4CB8-9AE9-73991A19DF17}" destId="{E626DD99-F43E-418A-9EF9-DA4F46100C8A}" srcOrd="1" destOrd="0" parTransId="{65779B98-6F9B-4074-9B5D-8AACC2FEAF1D}" sibTransId="{2627D5AA-DC65-42F3-B751-5FAF509EB59E}"/>
    <dgm:cxn modelId="{03A5D75E-CCBD-45C4-AAC4-CA3536967F4E}" type="presOf" srcId="{E626DD99-F43E-418A-9EF9-DA4F46100C8A}" destId="{1E32A63B-9BC2-41AF-959B-C7C071A7E460}" srcOrd="0" destOrd="0" presId="urn:microsoft.com/office/officeart/2009/3/layout/IncreasingArrowsProcess"/>
    <dgm:cxn modelId="{D9C8F02E-8162-4276-9486-15B998B29928}" type="presOf" srcId="{5D204DB7-CAED-4CB8-9AE9-73991A19DF17}" destId="{CC0CA42C-DD09-486A-9A5D-BD33A6D8A952}" srcOrd="0" destOrd="0" presId="urn:microsoft.com/office/officeart/2009/3/layout/IncreasingArrowsProcess"/>
    <dgm:cxn modelId="{2FE60FA9-DA43-4144-867F-FD059A87890D}" srcId="{E626DD99-F43E-418A-9EF9-DA4F46100C8A}" destId="{9A8DD894-1471-4BF8-A642-446C3364FB60}" srcOrd="1" destOrd="0" parTransId="{EE43B420-E352-4281-A467-1313D9B59060}" sibTransId="{49C56CD6-0DE3-49F1-AD64-080A9D3B790A}"/>
    <dgm:cxn modelId="{BA27ECD8-B645-4358-9D65-9CABCDB803BE}" type="presOf" srcId="{8AEC4BE5-BFD1-4CB8-8150-5AA71E79FB96}" destId="{E8B211CE-1E0C-4835-B479-98C9B442848B}" srcOrd="0" destOrd="0" presId="urn:microsoft.com/office/officeart/2009/3/layout/IncreasingArrowsProcess"/>
    <dgm:cxn modelId="{DB017A0C-59A7-459E-B1C8-84CF84C6205D}" srcId="{E626DD99-F43E-418A-9EF9-DA4F46100C8A}" destId="{84556303-2553-4862-AE03-09386EDFBB25}" srcOrd="0" destOrd="0" parTransId="{07E4718D-6DF6-4D2F-A570-32986A2A1ACB}" sibTransId="{D7E6F7F9-0405-4A47-8D8B-EADE9B90ED45}"/>
    <dgm:cxn modelId="{1D68D1A0-23F8-49C7-A903-71724476CF52}" type="presOf" srcId="{84556303-2553-4862-AE03-09386EDFBB25}" destId="{DF1BF229-18FD-4D9E-8957-1E5AAAF68E0B}" srcOrd="0" destOrd="0" presId="urn:microsoft.com/office/officeart/2009/3/layout/IncreasingArrowsProcess"/>
    <dgm:cxn modelId="{4A43E7F7-1BAB-4354-B11B-78B8AD7E7961}" type="presParOf" srcId="{CC0CA42C-DD09-486A-9A5D-BD33A6D8A952}" destId="{E8B211CE-1E0C-4835-B479-98C9B442848B}" srcOrd="0" destOrd="0" presId="urn:microsoft.com/office/officeart/2009/3/layout/IncreasingArrowsProcess"/>
    <dgm:cxn modelId="{FF5388B6-11EF-4DD7-B8D5-59CCFF339CBB}" type="presParOf" srcId="{CC0CA42C-DD09-486A-9A5D-BD33A6D8A952}" destId="{1E32A63B-9BC2-41AF-959B-C7C071A7E460}" srcOrd="1" destOrd="0" presId="urn:microsoft.com/office/officeart/2009/3/layout/IncreasingArrowsProcess"/>
    <dgm:cxn modelId="{D531984A-4D8A-4FFF-B6E5-E916588AD90F}" type="presParOf" srcId="{CC0CA42C-DD09-486A-9A5D-BD33A6D8A952}" destId="{DF1BF229-18FD-4D9E-8957-1E5AAAF68E0B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204DB7-CAED-4CB8-9AE9-73991A19DF1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C4BE5-BFD1-4CB8-8150-5AA71E79FB9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МАУ ДО «Детская школа искусств имени </a:t>
          </a:r>
          <a:r>
            <a:rPr lang="ru-RU" sz="1200" b="1" dirty="0" err="1" smtClean="0">
              <a:solidFill>
                <a:schemeClr val="tx1"/>
              </a:solidFill>
            </a:rPr>
            <a:t>А.А.Алябьева</a:t>
          </a:r>
          <a:r>
            <a:rPr lang="ru-RU" sz="1200" b="1" dirty="0" smtClean="0">
              <a:solidFill>
                <a:schemeClr val="tx1"/>
              </a:solidFill>
            </a:rPr>
            <a:t>»</a:t>
          </a:r>
          <a:endParaRPr lang="ru-RU" sz="1200" b="1" dirty="0">
            <a:solidFill>
              <a:schemeClr val="tx1"/>
            </a:solidFill>
          </a:endParaRPr>
        </a:p>
      </dgm:t>
    </dgm:pt>
    <dgm:pt modelId="{B3F71A21-13FE-4FA9-A179-EC9891C062C3}" type="parTrans" cxnId="{05F5CCB0-095E-4084-A9F7-90A27B9F5DEE}">
      <dgm:prSet/>
      <dgm:spPr/>
      <dgm:t>
        <a:bodyPr/>
        <a:lstStyle/>
        <a:p>
          <a:endParaRPr lang="ru-RU"/>
        </a:p>
      </dgm:t>
    </dgm:pt>
    <dgm:pt modelId="{43653C1A-41B2-4782-8316-3AB8DAEF4495}" type="sibTrans" cxnId="{05F5CCB0-095E-4084-A9F7-90A27B9F5DEE}">
      <dgm:prSet/>
      <dgm:spPr/>
      <dgm:t>
        <a:bodyPr/>
        <a:lstStyle/>
        <a:p>
          <a:endParaRPr lang="ru-RU"/>
        </a:p>
      </dgm:t>
    </dgm:pt>
    <dgm:pt modelId="{DFD145EB-1ADC-4FF5-803C-1E873175040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Учреждение ведет образовательную деятельность по 34-м дополнительным предпрофессиональным общеобразовательным программам дополнительного образования детей художественно-эстетической направленности. </a:t>
          </a:r>
        </a:p>
        <a:p>
          <a:r>
            <a:rPr lang="ru-RU" sz="1000" b="1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rPr>
            <a:t>Количество обучающихся детей в сфере культуры и искусства по муниципальному заданию на 2018 год составит 1530 человек. </a:t>
          </a:r>
        </a:p>
      </dgm:t>
    </dgm:pt>
    <dgm:pt modelId="{14597D54-F343-471B-9673-C59EB7DCA67D}" type="parTrans" cxnId="{02D7F82C-7D25-4EF7-BA07-117E71974E8B}">
      <dgm:prSet/>
      <dgm:spPr/>
      <dgm:t>
        <a:bodyPr/>
        <a:lstStyle/>
        <a:p>
          <a:endParaRPr lang="ru-RU"/>
        </a:p>
      </dgm:t>
    </dgm:pt>
    <dgm:pt modelId="{FAD71944-F5F9-4F32-BE06-BF478C722054}" type="sibTrans" cxnId="{02D7F82C-7D25-4EF7-BA07-117E71974E8B}">
      <dgm:prSet/>
      <dgm:spPr/>
      <dgm:t>
        <a:bodyPr/>
        <a:lstStyle/>
        <a:p>
          <a:endParaRPr lang="ru-RU"/>
        </a:p>
      </dgm:t>
    </dgm:pt>
    <dgm:pt modelId="{CC0CA42C-DD09-486A-9A5D-BD33A6D8A952}" type="pres">
      <dgm:prSet presAssocID="{5D204DB7-CAED-4CB8-9AE9-73991A19DF1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8B211CE-1E0C-4835-B479-98C9B442848B}" type="pres">
      <dgm:prSet presAssocID="{8AEC4BE5-BFD1-4CB8-8150-5AA71E79FB96}" presName="parentText1" presStyleLbl="node1" presStyleIdx="0" presStyleCnt="1" custScaleX="158560" custLinFactNeighborX="1280" custLinFactNeighborY="-65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49D74-8410-471D-9495-7FFDA5F22FBD}" type="pres">
      <dgm:prSet presAssocID="{8AEC4BE5-BFD1-4CB8-8150-5AA71E79FB96}" presName="childText1" presStyleLbl="solidAlignAcc1" presStyleIdx="0" presStyleCnt="1" custScaleX="161827" custScaleY="85065" custLinFactNeighborX="-342" custLinFactNeighborY="-5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1FE42-7CE3-42E5-9367-0A566FE39BE4}" type="presOf" srcId="{DFD145EB-1ADC-4FF5-803C-1E8731750404}" destId="{57B49D74-8410-471D-9495-7FFDA5F22FBD}" srcOrd="0" destOrd="0" presId="urn:microsoft.com/office/officeart/2009/3/layout/IncreasingArrowsProcess"/>
    <dgm:cxn modelId="{05589DC1-0884-4038-92A7-9B0513046533}" type="presOf" srcId="{5D204DB7-CAED-4CB8-9AE9-73991A19DF17}" destId="{CC0CA42C-DD09-486A-9A5D-BD33A6D8A952}" srcOrd="0" destOrd="0" presId="urn:microsoft.com/office/officeart/2009/3/layout/IncreasingArrowsProcess"/>
    <dgm:cxn modelId="{05F5CCB0-095E-4084-A9F7-90A27B9F5DEE}" srcId="{5D204DB7-CAED-4CB8-9AE9-73991A19DF17}" destId="{8AEC4BE5-BFD1-4CB8-8150-5AA71E79FB96}" srcOrd="0" destOrd="0" parTransId="{B3F71A21-13FE-4FA9-A179-EC9891C062C3}" sibTransId="{43653C1A-41B2-4782-8316-3AB8DAEF4495}"/>
    <dgm:cxn modelId="{48551618-85A6-4055-95DF-BF42A00767BF}" type="presOf" srcId="{8AEC4BE5-BFD1-4CB8-8150-5AA71E79FB96}" destId="{E8B211CE-1E0C-4835-B479-98C9B442848B}" srcOrd="0" destOrd="0" presId="urn:microsoft.com/office/officeart/2009/3/layout/IncreasingArrowsProcess"/>
    <dgm:cxn modelId="{02D7F82C-7D25-4EF7-BA07-117E71974E8B}" srcId="{8AEC4BE5-BFD1-4CB8-8150-5AA71E79FB96}" destId="{DFD145EB-1ADC-4FF5-803C-1E8731750404}" srcOrd="0" destOrd="0" parTransId="{14597D54-F343-471B-9673-C59EB7DCA67D}" sibTransId="{FAD71944-F5F9-4F32-BE06-BF478C722054}"/>
    <dgm:cxn modelId="{9A814D1F-8FE2-4275-83D3-D43D0E7F44AC}" type="presParOf" srcId="{CC0CA42C-DD09-486A-9A5D-BD33A6D8A952}" destId="{E8B211CE-1E0C-4835-B479-98C9B442848B}" srcOrd="0" destOrd="0" presId="urn:microsoft.com/office/officeart/2009/3/layout/IncreasingArrowsProcess"/>
    <dgm:cxn modelId="{792B28B9-6524-4576-B1A4-4F2EA4BA9EF2}" type="presParOf" srcId="{CC0CA42C-DD09-486A-9A5D-BD33A6D8A952}" destId="{57B49D74-8410-471D-9495-7FFDA5F22FBD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D74D6A-403E-43A9-AC72-6CA26790FDE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C80061-D4EE-4F5E-92BB-12F9E93FF097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rgbClr val="7030A0"/>
              </a:solidFill>
            </a:rPr>
            <a:t>Цели программы:</a:t>
          </a:r>
          <a:endParaRPr lang="ru-RU" sz="1600" b="1" dirty="0">
            <a:solidFill>
              <a:srgbClr val="7030A0"/>
            </a:solidFill>
          </a:endParaRPr>
        </a:p>
      </dgm:t>
    </dgm:pt>
    <dgm:pt modelId="{70F30C5E-F1FC-44FD-8BA3-747A281B759A}" type="parTrans" cxnId="{81A9C548-BAFC-4129-BE4F-8C746C190C97}">
      <dgm:prSet/>
      <dgm:spPr/>
      <dgm:t>
        <a:bodyPr/>
        <a:lstStyle/>
        <a:p>
          <a:endParaRPr lang="ru-RU"/>
        </a:p>
      </dgm:t>
    </dgm:pt>
    <dgm:pt modelId="{A9A67CF9-90F6-491E-8FA6-7833BF7C5923}" type="sibTrans" cxnId="{81A9C548-BAFC-4129-BE4F-8C746C190C97}">
      <dgm:prSet/>
      <dgm:spPr/>
      <dgm:t>
        <a:bodyPr/>
        <a:lstStyle/>
        <a:p>
          <a:endParaRPr lang="ru-RU"/>
        </a:p>
      </dgm:t>
    </dgm:pt>
    <dgm:pt modelId="{3DFA8341-05CA-4C23-98DF-64CE61155EE4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Создание условий для развития физической культуры и массового спорта, организации проведения официальных физкультурных мероприятий, физкультурно-оздоровительных мероприятий, спортивных мероприятий. </a:t>
          </a:r>
          <a:endParaRPr lang="ru-RU" sz="1400" b="1" dirty="0">
            <a:solidFill>
              <a:schemeClr val="tx1"/>
            </a:solidFill>
          </a:endParaRPr>
        </a:p>
      </dgm:t>
    </dgm:pt>
    <dgm:pt modelId="{F8739ABE-1E44-4520-825F-E80C9E29350F}" type="parTrans" cxnId="{06DA3648-6F27-4BC0-95EA-7A95DC1C2E0E}">
      <dgm:prSet/>
      <dgm:spPr/>
      <dgm:t>
        <a:bodyPr/>
        <a:lstStyle/>
        <a:p>
          <a:endParaRPr lang="ru-RU"/>
        </a:p>
      </dgm:t>
    </dgm:pt>
    <dgm:pt modelId="{B03C923E-F1C5-4386-AA61-705CB7399B2D}" type="sibTrans" cxnId="{06DA3648-6F27-4BC0-95EA-7A95DC1C2E0E}">
      <dgm:prSet/>
      <dgm:spPr/>
      <dgm:t>
        <a:bodyPr/>
        <a:lstStyle/>
        <a:p>
          <a:endParaRPr lang="ru-RU"/>
        </a:p>
      </dgm:t>
    </dgm:pt>
    <dgm:pt modelId="{A3B1D529-827E-421F-9F0A-7D49CF08D3E5}">
      <dgm:prSet custT="1"/>
      <dgm:spPr>
        <a:solidFill>
          <a:srgbClr val="CCECFF"/>
        </a:solidFill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Удовлетворение потребностей детей, подростков и молодежи в получении дополнительного образования.</a:t>
          </a:r>
          <a:endParaRPr lang="ru-RU" sz="1400" b="1" dirty="0">
            <a:solidFill>
              <a:schemeClr val="tx1"/>
            </a:solidFill>
          </a:endParaRPr>
        </a:p>
      </dgm:t>
    </dgm:pt>
    <dgm:pt modelId="{56BCA1CC-A1CD-46F5-AAC0-EABA094876C8}" type="parTrans" cxnId="{01472650-354A-4004-9F6D-493060D87A59}">
      <dgm:prSet/>
      <dgm:spPr/>
      <dgm:t>
        <a:bodyPr/>
        <a:lstStyle/>
        <a:p>
          <a:endParaRPr lang="ru-RU"/>
        </a:p>
      </dgm:t>
    </dgm:pt>
    <dgm:pt modelId="{83786D5C-0DFA-4623-8E45-4C8B95F6421E}" type="sibTrans" cxnId="{01472650-354A-4004-9F6D-493060D87A59}">
      <dgm:prSet/>
      <dgm:spPr/>
      <dgm:t>
        <a:bodyPr/>
        <a:lstStyle/>
        <a:p>
          <a:endParaRPr lang="ru-RU"/>
        </a:p>
      </dgm:t>
    </dgm:pt>
    <dgm:pt modelId="{E34F429E-D6BD-4FC0-9D12-A9105571F22A}" type="pres">
      <dgm:prSet presAssocID="{B7D74D6A-403E-43A9-AC72-6CA26790FD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902F8-00AE-4D12-BDBB-F15AA79EA8BF}" type="pres">
      <dgm:prSet presAssocID="{03C80061-D4EE-4F5E-92BB-12F9E93FF09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B2A1A-D97F-4794-B144-CD2DD784DEE9}" type="pres">
      <dgm:prSet presAssocID="{A9A67CF9-90F6-491E-8FA6-7833BF7C5923}" presName="spacer" presStyleCnt="0"/>
      <dgm:spPr/>
    </dgm:pt>
    <dgm:pt modelId="{58DBE38C-91E1-4519-92D7-E234B66B7FB2}" type="pres">
      <dgm:prSet presAssocID="{3DFA8341-05CA-4C23-98DF-64CE61155EE4}" presName="parentText" presStyleLbl="node1" presStyleIdx="1" presStyleCnt="3" custLinFactY="1339" custLinFactNeighborX="235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8EF81-B73C-45BC-811A-80617C3C25CE}" type="pres">
      <dgm:prSet presAssocID="{B03C923E-F1C5-4386-AA61-705CB7399B2D}" presName="spacer" presStyleCnt="0"/>
      <dgm:spPr/>
    </dgm:pt>
    <dgm:pt modelId="{6E872A93-DE73-4724-A770-C837C062D445}" type="pres">
      <dgm:prSet presAssocID="{A3B1D529-827E-421F-9F0A-7D49CF08D3E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64B78B-7D42-4E69-B0BB-DE0CC370F653}" type="presOf" srcId="{3DFA8341-05CA-4C23-98DF-64CE61155EE4}" destId="{58DBE38C-91E1-4519-92D7-E234B66B7FB2}" srcOrd="0" destOrd="0" presId="urn:microsoft.com/office/officeart/2005/8/layout/vList2"/>
    <dgm:cxn modelId="{3DE4613F-6B76-4127-BE71-39F03E4EEE0C}" type="presOf" srcId="{B7D74D6A-403E-43A9-AC72-6CA26790FDE1}" destId="{E34F429E-D6BD-4FC0-9D12-A9105571F22A}" srcOrd="0" destOrd="0" presId="urn:microsoft.com/office/officeart/2005/8/layout/vList2"/>
    <dgm:cxn modelId="{01472650-354A-4004-9F6D-493060D87A59}" srcId="{B7D74D6A-403E-43A9-AC72-6CA26790FDE1}" destId="{A3B1D529-827E-421F-9F0A-7D49CF08D3E5}" srcOrd="2" destOrd="0" parTransId="{56BCA1CC-A1CD-46F5-AAC0-EABA094876C8}" sibTransId="{83786D5C-0DFA-4623-8E45-4C8B95F6421E}"/>
    <dgm:cxn modelId="{81A9C548-BAFC-4129-BE4F-8C746C190C97}" srcId="{B7D74D6A-403E-43A9-AC72-6CA26790FDE1}" destId="{03C80061-D4EE-4F5E-92BB-12F9E93FF097}" srcOrd="0" destOrd="0" parTransId="{70F30C5E-F1FC-44FD-8BA3-747A281B759A}" sibTransId="{A9A67CF9-90F6-491E-8FA6-7833BF7C5923}"/>
    <dgm:cxn modelId="{41A1F618-6881-4651-B385-1F12625364D2}" type="presOf" srcId="{A3B1D529-827E-421F-9F0A-7D49CF08D3E5}" destId="{6E872A93-DE73-4724-A770-C837C062D445}" srcOrd="0" destOrd="0" presId="urn:microsoft.com/office/officeart/2005/8/layout/vList2"/>
    <dgm:cxn modelId="{06DA3648-6F27-4BC0-95EA-7A95DC1C2E0E}" srcId="{B7D74D6A-403E-43A9-AC72-6CA26790FDE1}" destId="{3DFA8341-05CA-4C23-98DF-64CE61155EE4}" srcOrd="1" destOrd="0" parTransId="{F8739ABE-1E44-4520-825F-E80C9E29350F}" sibTransId="{B03C923E-F1C5-4386-AA61-705CB7399B2D}"/>
    <dgm:cxn modelId="{E6F08794-0AE2-4488-9506-0EEBEC2A176F}" type="presOf" srcId="{03C80061-D4EE-4F5E-92BB-12F9E93FF097}" destId="{9E9902F8-00AE-4D12-BDBB-F15AA79EA8BF}" srcOrd="0" destOrd="0" presId="urn:microsoft.com/office/officeart/2005/8/layout/vList2"/>
    <dgm:cxn modelId="{CCF6E1EE-04BF-467F-BB4E-0B8F7F246631}" type="presParOf" srcId="{E34F429E-D6BD-4FC0-9D12-A9105571F22A}" destId="{9E9902F8-00AE-4D12-BDBB-F15AA79EA8BF}" srcOrd="0" destOrd="0" presId="urn:microsoft.com/office/officeart/2005/8/layout/vList2"/>
    <dgm:cxn modelId="{2AF8930B-C68D-4FB6-96D0-DD297BB6F472}" type="presParOf" srcId="{E34F429E-D6BD-4FC0-9D12-A9105571F22A}" destId="{8FCB2A1A-D97F-4794-B144-CD2DD784DEE9}" srcOrd="1" destOrd="0" presId="urn:microsoft.com/office/officeart/2005/8/layout/vList2"/>
    <dgm:cxn modelId="{20D12B4F-CDCC-43E3-894F-32187ADCC4F6}" type="presParOf" srcId="{E34F429E-D6BD-4FC0-9D12-A9105571F22A}" destId="{58DBE38C-91E1-4519-92D7-E234B66B7FB2}" srcOrd="2" destOrd="0" presId="urn:microsoft.com/office/officeart/2005/8/layout/vList2"/>
    <dgm:cxn modelId="{55176650-535D-4932-A735-5C50A1DE03EC}" type="presParOf" srcId="{E34F429E-D6BD-4FC0-9D12-A9105571F22A}" destId="{7FB8EF81-B73C-45BC-811A-80617C3C25CE}" srcOrd="3" destOrd="0" presId="urn:microsoft.com/office/officeart/2005/8/layout/vList2"/>
    <dgm:cxn modelId="{892ADCEE-4A5E-4C2E-B913-970EE5993CB9}" type="presParOf" srcId="{E34F429E-D6BD-4FC0-9D12-A9105571F22A}" destId="{6E872A93-DE73-4724-A770-C837C062D4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B0AC5D-109C-4DBE-A6A3-370EDF61A0C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6260-FE64-4E1F-96DE-E0079F6932A9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развития физической культуры и массового спорта.</a:t>
          </a:r>
          <a:endParaRPr lang="ru-RU" sz="1400" dirty="0"/>
        </a:p>
      </dgm:t>
    </dgm:pt>
    <dgm:pt modelId="{4BDDB4CE-6D17-478C-B6A0-C469A8C31399}" type="parTrans" cxnId="{77027FA5-D798-4E55-8C31-BBC77BB1B2B3}">
      <dgm:prSet/>
      <dgm:spPr/>
      <dgm:t>
        <a:bodyPr/>
        <a:lstStyle/>
        <a:p>
          <a:endParaRPr lang="ru-RU"/>
        </a:p>
      </dgm:t>
    </dgm:pt>
    <dgm:pt modelId="{2ACE0B70-CFEE-43A7-B38E-75896BA8DBF1}" type="sibTrans" cxnId="{77027FA5-D798-4E55-8C31-BBC77BB1B2B3}">
      <dgm:prSet/>
      <dgm:spPr/>
      <dgm:t>
        <a:bodyPr/>
        <a:lstStyle/>
        <a:p>
          <a:endParaRPr lang="ru-RU"/>
        </a:p>
      </dgm:t>
    </dgm:pt>
    <dgm:pt modelId="{2F54B3A1-F7B4-4449-8639-3756B53F9586}">
      <dgm:prSet custT="1"/>
      <dgm:spPr/>
      <dgm:t>
        <a:bodyPr/>
        <a:lstStyle/>
        <a:p>
          <a:pPr rtl="0"/>
          <a:r>
            <a:rPr lang="ru-RU" sz="1400" b="1" dirty="0" smtClean="0"/>
            <a:t>Создание условий для организации и проведения официальных физкультурно-оздоровительных и спортивно-массовых мероприятий в муниципальном образовании.</a:t>
          </a:r>
          <a:endParaRPr lang="ru-RU" sz="1400" dirty="0"/>
        </a:p>
      </dgm:t>
    </dgm:pt>
    <dgm:pt modelId="{C8AAAA13-8F41-4F45-9879-5299ECC9B320}" type="parTrans" cxnId="{82424EB2-95B2-4100-AD35-7A5F04AB77F4}">
      <dgm:prSet/>
      <dgm:spPr/>
      <dgm:t>
        <a:bodyPr/>
        <a:lstStyle/>
        <a:p>
          <a:endParaRPr lang="ru-RU"/>
        </a:p>
      </dgm:t>
    </dgm:pt>
    <dgm:pt modelId="{B77A25AC-261D-4E2E-A8B7-627DCB559550}" type="sibTrans" cxnId="{82424EB2-95B2-4100-AD35-7A5F04AB77F4}">
      <dgm:prSet/>
      <dgm:spPr/>
      <dgm:t>
        <a:bodyPr/>
        <a:lstStyle/>
        <a:p>
          <a:endParaRPr lang="ru-RU"/>
        </a:p>
      </dgm:t>
    </dgm:pt>
    <dgm:pt modelId="{A3434675-155C-49D1-86F6-FA706AFA7F85}">
      <dgm:prSet custT="1"/>
      <dgm:spPr/>
      <dgm:t>
        <a:bodyPr/>
        <a:lstStyle/>
        <a:p>
          <a:pPr rtl="0"/>
          <a:r>
            <a:rPr lang="ru-RU" sz="1400" b="1" dirty="0" smtClean="0"/>
            <a:t>Организация предоставления детям, подросткам и молодежи дополнительного образования по видам спорта.</a:t>
          </a:r>
          <a:endParaRPr lang="ru-RU" sz="1400" dirty="0"/>
        </a:p>
      </dgm:t>
    </dgm:pt>
    <dgm:pt modelId="{489CFF8C-315C-4B3E-8F19-76B58600B246}" type="parTrans" cxnId="{656EDFEB-4C1B-4D9A-BBE2-9955D7D31871}">
      <dgm:prSet/>
      <dgm:spPr/>
      <dgm:t>
        <a:bodyPr/>
        <a:lstStyle/>
        <a:p>
          <a:endParaRPr lang="ru-RU"/>
        </a:p>
      </dgm:t>
    </dgm:pt>
    <dgm:pt modelId="{2226A7A1-7E43-48D6-9587-B5FCC0845C0D}" type="sibTrans" cxnId="{656EDFEB-4C1B-4D9A-BBE2-9955D7D31871}">
      <dgm:prSet/>
      <dgm:spPr/>
      <dgm:t>
        <a:bodyPr/>
        <a:lstStyle/>
        <a:p>
          <a:endParaRPr lang="ru-RU"/>
        </a:p>
      </dgm:t>
    </dgm:pt>
    <dgm:pt modelId="{AC04451E-1847-409C-88B6-727E50F496B3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Задачи:</a:t>
          </a:r>
          <a:endParaRPr lang="ru-RU" sz="1600" b="1" dirty="0">
            <a:solidFill>
              <a:schemeClr val="bg1"/>
            </a:solidFill>
          </a:endParaRPr>
        </a:p>
      </dgm:t>
    </dgm:pt>
    <dgm:pt modelId="{4D0AAE80-FCB0-4D4B-881A-E090ACC25A6F}" type="parTrans" cxnId="{168ADDE3-8A1C-4B74-98FE-C6FB382B1450}">
      <dgm:prSet/>
      <dgm:spPr/>
      <dgm:t>
        <a:bodyPr/>
        <a:lstStyle/>
        <a:p>
          <a:endParaRPr lang="ru-RU"/>
        </a:p>
      </dgm:t>
    </dgm:pt>
    <dgm:pt modelId="{07401D62-FA4F-4C4C-BE84-76451B60DD80}" type="sibTrans" cxnId="{168ADDE3-8A1C-4B74-98FE-C6FB382B1450}">
      <dgm:prSet/>
      <dgm:spPr/>
      <dgm:t>
        <a:bodyPr/>
        <a:lstStyle/>
        <a:p>
          <a:endParaRPr lang="ru-RU"/>
        </a:p>
      </dgm:t>
    </dgm:pt>
    <dgm:pt modelId="{CB918669-4AD5-43B4-9BD0-E537C739DD87}" type="pres">
      <dgm:prSet presAssocID="{E9B0AC5D-109C-4DBE-A6A3-370EDF61A0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4ABEEB9-BD25-42F9-AFD9-7FD23AD1FD11}" type="pres">
      <dgm:prSet presAssocID="{E9B0AC5D-109C-4DBE-A6A3-370EDF61A0C2}" presName="pyramid" presStyleLbl="node1" presStyleIdx="0" presStyleCnt="1" custLinFactNeighborX="-75717" custLinFactNeighborY="-2273"/>
      <dgm:spPr/>
    </dgm:pt>
    <dgm:pt modelId="{EE347241-8876-4582-87DA-39884CAF5B06}" type="pres">
      <dgm:prSet presAssocID="{E9B0AC5D-109C-4DBE-A6A3-370EDF61A0C2}" presName="theList" presStyleCnt="0"/>
      <dgm:spPr/>
    </dgm:pt>
    <dgm:pt modelId="{6BDD155F-DD20-4B70-9E7F-20A2DC1B6D1B}" type="pres">
      <dgm:prSet presAssocID="{AC04451E-1847-409C-88B6-727E50F496B3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28E8-7C8A-44F3-B25A-65239DF3E5F8}" type="pres">
      <dgm:prSet presAssocID="{AC04451E-1847-409C-88B6-727E50F496B3}" presName="aSpace" presStyleCnt="0"/>
      <dgm:spPr/>
    </dgm:pt>
    <dgm:pt modelId="{0B3C1326-65F2-4894-9EC9-D511D90364B2}" type="pres">
      <dgm:prSet presAssocID="{DFD66260-FE64-4E1F-96DE-E0079F6932A9}" presName="aNode" presStyleLbl="fgAcc1" presStyleIdx="1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6F960-DD6B-416E-AD11-C240CF7517CC}" type="pres">
      <dgm:prSet presAssocID="{DFD66260-FE64-4E1F-96DE-E0079F6932A9}" presName="aSpace" presStyleCnt="0"/>
      <dgm:spPr/>
    </dgm:pt>
    <dgm:pt modelId="{E1A0CD14-4404-4C99-BD04-899E33D6D90F}" type="pres">
      <dgm:prSet presAssocID="{2F54B3A1-F7B4-4449-8639-3756B53F9586}" presName="aNode" presStyleLbl="fgAcc1" presStyleIdx="2" presStyleCnt="4" custScaleX="28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0E6ED-752E-49DA-9159-78B4EB6CA2D3}" type="pres">
      <dgm:prSet presAssocID="{2F54B3A1-F7B4-4449-8639-3756B53F9586}" presName="aSpace" presStyleCnt="0"/>
      <dgm:spPr/>
    </dgm:pt>
    <dgm:pt modelId="{E7A686B0-0B63-4D84-946A-66446C64D45E}" type="pres">
      <dgm:prSet presAssocID="{A3434675-155C-49D1-86F6-FA706AFA7F85}" presName="aNode" presStyleLbl="fgAcc1" presStyleIdx="3" presStyleCnt="4" custScaleX="2910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A30C5-AEC1-4EBF-8C3B-AEFEEBC0962B}" type="pres">
      <dgm:prSet presAssocID="{A3434675-155C-49D1-86F6-FA706AFA7F85}" presName="aSpace" presStyleCnt="0"/>
      <dgm:spPr/>
    </dgm:pt>
  </dgm:ptLst>
  <dgm:cxnLst>
    <dgm:cxn modelId="{A7995968-DCD3-4283-8D7F-18D863CC9C15}" type="presOf" srcId="{E9B0AC5D-109C-4DBE-A6A3-370EDF61A0C2}" destId="{CB918669-4AD5-43B4-9BD0-E537C739DD87}" srcOrd="0" destOrd="0" presId="urn:microsoft.com/office/officeart/2005/8/layout/pyramid2"/>
    <dgm:cxn modelId="{63A4197E-C54B-489B-A4B2-886C6FD23C07}" type="presOf" srcId="{AC04451E-1847-409C-88B6-727E50F496B3}" destId="{6BDD155F-DD20-4B70-9E7F-20A2DC1B6D1B}" srcOrd="0" destOrd="0" presId="urn:microsoft.com/office/officeart/2005/8/layout/pyramid2"/>
    <dgm:cxn modelId="{77027FA5-D798-4E55-8C31-BBC77BB1B2B3}" srcId="{E9B0AC5D-109C-4DBE-A6A3-370EDF61A0C2}" destId="{DFD66260-FE64-4E1F-96DE-E0079F6932A9}" srcOrd="1" destOrd="0" parTransId="{4BDDB4CE-6D17-478C-B6A0-C469A8C31399}" sibTransId="{2ACE0B70-CFEE-43A7-B38E-75896BA8DBF1}"/>
    <dgm:cxn modelId="{82424EB2-95B2-4100-AD35-7A5F04AB77F4}" srcId="{E9B0AC5D-109C-4DBE-A6A3-370EDF61A0C2}" destId="{2F54B3A1-F7B4-4449-8639-3756B53F9586}" srcOrd="2" destOrd="0" parTransId="{C8AAAA13-8F41-4F45-9879-5299ECC9B320}" sibTransId="{B77A25AC-261D-4E2E-A8B7-627DCB559550}"/>
    <dgm:cxn modelId="{ECFB0C3B-EE33-4512-A391-9DF55B22FA19}" type="presOf" srcId="{A3434675-155C-49D1-86F6-FA706AFA7F85}" destId="{E7A686B0-0B63-4D84-946A-66446C64D45E}" srcOrd="0" destOrd="0" presId="urn:microsoft.com/office/officeart/2005/8/layout/pyramid2"/>
    <dgm:cxn modelId="{168ADDE3-8A1C-4B74-98FE-C6FB382B1450}" srcId="{E9B0AC5D-109C-4DBE-A6A3-370EDF61A0C2}" destId="{AC04451E-1847-409C-88B6-727E50F496B3}" srcOrd="0" destOrd="0" parTransId="{4D0AAE80-FCB0-4D4B-881A-E090ACC25A6F}" sibTransId="{07401D62-FA4F-4C4C-BE84-76451B60DD80}"/>
    <dgm:cxn modelId="{5B29C3A8-66AA-43E5-BDFB-84F98DAAB0C1}" type="presOf" srcId="{DFD66260-FE64-4E1F-96DE-E0079F6932A9}" destId="{0B3C1326-65F2-4894-9EC9-D511D90364B2}" srcOrd="0" destOrd="0" presId="urn:microsoft.com/office/officeart/2005/8/layout/pyramid2"/>
    <dgm:cxn modelId="{7662F658-1195-4E36-952D-157D0E39B701}" type="presOf" srcId="{2F54B3A1-F7B4-4449-8639-3756B53F9586}" destId="{E1A0CD14-4404-4C99-BD04-899E33D6D90F}" srcOrd="0" destOrd="0" presId="urn:microsoft.com/office/officeart/2005/8/layout/pyramid2"/>
    <dgm:cxn modelId="{656EDFEB-4C1B-4D9A-BBE2-9955D7D31871}" srcId="{E9B0AC5D-109C-4DBE-A6A3-370EDF61A0C2}" destId="{A3434675-155C-49D1-86F6-FA706AFA7F85}" srcOrd="3" destOrd="0" parTransId="{489CFF8C-315C-4B3E-8F19-76B58600B246}" sibTransId="{2226A7A1-7E43-48D6-9587-B5FCC0845C0D}"/>
    <dgm:cxn modelId="{67A2C374-C640-4942-B7B5-866279FEDA03}" type="presParOf" srcId="{CB918669-4AD5-43B4-9BD0-E537C739DD87}" destId="{E4ABEEB9-BD25-42F9-AFD9-7FD23AD1FD11}" srcOrd="0" destOrd="0" presId="urn:microsoft.com/office/officeart/2005/8/layout/pyramid2"/>
    <dgm:cxn modelId="{655D7030-D0C2-4DEA-BFE9-64C82A519C86}" type="presParOf" srcId="{CB918669-4AD5-43B4-9BD0-E537C739DD87}" destId="{EE347241-8876-4582-87DA-39884CAF5B06}" srcOrd="1" destOrd="0" presId="urn:microsoft.com/office/officeart/2005/8/layout/pyramid2"/>
    <dgm:cxn modelId="{2BEEB2A5-C373-46E7-B747-9435BA56F0CD}" type="presParOf" srcId="{EE347241-8876-4582-87DA-39884CAF5B06}" destId="{6BDD155F-DD20-4B70-9E7F-20A2DC1B6D1B}" srcOrd="0" destOrd="0" presId="urn:microsoft.com/office/officeart/2005/8/layout/pyramid2"/>
    <dgm:cxn modelId="{D9AF98CF-2978-4137-9998-36A5221F884E}" type="presParOf" srcId="{EE347241-8876-4582-87DA-39884CAF5B06}" destId="{AAC328E8-7C8A-44F3-B25A-65239DF3E5F8}" srcOrd="1" destOrd="0" presId="urn:microsoft.com/office/officeart/2005/8/layout/pyramid2"/>
    <dgm:cxn modelId="{9FFFC2DD-7B96-44F6-ACB8-B807CF312E9E}" type="presParOf" srcId="{EE347241-8876-4582-87DA-39884CAF5B06}" destId="{0B3C1326-65F2-4894-9EC9-D511D90364B2}" srcOrd="2" destOrd="0" presId="urn:microsoft.com/office/officeart/2005/8/layout/pyramid2"/>
    <dgm:cxn modelId="{D6268165-8B82-4287-89FF-0B2F6ADEDB64}" type="presParOf" srcId="{EE347241-8876-4582-87DA-39884CAF5B06}" destId="{4766F960-DD6B-416E-AD11-C240CF7517CC}" srcOrd="3" destOrd="0" presId="urn:microsoft.com/office/officeart/2005/8/layout/pyramid2"/>
    <dgm:cxn modelId="{FFFC519D-9F28-4EC6-970C-7FBB3F43E60E}" type="presParOf" srcId="{EE347241-8876-4582-87DA-39884CAF5B06}" destId="{E1A0CD14-4404-4C99-BD04-899E33D6D90F}" srcOrd="4" destOrd="0" presId="urn:microsoft.com/office/officeart/2005/8/layout/pyramid2"/>
    <dgm:cxn modelId="{356EAE83-CE58-44B5-82EC-2D0932684E9A}" type="presParOf" srcId="{EE347241-8876-4582-87DA-39884CAF5B06}" destId="{1AD0E6ED-752E-49DA-9159-78B4EB6CA2D3}" srcOrd="5" destOrd="0" presId="urn:microsoft.com/office/officeart/2005/8/layout/pyramid2"/>
    <dgm:cxn modelId="{B0D01111-18F1-48B6-9419-0F7B4CD31E33}" type="presParOf" srcId="{EE347241-8876-4582-87DA-39884CAF5B06}" destId="{E7A686B0-0B63-4D84-946A-66446C64D45E}" srcOrd="6" destOrd="0" presId="urn:microsoft.com/office/officeart/2005/8/layout/pyramid2"/>
    <dgm:cxn modelId="{83CFAA41-E13F-4FA4-87C3-2A5694C579B4}" type="presParOf" srcId="{EE347241-8876-4582-87DA-39884CAF5B06}" destId="{D72A30C5-AEC1-4EBF-8C3B-AEFEEBC0962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26" y="1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62" y="4687292"/>
            <a:ext cx="5389240" cy="44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151151F-E2B0-48FD-A132-0A88BA7BD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21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13052" y="9369825"/>
            <a:ext cx="2921138" cy="4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0" tIns="46317" rIns="92630" bIns="46317" anchor="b"/>
          <a:lstStyle>
            <a:lvl1pPr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defTabSz="930275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defTabSz="9302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D13ABA2-74F9-4D04-BCEC-630822A38786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2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36600"/>
            <a:ext cx="4940300" cy="3705225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408" y="4688878"/>
            <a:ext cx="5382947" cy="444142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30" tIns="46317" rIns="92630" bIns="46317"/>
          <a:lstStyle/>
          <a:p>
            <a:pPr eaLnBrk="1" hangingPunct="1"/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E98E7-76D6-4F3F-A96F-4F9AE1087F10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46084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584A84-1CE3-48E2-BAFB-000A3FAC25C7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09.04.2019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5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B60461-6F4E-45BE-B5D2-68600BECF956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1EC72F-8801-4F7F-B234-9E2AFCFD7F1E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48132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9C9059-237C-4B8A-9F58-33C94E1C9D55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09.04.2019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33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C137E5-2BFE-4555-A10C-F896D062F83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E0BF7E-C872-459A-ABCC-5ED1CC245EA4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B5422C-EDC9-4405-A29B-9F722A9ADB32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26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1AC235-94F3-43F6-B6DB-244C8EF17FD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531160" indent="-531160" eaLnBrk="1" hangingPunct="1">
              <a:defRPr/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2D395F-1842-47CE-B7DE-2353737FFF4C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750E8-28E6-4ACC-AB13-542AD5DAD96A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29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40AEEAC-DD58-48FB-BCF7-A9B9C0088944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75" y="-4763"/>
            <a:ext cx="6696075" cy="5022851"/>
          </a:xfrm>
          <a:ln/>
        </p:spPr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14626" y="9372998"/>
            <a:ext cx="2919565" cy="4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7" tIns="45312" rIns="90627" bIns="45312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232633-D98D-40E2-B061-665455614444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018813"/>
            <a:ext cx="6650819" cy="484591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2418" algn="just" eaLnBrk="1" hangingPunct="1">
              <a:lnSpc>
                <a:spcPct val="130000"/>
              </a:lnSpc>
              <a:spcBef>
                <a:spcPct val="0"/>
              </a:spcBef>
            </a:pPr>
            <a:endParaRPr lang="ru-RU" altLang="ru-RU" sz="1500" dirty="0" smtClean="0">
              <a:latin typeface="Arial" charset="0"/>
            </a:endParaRPr>
          </a:p>
        </p:txBody>
      </p:sp>
      <p:sp>
        <p:nvSpPr>
          <p:cNvPr id="39941" name="Номер слайда 1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B1ED190-0310-4A75-97C6-87DB85223CE1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3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184047" y="7810567"/>
          <a:ext cx="6194637" cy="14482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89881"/>
                <a:gridCol w="838687"/>
                <a:gridCol w="774553"/>
                <a:gridCol w="767857"/>
                <a:gridCol w="783215"/>
                <a:gridCol w="706429"/>
                <a:gridCol w="771913"/>
                <a:gridCol w="762102"/>
              </a:tblGrid>
              <a:tr h="456564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89" marR="90589" marT="45363" marB="45363" horzOverflow="overflow"/>
                </a:tc>
              </a:tr>
              <a:tr h="359005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102,0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102,8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102,7</a:t>
                      </a:r>
                      <a:endParaRPr lang="ru-RU" sz="1500" kern="1200" dirty="0" smtClean="0"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89" marR="90589" marT="45363" marB="45363" anchor="ctr" horzOverflow="overflow"/>
                </a:tc>
              </a:tr>
              <a:tr h="359005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102,6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102,2</a:t>
                      </a:r>
                      <a:endParaRPr lang="ru-RU" sz="15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5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0589" marR="90589" marT="45363" marB="4536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500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589" marR="90589" marT="45363" marB="45363" anchor="ctr" horzOverflow="overflow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55300" name="Дата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DF1ED23-1110-473F-8F7D-B4C7F369C4E2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09.04.2019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301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DAA2EE-339E-45A3-A9B6-ADA486D4A2B5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31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FD122F-37DB-414C-B1D9-CD9C8D0C66D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32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7A5DF-F005-42D3-93E9-8325976EAFDD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33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A550A4-82A5-4ADD-9E72-C82655723E61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34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31160" indent="-531160" eaLnBrk="1" hangingPunct="1">
              <a:lnSpc>
                <a:spcPct val="80000"/>
              </a:lnSpc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131B7-76E6-4F09-BEAA-75B007C86B0A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35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b="1" dirty="0" smtClean="0">
              <a:latin typeface="Times New Roman" pitchFamily="18" charset="0"/>
            </a:endParaRP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E06DCB-D707-443D-89F1-10BC53712BCE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36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A08BAA-9A49-4943-9FD3-7B89CFF0D378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37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E7186D-FCD1-4B3D-AA34-96984864FA66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38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4928C30-79D6-4D27-BC65-94C075560C18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39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979F31-F634-42AF-A843-4829250650DC}" type="slidenum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40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975" y="3175"/>
            <a:ext cx="6665913" cy="500062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37" y="5004537"/>
            <a:ext cx="6646100" cy="478881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62418" algn="just" eaLnBrk="1" hangingPunct="1">
              <a:lnSpc>
                <a:spcPct val="110000"/>
              </a:lnSpc>
              <a:spcBef>
                <a:spcPct val="0"/>
              </a:spcBef>
            </a:pPr>
            <a:endParaRPr lang="ru-RU" altLang="ru-RU" sz="14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356AB2C-93B4-4F81-9CDA-4EC3436D11C0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4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39830" indent="-2845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3819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59347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48759" indent="-22764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04039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5931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1459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69878" indent="-22764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B7ED95-6488-418C-A3A2-5C88AFDD06E1}" type="datetime1">
              <a:rPr lang="ru-RU" b="0" smtClean="0">
                <a:solidFill>
                  <a:schemeClr val="tx1"/>
                </a:solidFill>
                <a:latin typeface="Arial" charset="0"/>
              </a:rPr>
              <a:pPr eaLnBrk="1" hangingPunct="1"/>
              <a:t>09.04.2019</a:t>
            </a:fld>
            <a:endParaRPr lang="ru-RU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38188"/>
            <a:ext cx="4938712" cy="3705225"/>
          </a:xfrm>
          <a:ln/>
        </p:spPr>
      </p:sp>
      <p:sp>
        <p:nvSpPr>
          <p:cNvPr id="65540" name="Заметки 2"/>
          <p:cNvSpPr>
            <a:spLocks noGrp="1"/>
          </p:cNvSpPr>
          <p:nvPr>
            <p:ph type="body" idx="1"/>
          </p:nvPr>
        </p:nvSpPr>
        <p:spPr>
          <a:xfrm>
            <a:off x="674836" y="4687292"/>
            <a:ext cx="5387666" cy="443984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8" tIns="45300" rIns="90598" bIns="45300"/>
          <a:lstStyle/>
          <a:p>
            <a:endParaRPr lang="ru-RU" sz="1400" dirty="0" smtClean="0">
              <a:latin typeface="Times New Roman" pitchFamily="18" charset="0"/>
            </a:endParaRPr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16199" y="9371412"/>
            <a:ext cx="2917992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598" tIns="45300" rIns="90598" bIns="45300" anchor="b"/>
          <a:lstStyle/>
          <a:p>
            <a:pPr algn="r">
              <a:defRPr/>
            </a:pPr>
            <a:fld id="{81083229-1268-441D-9702-12523970878F}" type="slidenum">
              <a:rPr lang="ru-RU" sz="1200" b="0">
                <a:solidFill>
                  <a:schemeClr val="tx1"/>
                </a:solidFill>
                <a:latin typeface="+mn-lt"/>
              </a:rPr>
              <a:pPr algn="r">
                <a:defRPr/>
              </a:pPr>
              <a:t>41</a:t>
            </a:fld>
            <a:endParaRPr lang="ru-RU" sz="12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46038"/>
            <a:ext cx="6705600" cy="5030787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43" y="5148883"/>
            <a:ext cx="6652391" cy="4604809"/>
          </a:xfrm>
          <a:ln/>
          <a:extLst/>
        </p:spPr>
        <p:txBody>
          <a:bodyPr/>
          <a:lstStyle/>
          <a:p>
            <a:pPr indent="359998" algn="just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ru-RU" altLang="ru-RU" sz="1400" dirty="0">
              <a:solidFill>
                <a:srgbClr val="0000FF"/>
              </a:solidFill>
            </a:endParaRPr>
          </a:p>
        </p:txBody>
      </p:sp>
      <p:sp>
        <p:nvSpPr>
          <p:cNvPr id="41988" name="Номер слайда 1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1FA5541-2D6A-441B-8DEE-C447ADDFC1E2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5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" y="-31750"/>
            <a:ext cx="6619875" cy="49657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58" y="4893502"/>
            <a:ext cx="6720033" cy="497122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178635" algn="just"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sz="1600" dirty="0" smtClean="0">
              <a:latin typeface="Arial" charset="0"/>
            </a:endParaRPr>
          </a:p>
        </p:txBody>
      </p:sp>
      <p:graphicFrame>
        <p:nvGraphicFramePr>
          <p:cNvPr id="6" name="Group 52"/>
          <p:cNvGraphicFramePr>
            <a:graphicFrameLocks noGrp="1"/>
          </p:cNvGraphicFramePr>
          <p:nvPr/>
        </p:nvGraphicFramePr>
        <p:xfrm>
          <a:off x="300451" y="8602093"/>
          <a:ext cx="6197782" cy="12263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29033"/>
                <a:gridCol w="800361"/>
                <a:gridCol w="785904"/>
                <a:gridCol w="717597"/>
                <a:gridCol w="812018"/>
                <a:gridCol w="717597"/>
                <a:gridCol w="772783"/>
                <a:gridCol w="762489"/>
              </a:tblGrid>
              <a:tr h="344016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к 2011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2012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635" marR="90635" marT="45448" marB="45448" horzOverflow="overflow"/>
                </a:tc>
              </a:tr>
              <a:tr h="30420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  <a:r>
                        <a:rPr lang="ru-RU" sz="14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 </a:t>
                      </a:r>
                      <a:endParaRPr lang="ru-RU" sz="14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104,9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105,0</a:t>
                      </a:r>
                    </a:p>
                  </a:txBody>
                  <a:tcPr marL="90635" marR="90635" marT="45448" marB="45448" anchor="ctr" horzOverflow="overflow"/>
                </a:tc>
              </a:tr>
              <a:tr h="30420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106,3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635" marR="90635" marT="45448" marB="454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4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635" marR="90635" marT="45448" marB="45448" anchor="ctr" horzOverflow="overflow"/>
                </a:tc>
              </a:tr>
            </a:tbl>
          </a:graphicData>
        </a:graphic>
      </p:graphicFrame>
      <p:sp>
        <p:nvSpPr>
          <p:cNvPr id="43054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DB7B8C8-F0E8-4D0F-94A1-80A7AA703BF8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6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5125" y="0"/>
            <a:ext cx="6288088" cy="47180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44" y="4788810"/>
            <a:ext cx="6537560" cy="47713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57268" algn="just" eaLnBrk="1" hangingPunct="1">
              <a:lnSpc>
                <a:spcPct val="120000"/>
              </a:lnSpc>
              <a:spcBef>
                <a:spcPct val="0"/>
              </a:spcBef>
            </a:pPr>
            <a:endParaRPr lang="ru-RU" altLang="ru-RU" sz="1400" dirty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/>
        </p:nvGraphicFramePr>
        <p:xfrm>
          <a:off x="75506" y="7883533"/>
          <a:ext cx="6502955" cy="187848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3111"/>
                <a:gridCol w="820585"/>
                <a:gridCol w="749099"/>
                <a:gridCol w="570794"/>
                <a:gridCol w="642143"/>
                <a:gridCol w="713492"/>
                <a:gridCol w="570794"/>
                <a:gridCol w="642143"/>
                <a:gridCol w="570794"/>
              </a:tblGrid>
              <a:tr h="199388"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2012 г. 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  2011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2013 г. к  2012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2014 г. к 2013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2015 г. к 2014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2016 г. к 20</a:t>
                      </a:r>
                      <a:r>
                        <a:rPr kumimoji="0" lang="en-US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 г.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вар.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вар.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B417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592" marR="90592" marT="38783" marB="38783" horzOverflow="overflow"/>
                </a:tc>
              </a:tr>
              <a:tr h="426899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Реальные</a:t>
                      </a:r>
                      <a:r>
                        <a:rPr lang="ru-RU" sz="800" kern="1200" baseline="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располагаемые доходы, %</a:t>
                      </a: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6" marB="30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104,6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592" marR="90592" marT="38783" marB="38783" anchor="ctr" horzOverflow="overflow"/>
                </a:tc>
              </a:tr>
              <a:tr h="234630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6" marB="30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</a:tr>
              <a:tr h="414761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8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Реальная заработная плата, %</a:t>
                      </a:r>
                    </a:p>
                  </a:txBody>
                  <a:tcPr marL="35671" marR="35671" marT="30716" marB="30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104,7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105,1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0592" marR="90592" marT="38783" marB="38783" anchor="ctr" horzOverflow="overflow"/>
                </a:tc>
              </a:tr>
              <a:tr h="236950">
                <a:tc>
                  <a:txBody>
                    <a:bodyPr/>
                    <a:lstStyle/>
                    <a:p>
                      <a:pPr marL="0" marR="0" lvl="0" indent="0" algn="l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800" kern="1200" dirty="0" smtClean="0">
                        <a:solidFill>
                          <a:srgbClr val="0000FF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35671" marR="35671" marT="30716" marB="30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108,4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103,8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000" kern="1200" dirty="0" smtClean="0"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104,3</a:t>
                      </a:r>
                    </a:p>
                  </a:txBody>
                  <a:tcPr marL="90592" marR="90592" marT="38783" marB="3878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lang="ru-RU" sz="1000" kern="1200" dirty="0" smtClean="0"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592" marR="90592" marT="38783" marB="38783" anchor="ctr" horzOverflow="overflow"/>
                </a:tc>
              </a:tr>
            </a:tbl>
          </a:graphicData>
        </a:graphic>
      </p:graphicFrame>
      <p:sp>
        <p:nvSpPr>
          <p:cNvPr id="94278" name="Прямоугольник 1"/>
          <p:cNvSpPr>
            <a:spLocks noChangeArrowheads="1"/>
          </p:cNvSpPr>
          <p:nvPr/>
        </p:nvSpPr>
        <p:spPr bwMode="auto">
          <a:xfrm>
            <a:off x="84944" y="7379114"/>
            <a:ext cx="6537560" cy="452074"/>
          </a:xfrm>
          <a:prstGeom prst="rect">
            <a:avLst/>
          </a:prstGeom>
          <a:noFill/>
          <a:ln>
            <a:noFill/>
          </a:ln>
          <a:extLst/>
        </p:spPr>
        <p:txBody>
          <a:bodyPr lIns="90655" tIns="45327" rIns="90655" bIns="45327">
            <a:spAutoFit/>
          </a:bodyPr>
          <a:lstStyle>
            <a:lvl1pPr indent="361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sz="1400" b="0" dirty="0">
                <a:solidFill>
                  <a:srgbClr val="0000FF"/>
                </a:solidFill>
              </a:rPr>
              <a:t>В таблице -  данные прогноза по России. </a:t>
            </a:r>
          </a:p>
          <a:p>
            <a:pPr indent="0" algn="l">
              <a:lnSpc>
                <a:spcPct val="90000"/>
              </a:lnSpc>
              <a:defRPr/>
            </a:pPr>
            <a:r>
              <a:rPr lang="ru-RU" sz="1200" b="0" dirty="0">
                <a:solidFill>
                  <a:srgbClr val="3333FF"/>
                </a:solidFill>
              </a:rPr>
              <a:t>Синий – от 29.05.2013 Базовый вар. – второй. </a:t>
            </a:r>
            <a:r>
              <a:rPr lang="ru-RU" sz="1200" b="0" dirty="0">
                <a:solidFill>
                  <a:srgbClr val="FF0000"/>
                </a:solidFill>
              </a:rPr>
              <a:t>Красный – от 25.09.2013 Базовый -первый</a:t>
            </a:r>
            <a:endParaRPr lang="ru-RU" altLang="ru-RU" sz="1400" b="0" dirty="0">
              <a:solidFill>
                <a:srgbClr val="0000FF"/>
              </a:solidFill>
            </a:endParaRPr>
          </a:p>
        </p:txBody>
      </p:sp>
      <p:sp>
        <p:nvSpPr>
          <p:cNvPr id="44103" name="Номер слайда 3"/>
          <p:cNvSpPr txBox="1">
            <a:spLocks noGrp="1"/>
          </p:cNvSpPr>
          <p:nvPr/>
        </p:nvSpPr>
        <p:spPr bwMode="auto">
          <a:xfrm>
            <a:off x="3814626" y="9371412"/>
            <a:ext cx="2919565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 anchor="b"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E9DC027-8CBA-4570-8F35-FB4003CE00A1}" type="slidenum">
              <a:rPr lang="ru-RU" altLang="ru-RU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7</a:t>
            </a:fld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8E51A-619F-44EF-B42D-A10D9F3F6E7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73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38823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000000"/>
              </a:solidFill>
            </a:endParaRPr>
          </a:p>
        </p:txBody>
      </p:sp>
      <p:sp>
        <p:nvSpPr>
          <p:cNvPr id="6" name="Freeform 4"/>
          <p:cNvSpPr>
            <a:spLocks/>
          </p:cNvSpPr>
          <p:nvPr userDrawn="1"/>
        </p:nvSpPr>
        <p:spPr bwMode="auto">
          <a:xfrm>
            <a:off x="-12700" y="4010025"/>
            <a:ext cx="9182100" cy="2892425"/>
          </a:xfrm>
          <a:custGeom>
            <a:avLst/>
            <a:gdLst>
              <a:gd name="T0" fmla="*/ 2147483647 w 5784"/>
              <a:gd name="T1" fmla="*/ 0 h 1822"/>
              <a:gd name="T2" fmla="*/ 2147483647 w 5784"/>
              <a:gd name="T3" fmla="*/ 2147483647 h 1822"/>
              <a:gd name="T4" fmla="*/ 0 w 5784"/>
              <a:gd name="T5" fmla="*/ 2147483647 h 1822"/>
              <a:gd name="T6" fmla="*/ 2147483647 w 5784"/>
              <a:gd name="T7" fmla="*/ 2147483647 h 1822"/>
              <a:gd name="T8" fmla="*/ 2147483647 w 5784"/>
              <a:gd name="T9" fmla="*/ 2147483647 h 1822"/>
              <a:gd name="T10" fmla="*/ 2147483647 w 5784"/>
              <a:gd name="T11" fmla="*/ 0 h 18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4" h="1822">
                <a:moveTo>
                  <a:pt x="5760" y="0"/>
                </a:moveTo>
                <a:cubicBezTo>
                  <a:pt x="5521" y="312"/>
                  <a:pt x="4917" y="913"/>
                  <a:pt x="3947" y="1165"/>
                </a:cubicBezTo>
                <a:cubicBezTo>
                  <a:pt x="2981" y="1415"/>
                  <a:pt x="1023" y="1506"/>
                  <a:pt x="0" y="1470"/>
                </a:cubicBezTo>
                <a:cubicBezTo>
                  <a:pt x="0" y="1606"/>
                  <a:pt x="14" y="1822"/>
                  <a:pt x="16" y="1794"/>
                </a:cubicBezTo>
                <a:cubicBezTo>
                  <a:pt x="1818" y="1819"/>
                  <a:pt x="4180" y="1803"/>
                  <a:pt x="5784" y="1802"/>
                </a:cubicBezTo>
                <a:cubicBezTo>
                  <a:pt x="5776" y="989"/>
                  <a:pt x="5763" y="370"/>
                  <a:pt x="5760" y="0"/>
                </a:cubicBezTo>
                <a:close/>
              </a:path>
            </a:pathLst>
          </a:custGeom>
          <a:gradFill rotWithShape="1">
            <a:gsLst>
              <a:gs pos="0">
                <a:srgbClr val="6197AF">
                  <a:alpha val="57999"/>
                </a:srgbClr>
              </a:gs>
              <a:gs pos="100000">
                <a:srgbClr val="1A708E"/>
              </a:gs>
            </a:gsLst>
            <a:lin ang="0" scaled="1"/>
          </a:gradFill>
          <a:ln>
            <a:noFill/>
          </a:ln>
          <a:effectLst>
            <a:outerShdw dist="107763" dir="135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>
            <a:off x="-25400" y="-39688"/>
            <a:ext cx="9185275" cy="2181226"/>
          </a:xfrm>
          <a:custGeom>
            <a:avLst/>
            <a:gdLst>
              <a:gd name="T0" fmla="*/ 2147483647 w 5786"/>
              <a:gd name="T1" fmla="*/ 2147483647 h 1374"/>
              <a:gd name="T2" fmla="*/ 2147483647 w 5786"/>
              <a:gd name="T3" fmla="*/ 2147483647 h 1374"/>
              <a:gd name="T4" fmla="*/ 2147483647 w 5786"/>
              <a:gd name="T5" fmla="*/ 2147483647 h 1374"/>
              <a:gd name="T6" fmla="*/ 2147483647 w 5786"/>
              <a:gd name="T7" fmla="*/ 2147483647 h 1374"/>
              <a:gd name="T8" fmla="*/ 0 w 5786"/>
              <a:gd name="T9" fmla="*/ 0 h 1374"/>
              <a:gd name="T10" fmla="*/ 2147483647 w 5786"/>
              <a:gd name="T11" fmla="*/ 2147483647 h 13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86" h="1374">
                <a:moveTo>
                  <a:pt x="8" y="1374"/>
                </a:moveTo>
                <a:cubicBezTo>
                  <a:pt x="246" y="1148"/>
                  <a:pt x="942" y="721"/>
                  <a:pt x="1912" y="538"/>
                </a:cubicBezTo>
                <a:cubicBezTo>
                  <a:pt x="2879" y="356"/>
                  <a:pt x="4761" y="262"/>
                  <a:pt x="5784" y="288"/>
                </a:cubicBezTo>
                <a:cubicBezTo>
                  <a:pt x="5784" y="190"/>
                  <a:pt x="5786" y="5"/>
                  <a:pt x="5784" y="25"/>
                </a:cubicBezTo>
                <a:cubicBezTo>
                  <a:pt x="5784" y="25"/>
                  <a:pt x="2926" y="12"/>
                  <a:pt x="0" y="0"/>
                </a:cubicBezTo>
                <a:cubicBezTo>
                  <a:pt x="9" y="620"/>
                  <a:pt x="3" y="1099"/>
                  <a:pt x="8" y="1374"/>
                </a:cubicBezTo>
                <a:close/>
              </a:path>
            </a:pathLst>
          </a:custGeom>
          <a:gradFill rotWithShape="1">
            <a:gsLst>
              <a:gs pos="0">
                <a:srgbClr val="1A708E"/>
              </a:gs>
              <a:gs pos="100000">
                <a:srgbClr val="6197AF">
                  <a:alpha val="57999"/>
                </a:srgbClr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C2D7E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Карта области4"/>
          <p:cNvPicPr>
            <a:picLocks noChangeAspect="1" noChangeArrowheads="1"/>
          </p:cNvPicPr>
          <p:nvPr userDrawn="1"/>
        </p:nvPicPr>
        <p:blipFill>
          <a:blip r:embed="rId3" cstate="print">
            <a:lum bright="54000" contrast="-6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564062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451600"/>
            <a:ext cx="6400800" cy="406400"/>
          </a:xfrm>
          <a:extLst/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462213" y="2374900"/>
            <a:ext cx="6408737" cy="1470025"/>
          </a:xfrm>
          <a:effectLst>
            <a:outerShdw dist="35921" dir="2700000" algn="ctr" rotWithShape="0">
              <a:srgbClr val="3C5F7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65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2F3-65F2-4C7A-8E2C-003A30F262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7482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87C9-8A3D-40BC-9582-C93942BA63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0862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0E00-F553-463A-9591-CFAB8F9C3D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0268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188C-41AC-44EC-8EB6-F55075DE25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12539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8048-FD90-48F4-BD80-886911F96185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F45A-D166-4557-8233-6A17B5A0BED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172326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DACB8-EA11-41A5-AB6C-C5D18F86A16D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4D9DE-1148-48C4-8C0E-51CCCF3E42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89188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1FEA2-2F86-4FCE-A16F-9077CC9EFDC7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37D2-3D2A-4471-AB00-83623AFCC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32240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5E427-1BC3-41F2-AACD-01F7B4213424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16EC0-69BE-405B-A609-059D310C05E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570475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1412A-17F6-4694-8D19-6CCD9432BD9D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F7DD-76B1-46E8-A0B8-46D3FDC94A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276985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05794-1E9F-4936-B545-E5A259EBA62E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CCA87-BA81-48BB-8469-8720165712F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10872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4ABA-00D9-44A0-8722-EA392D436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7714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8DD5-1FD0-42FF-A8C0-22B860DF17AA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43393-96D7-4BB8-9983-2F4CE4E9209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751196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5853D-E716-4DF0-9F92-4D4A8C177D42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AB99-E1D3-4878-ACE9-0243B429EB8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33003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662F-3369-4EAC-82ED-9260C518BC18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A8609-5564-486D-A4BD-BD7BACCE960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364829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7C19-5523-483E-8970-1D3D4D40D2A6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91C6-875C-4DFE-838F-ED82B4A002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04730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5A87-6685-4BBE-BB16-36410F0D476F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D6605-2B4F-4D0B-81DA-9BB6479BDD0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82979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8111-40B7-4747-BE62-9BECD21F5154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BC908-AD04-43DA-A7A6-7D3AB06249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735047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5232-CEE8-4106-90CE-5E28BE9F1822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9136-401C-4225-8957-8128F31CEF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9189363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AA310-4812-4753-AF66-D52CC61E8CD2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DED8-1E39-49D4-91E9-2D90C85840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499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60F6C-848A-4C39-8738-94EC17E1C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921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B867E-EF0F-4399-85CD-73B1006B69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1017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7375-2BE4-4067-8DC6-50010A199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8213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626E-0534-430B-9BD7-3B0D0188B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9810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9CFD-8484-4100-B7D2-A08E8722B7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924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41875-272B-44E0-9A3E-85D9C0E397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0337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63B7-EB08-4ECD-9EAE-F866D3AE0A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186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AA8BC">
              <a:alpha val="50980"/>
            </a:srgb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endParaRPr lang="ru-RU" altLang="ru-RU" b="0" smtClean="0">
              <a:solidFill>
                <a:srgbClr val="000000"/>
              </a:solidFill>
            </a:endParaRPr>
          </a:p>
        </p:txBody>
      </p:sp>
      <p:sp>
        <p:nvSpPr>
          <p:cNvPr id="1027" name="Freeform 3"/>
          <p:cNvSpPr>
            <a:spLocks/>
          </p:cNvSpPr>
          <p:nvPr userDrawn="1"/>
        </p:nvSpPr>
        <p:spPr bwMode="auto">
          <a:xfrm>
            <a:off x="-36513" y="-26988"/>
            <a:ext cx="8353426" cy="6869113"/>
          </a:xfrm>
          <a:custGeom>
            <a:avLst/>
            <a:gdLst>
              <a:gd name="T0" fmla="*/ 2147483647 w 5381"/>
              <a:gd name="T1" fmla="*/ 2147483647 h 4327"/>
              <a:gd name="T2" fmla="*/ 2147483647 w 5381"/>
              <a:gd name="T3" fmla="*/ 2147483647 h 4327"/>
              <a:gd name="T4" fmla="*/ 2147483647 w 5381"/>
              <a:gd name="T5" fmla="*/ 2147483647 h 4327"/>
              <a:gd name="T6" fmla="*/ 2147483647 w 5381"/>
              <a:gd name="T7" fmla="*/ 2147483647 h 4327"/>
              <a:gd name="T8" fmla="*/ 0 w 5381"/>
              <a:gd name="T9" fmla="*/ 0 h 4327"/>
              <a:gd name="T10" fmla="*/ 2147483647 w 5381"/>
              <a:gd name="T11" fmla="*/ 2147483647 h 43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81" h="4327">
                <a:moveTo>
                  <a:pt x="4017" y="17"/>
                </a:moveTo>
                <a:cubicBezTo>
                  <a:pt x="4909" y="388"/>
                  <a:pt x="5372" y="1508"/>
                  <a:pt x="5351" y="2225"/>
                </a:cubicBezTo>
                <a:cubicBezTo>
                  <a:pt x="5381" y="2951"/>
                  <a:pt x="4783" y="3968"/>
                  <a:pt x="3892" y="4318"/>
                </a:cubicBezTo>
                <a:lnTo>
                  <a:pt x="4" y="4327"/>
                </a:lnTo>
                <a:lnTo>
                  <a:pt x="0" y="0"/>
                </a:lnTo>
                <a:lnTo>
                  <a:pt x="4017" y="17"/>
                </a:lnTo>
                <a:close/>
              </a:path>
            </a:pathLst>
          </a:custGeom>
          <a:gradFill rotWithShape="1">
            <a:gsLst>
              <a:gs pos="0">
                <a:srgbClr val="BDD3DD"/>
              </a:gs>
              <a:gs pos="50000">
                <a:srgbClr val="E4EDF1"/>
              </a:gs>
              <a:gs pos="100000">
                <a:srgbClr val="BDD3DD"/>
              </a:gs>
            </a:gsLst>
            <a:lin ang="5400000" scaled="1"/>
          </a:gradFill>
          <a:ln>
            <a:noFill/>
          </a:ln>
          <a:effectLst>
            <a:outerShdw dist="80322" dir="1106097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Freeform 4"/>
          <p:cNvSpPr>
            <a:spLocks/>
          </p:cNvSpPr>
          <p:nvPr userDrawn="1"/>
        </p:nvSpPr>
        <p:spPr bwMode="auto">
          <a:xfrm>
            <a:off x="-36513" y="4019550"/>
            <a:ext cx="9190038" cy="2951163"/>
          </a:xfrm>
          <a:custGeom>
            <a:avLst/>
            <a:gdLst>
              <a:gd name="T0" fmla="*/ 2147483647 w 6272"/>
              <a:gd name="T1" fmla="*/ 0 h 1859"/>
              <a:gd name="T2" fmla="*/ 2147483647 w 6272"/>
              <a:gd name="T3" fmla="*/ 2147483647 h 1859"/>
              <a:gd name="T4" fmla="*/ 2147483647 w 6272"/>
              <a:gd name="T5" fmla="*/ 2147483647 h 1859"/>
              <a:gd name="T6" fmla="*/ 2147483647 w 6272"/>
              <a:gd name="T7" fmla="*/ 2147483647 h 1859"/>
              <a:gd name="T8" fmla="*/ 2147483647 w 6272"/>
              <a:gd name="T9" fmla="*/ 2147483647 h 1859"/>
              <a:gd name="T10" fmla="*/ 2147483647 w 6272"/>
              <a:gd name="T11" fmla="*/ 0 h 185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1859">
                <a:moveTo>
                  <a:pt x="6252" y="0"/>
                </a:moveTo>
                <a:cubicBezTo>
                  <a:pt x="5993" y="312"/>
                  <a:pt x="5343" y="907"/>
                  <a:pt x="4292" y="1159"/>
                </a:cubicBezTo>
                <a:cubicBezTo>
                  <a:pt x="3246" y="1409"/>
                  <a:pt x="1125" y="1500"/>
                  <a:pt x="16" y="1464"/>
                </a:cubicBezTo>
                <a:cubicBezTo>
                  <a:pt x="16" y="1600"/>
                  <a:pt x="0" y="1859"/>
                  <a:pt x="2" y="1831"/>
                </a:cubicBezTo>
                <a:cubicBezTo>
                  <a:pt x="2" y="1831"/>
                  <a:pt x="3103" y="1790"/>
                  <a:pt x="6272" y="1808"/>
                </a:cubicBezTo>
                <a:cubicBezTo>
                  <a:pt x="6262" y="953"/>
                  <a:pt x="6256" y="379"/>
                  <a:pt x="6252" y="0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ffectLst>
            <a:outerShdw dist="107763" dir="13500000" algn="ctr" rotWithShape="0">
              <a:srgbClr val="8EA8A7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Freeform 5"/>
          <p:cNvSpPr>
            <a:spLocks/>
          </p:cNvSpPr>
          <p:nvPr userDrawn="1"/>
        </p:nvSpPr>
        <p:spPr bwMode="auto">
          <a:xfrm>
            <a:off x="-47625" y="-33338"/>
            <a:ext cx="9190038" cy="1230313"/>
          </a:xfrm>
          <a:custGeom>
            <a:avLst/>
            <a:gdLst>
              <a:gd name="T0" fmla="*/ 2147483647 w 6272"/>
              <a:gd name="T1" fmla="*/ 2147483647 h 775"/>
              <a:gd name="T2" fmla="*/ 2147483647 w 6272"/>
              <a:gd name="T3" fmla="*/ 2147483647 h 775"/>
              <a:gd name="T4" fmla="*/ 2147483647 w 6272"/>
              <a:gd name="T5" fmla="*/ 2147483647 h 775"/>
              <a:gd name="T6" fmla="*/ 2147483647 w 6272"/>
              <a:gd name="T7" fmla="*/ 2147483647 h 775"/>
              <a:gd name="T8" fmla="*/ 2147483647 w 6272"/>
              <a:gd name="T9" fmla="*/ 2147483647 h 775"/>
              <a:gd name="T10" fmla="*/ 2147483647 w 627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72" h="775">
                <a:moveTo>
                  <a:pt x="5" y="775"/>
                </a:moveTo>
                <a:cubicBezTo>
                  <a:pt x="263" y="647"/>
                  <a:pt x="1003" y="398"/>
                  <a:pt x="2054" y="295"/>
                </a:cubicBezTo>
                <a:cubicBezTo>
                  <a:pt x="3102" y="192"/>
                  <a:pt x="5151" y="145"/>
                  <a:pt x="6260" y="160"/>
                </a:cubicBezTo>
                <a:cubicBezTo>
                  <a:pt x="6260" y="104"/>
                  <a:pt x="6272" y="0"/>
                  <a:pt x="6270" y="11"/>
                </a:cubicBezTo>
                <a:cubicBezTo>
                  <a:pt x="6270" y="11"/>
                  <a:pt x="3178" y="11"/>
                  <a:pt x="8" y="4"/>
                </a:cubicBezTo>
                <a:cubicBezTo>
                  <a:pt x="17" y="355"/>
                  <a:pt x="0" y="619"/>
                  <a:pt x="5" y="775"/>
                </a:cubicBezTo>
                <a:close/>
              </a:path>
            </a:pathLst>
          </a:custGeom>
          <a:solidFill>
            <a:srgbClr val="A6C4D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802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2C628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723081C-42A2-4FD0-A360-5FABF5EAF0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5547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A3022887-064A-4AFF-8DC8-F35AB8D67DD7}" type="datetimeFigureOut">
              <a:rPr lang="ru-RU"/>
              <a:pPr>
                <a:defRPr/>
              </a:pPr>
              <a:t>09.04.2019</a:t>
            </a:fld>
            <a:endParaRPr lang="ru-RU" altLang="en-US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D10F41B-A965-45FE-A391-DC1D331868B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20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2.xls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15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11" Type="http://schemas.openxmlformats.org/officeDocument/2006/relationships/oleObject" Target="../embeddings/_____Microsoft_Office_Excel_97-20035.xls"/><Relationship Id="rId5" Type="http://schemas.openxmlformats.org/officeDocument/2006/relationships/diagramData" Target="../diagrams/data3.xml"/><Relationship Id="rId10" Type="http://schemas.openxmlformats.org/officeDocument/2006/relationships/oleObject" Target="../embeddings/_____Microsoft_Office_Excel_97-20034.xls"/><Relationship Id="rId4" Type="http://schemas.openxmlformats.org/officeDocument/2006/relationships/image" Target="../media/image34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diagramData" Target="../diagrams/data4.xml"/><Relationship Id="rId21" Type="http://schemas.openxmlformats.org/officeDocument/2006/relationships/diagramQuickStyle" Target="../diagrams/quickStyle7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21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diagramQuickStyle" Target="../diagrams/quickStyle10.xml"/><Relationship Id="rId11" Type="http://schemas.openxmlformats.org/officeDocument/2006/relationships/oleObject" Target="../embeddings/_____Microsoft_Office_Excel_97-20037.xls"/><Relationship Id="rId5" Type="http://schemas.openxmlformats.org/officeDocument/2006/relationships/diagramLayout" Target="../diagrams/layout10.xml"/><Relationship Id="rId10" Type="http://schemas.openxmlformats.org/officeDocument/2006/relationships/oleObject" Target="../embeddings/_____Microsoft_Office_Excel_97-20036.xls"/><Relationship Id="rId4" Type="http://schemas.openxmlformats.org/officeDocument/2006/relationships/diagramData" Target="../diagrams/data10.xml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22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10" Type="http://schemas.openxmlformats.org/officeDocument/2006/relationships/oleObject" Target="../embeddings/_____Microsoft_Office_Excel_97-20038.xls"/><Relationship Id="rId4" Type="http://schemas.openxmlformats.org/officeDocument/2006/relationships/diagramData" Target="../diagrams/data11.xml"/><Relationship Id="rId9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notesSlide" Target="../notesSlides/notesSlide24.xml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oleObject" Target="../embeddings/_____Microsoft_Office_Excel_97-20039.xls"/><Relationship Id="rId4" Type="http://schemas.openxmlformats.org/officeDocument/2006/relationships/diagramData" Target="../diagrams/data12.xml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5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diagramQuickStyle" Target="../diagrams/quickStyle13.xml"/><Relationship Id="rId11" Type="http://schemas.openxmlformats.org/officeDocument/2006/relationships/oleObject" Target="../embeddings/_____Microsoft_Office_Excel_97-200311.xls"/><Relationship Id="rId5" Type="http://schemas.openxmlformats.org/officeDocument/2006/relationships/diagramLayout" Target="../diagrams/layout13.xml"/><Relationship Id="rId10" Type="http://schemas.openxmlformats.org/officeDocument/2006/relationships/oleObject" Target="../embeddings/_____Microsoft_Office_Excel_97-200310.xls"/><Relationship Id="rId4" Type="http://schemas.openxmlformats.org/officeDocument/2006/relationships/diagramData" Target="../diagrams/data13.xml"/><Relationship Id="rId9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notesSlide" Target="../notesSlides/notesSlide27.xml"/><Relationship Id="rId7" Type="http://schemas.openxmlformats.org/officeDocument/2006/relationships/diagramColors" Target="../diagrams/colors15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0.v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oleObject" Target="../embeddings/_____Microsoft_Office_Excel_97-200312.xls"/><Relationship Id="rId4" Type="http://schemas.openxmlformats.org/officeDocument/2006/relationships/diagramData" Target="../diagrams/data15.xml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16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6" Type="http://schemas.openxmlformats.org/officeDocument/2006/relationships/diagramQuickStyle" Target="../diagrams/quickStyle16.xml"/><Relationship Id="rId11" Type="http://schemas.openxmlformats.org/officeDocument/2006/relationships/chart" Target="../charts/chart3.xml"/><Relationship Id="rId5" Type="http://schemas.openxmlformats.org/officeDocument/2006/relationships/diagramLayout" Target="../diagrams/layout16.xml"/><Relationship Id="rId10" Type="http://schemas.openxmlformats.org/officeDocument/2006/relationships/oleObject" Target="../embeddings/_____Microsoft_Office_Excel_97-200313.xls"/><Relationship Id="rId4" Type="http://schemas.openxmlformats.org/officeDocument/2006/relationships/diagramData" Target="../diagrams/data16.xml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6.png"/><Relationship Id="rId4" Type="http://schemas.openxmlformats.org/officeDocument/2006/relationships/image" Target="../media/image6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_____Microsoft_Office_Excel_97-2003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88913"/>
            <a:ext cx="817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930" name="Rectangle 418"/>
          <p:cNvSpPr>
            <a:spLocks noChangeArrowheads="1"/>
          </p:cNvSpPr>
          <p:nvPr/>
        </p:nvSpPr>
        <p:spPr bwMode="auto">
          <a:xfrm>
            <a:off x="539750" y="1773238"/>
            <a:ext cx="7993063" cy="439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sz="3200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320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Решение  </a:t>
            </a: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«О бюджете города </a:t>
            </a:r>
          </a:p>
          <a:p>
            <a:pPr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Тобольска на 2018 год  </a:t>
            </a:r>
          </a:p>
          <a:p>
            <a:pPr>
              <a:defRPr/>
            </a:pPr>
            <a:r>
              <a:rPr lang="ru-RU" sz="3200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плановый период 2019-2020 годов»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b="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b="0" dirty="0">
                <a:solidFill>
                  <a:schemeClr val="accent1"/>
                </a:solidFill>
              </a:rPr>
              <a:t>Комитет финансов администрации города Тобольска</a:t>
            </a:r>
          </a:p>
          <a:p>
            <a:pPr>
              <a:defRPr/>
            </a:pPr>
            <a:r>
              <a:rPr lang="ru-RU" b="0" dirty="0">
                <a:solidFill>
                  <a:schemeClr val="accent1"/>
                </a:solidFill>
              </a:rPr>
              <a:t>2017 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Структура и состав доходов 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бюджета города Тобольска на 2018-2020 годы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4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4450"/>
            <a:ext cx="6889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54833355"/>
              </p:ext>
            </p:extLst>
          </p:nvPr>
        </p:nvGraphicFramePr>
        <p:xfrm>
          <a:off x="323528" y="3501008"/>
          <a:ext cx="8568952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5627673"/>
              </p:ext>
            </p:extLst>
          </p:nvPr>
        </p:nvGraphicFramePr>
        <p:xfrm>
          <a:off x="395536" y="1412776"/>
          <a:ext cx="8568952" cy="18001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15045"/>
                <a:gridCol w="1136081"/>
                <a:gridCol w="1160253"/>
                <a:gridCol w="1160253"/>
                <a:gridCol w="1160253"/>
                <a:gridCol w="1160253"/>
                <a:gridCol w="676814"/>
              </a:tblGrid>
              <a:tr h="2571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Вид доходов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2018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2019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2020 год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Уд.вес</a:t>
                      </a:r>
                      <a:r>
                        <a:rPr lang="ru-RU" sz="1000" b="1" u="none" strike="noStrike" dirty="0">
                          <a:effectLst/>
                        </a:rPr>
                        <a:t>, 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Сумма, </a:t>
                      </a:r>
                      <a:r>
                        <a:rPr lang="ru-RU" sz="10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000" b="1" u="none" strike="noStrike" dirty="0">
                          <a:effectLst/>
                        </a:rPr>
                        <a:t>.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effectLst/>
                        </a:rPr>
                        <a:t>Уд.вес</a:t>
                      </a:r>
                      <a:r>
                        <a:rPr lang="ru-RU" sz="1000" b="1" u="none" strike="noStrike" dirty="0">
                          <a:effectLst/>
                        </a:rPr>
                        <a:t>, 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Сумма, тыс.руб.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Уд.вес, 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налоговые доходы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1 662 403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18%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1 739 062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18%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1 817 793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18%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неналоговые доходы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  271 285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   269 355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3%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    269 166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3%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безвозмездные поступления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7 436 380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79%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  7 889 726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     8 290 964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80%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57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Всего доходов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9 370 068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100%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         9 898 143   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100%</a:t>
                      </a:r>
                      <a:endParaRPr lang="ru-RU" sz="1000" b="1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      10 377 923  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100%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2475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293688"/>
            <a:ext cx="7370763" cy="6969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Собственные доходы, поступающие в бюджет города Тобольска</a:t>
            </a:r>
            <a:endParaRPr lang="ru-RU" sz="2400" b="1" dirty="0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94" y="39688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Блок-схема: перфолента 9"/>
          <p:cNvSpPr/>
          <p:nvPr/>
        </p:nvSpPr>
        <p:spPr>
          <a:xfrm>
            <a:off x="703080" y="1148359"/>
            <a:ext cx="2845243" cy="1217635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672261" y="1146231"/>
            <a:ext cx="3096344" cy="1110762"/>
          </a:xfrm>
          <a:prstGeom prst="flowChartPunchedTape">
            <a:avLst/>
          </a:prstGeom>
          <a:solidFill>
            <a:srgbClr val="FF6699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3492500" y="1844675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9388" y="1773238"/>
            <a:ext cx="731837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2" name="Выгнутая вправо стрелка 14"/>
          <p:cNvSpPr/>
          <p:nvPr/>
        </p:nvSpPr>
        <p:spPr>
          <a:xfrm>
            <a:off x="8459788" y="1773238"/>
            <a:ext cx="647700" cy="1152525"/>
          </a:xfrm>
          <a:prstGeom prst="curvedLeftArrow">
            <a:avLst/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12"/>
          <p:cNvSpPr/>
          <p:nvPr/>
        </p:nvSpPr>
        <p:spPr>
          <a:xfrm>
            <a:off x="5280025" y="1844675"/>
            <a:ext cx="731838" cy="1216025"/>
          </a:xfrm>
          <a:prstGeom prst="curvedRightArrow">
            <a:avLst>
              <a:gd name="adj1" fmla="val 25000"/>
              <a:gd name="adj2" fmla="val 54131"/>
              <a:gd name="adj3" fmla="val 25000"/>
            </a:avLst>
          </a:prstGeom>
          <a:solidFill>
            <a:srgbClr val="FF0066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12"/>
          <p:cNvSpPr/>
          <p:nvPr/>
        </p:nvSpPr>
        <p:spPr bwMode="auto">
          <a:xfrm>
            <a:off x="1594075" y="2438806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НДФЛ – 36%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5" name="Скругленный прямоугольник 12"/>
          <p:cNvSpPr/>
          <p:nvPr/>
        </p:nvSpPr>
        <p:spPr bwMode="auto">
          <a:xfrm>
            <a:off x="225650" y="3015068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Акцизы – 0,3703%</a:t>
            </a:r>
            <a:endParaRPr lang="ru-RU" sz="1600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6" name="Скругленный прямоугольник 12"/>
          <p:cNvSpPr/>
          <p:nvPr/>
        </p:nvSpPr>
        <p:spPr bwMode="auto">
          <a:xfrm>
            <a:off x="6634444" y="2373324"/>
            <a:ext cx="1209910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земли 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7" name="Скругленный прямоугольник 12"/>
          <p:cNvSpPr/>
          <p:nvPr/>
        </p:nvSpPr>
        <p:spPr bwMode="auto">
          <a:xfrm>
            <a:off x="3041704" y="5411438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Налог на имущество физических лиц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8" name="Скругленный прямоугольник 12"/>
          <p:cNvSpPr/>
          <p:nvPr/>
        </p:nvSpPr>
        <p:spPr bwMode="auto">
          <a:xfrm>
            <a:off x="228201" y="4746860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ЕНВД – 100%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9" name="Скругленный прямоугольник 12"/>
          <p:cNvSpPr/>
          <p:nvPr/>
        </p:nvSpPr>
        <p:spPr bwMode="auto">
          <a:xfrm>
            <a:off x="228201" y="5615383"/>
            <a:ext cx="1275070" cy="8539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Патент для ИП– 100%</a:t>
            </a:r>
            <a:endParaRPr lang="ru-RU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4" name="Скругленный прямоугольник 12"/>
          <p:cNvSpPr/>
          <p:nvPr/>
        </p:nvSpPr>
        <p:spPr bwMode="auto">
          <a:xfrm>
            <a:off x="3039096" y="4247001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Земельный налог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6" name="Скругленный прямоугольник 12"/>
          <p:cNvSpPr/>
          <p:nvPr/>
        </p:nvSpPr>
        <p:spPr bwMode="auto">
          <a:xfrm>
            <a:off x="3039096" y="3023038"/>
            <a:ext cx="1343193" cy="8554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Государственная пошлина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7" name="Скругленный прямоугольник 12"/>
          <p:cNvSpPr/>
          <p:nvPr/>
        </p:nvSpPr>
        <p:spPr bwMode="auto">
          <a:xfrm>
            <a:off x="520229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Аренда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8" name="Скругленный прямоугольник 12"/>
          <p:cNvSpPr/>
          <p:nvPr/>
        </p:nvSpPr>
        <p:spPr bwMode="auto">
          <a:xfrm>
            <a:off x="520229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Платежи МУП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19" name="Скругленный прямоугольник 12"/>
          <p:cNvSpPr/>
          <p:nvPr/>
        </p:nvSpPr>
        <p:spPr bwMode="auto">
          <a:xfrm>
            <a:off x="7685142" y="3308362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земли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0" name="Скругленный прямоугольник 12"/>
          <p:cNvSpPr/>
          <p:nvPr/>
        </p:nvSpPr>
        <p:spPr bwMode="auto">
          <a:xfrm>
            <a:off x="7685142" y="4244987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Продажа имущества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1" name="Скругленный прямоугольник 12"/>
          <p:cNvSpPr/>
          <p:nvPr/>
        </p:nvSpPr>
        <p:spPr bwMode="auto">
          <a:xfrm>
            <a:off x="7685142" y="5338413"/>
            <a:ext cx="1411314" cy="7887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Штрафы – 100%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2" name="Скругленный прямоугольник 12"/>
          <p:cNvSpPr/>
          <p:nvPr/>
        </p:nvSpPr>
        <p:spPr bwMode="auto">
          <a:xfrm>
            <a:off x="5273729" y="5338413"/>
            <a:ext cx="1411315" cy="124980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Плата  за негативное воздействие на </a:t>
            </a:r>
            <a:r>
              <a:rPr lang="ru-RU" sz="1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окр.среду</a:t>
            </a:r>
            <a:r>
              <a:rPr lang="ru-RU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 – 55%</a:t>
            </a:r>
            <a:endParaRPr lang="ru-RU" sz="1400" b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  <p:sp>
        <p:nvSpPr>
          <p:cNvPr id="25" name="Скругленный прямоугольник 12"/>
          <p:cNvSpPr/>
          <p:nvPr/>
        </p:nvSpPr>
        <p:spPr bwMode="auto">
          <a:xfrm>
            <a:off x="251520" y="3845559"/>
            <a:ext cx="1208429" cy="5915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HY견고딕"/>
                <a:cs typeface="HY견고딕"/>
              </a:rPr>
              <a:t>УСН – 50%</a:t>
            </a:r>
            <a:endParaRPr lang="ru-RU" b="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HY견고딕"/>
              <a:cs typeface="HY견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24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15" grpId="0" animBg="1"/>
      <p:bldP spid="1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985000" cy="1139825"/>
          </a:xfrm>
        </p:spPr>
        <p:txBody>
          <a:bodyPr/>
          <a:lstStyle/>
          <a:p>
            <a:pPr algn="ctr" eaLnBrk="1" hangingPunct="1"/>
            <a:r>
              <a:rPr lang="ru-RU" sz="2100" b="1" dirty="0" smtClean="0">
                <a:solidFill>
                  <a:srgbClr val="00B050"/>
                </a:solidFill>
                <a:latin typeface="Times New Roman" pitchFamily="18" charset="0"/>
              </a:rPr>
              <a:t>Виды и доля налогов, подлежащих уплате в бюджет города Тобольска в 2018-2020 годах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88913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9750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23850" y="1412875"/>
            <a:ext cx="3384550" cy="1223963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bg1"/>
                </a:solidFill>
              </a:rPr>
              <a:t>Федеральные </a:t>
            </a:r>
          </a:p>
          <a:p>
            <a:r>
              <a:rPr lang="ru-RU" sz="2400">
                <a:solidFill>
                  <a:schemeClr val="bg1"/>
                </a:solidFill>
              </a:rPr>
              <a:t>налоги и </a:t>
            </a:r>
          </a:p>
          <a:p>
            <a:r>
              <a:rPr lang="ru-RU" sz="2400">
                <a:solidFill>
                  <a:schemeClr val="bg1"/>
                </a:solidFill>
              </a:rPr>
              <a:t>сборы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292725" y="1268413"/>
            <a:ext cx="3384550" cy="12239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148263" y="1412875"/>
            <a:ext cx="3382962" cy="12239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2400">
                <a:solidFill>
                  <a:schemeClr val="tx1"/>
                </a:solidFill>
              </a:rPr>
              <a:t>Местные налоги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50825" y="3141663"/>
            <a:ext cx="3671888" cy="115252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доходы физических лиц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Акцизы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Налоги на совокупный доход</a:t>
            </a:r>
          </a:p>
          <a:p>
            <a:pPr>
              <a:buFontTx/>
              <a:buChar char="-"/>
            </a:pPr>
            <a:r>
              <a:rPr lang="ru-RU" sz="1600">
                <a:solidFill>
                  <a:schemeClr val="tx1"/>
                </a:solidFill>
              </a:rPr>
              <a:t> Госпошлина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5292725" y="3357563"/>
            <a:ext cx="3671888" cy="72072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-"/>
            </a:pPr>
            <a:r>
              <a:rPr lang="ru-RU" sz="1600" b="0">
                <a:solidFill>
                  <a:schemeClr val="tx1"/>
                </a:solidFill>
              </a:rPr>
              <a:t> </a:t>
            </a:r>
            <a:r>
              <a:rPr lang="ru-RU" sz="160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r>
              <a:rPr lang="ru-RU" sz="1600">
                <a:solidFill>
                  <a:schemeClr val="tx1"/>
                </a:solidFill>
              </a:rPr>
              <a:t>- Земельный налог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221163"/>
            <a:ext cx="22320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 rot="1624048">
            <a:off x="2366963" y="4608513"/>
            <a:ext cx="1222375" cy="503237"/>
          </a:xfrm>
          <a:prstGeom prst="rightArrow">
            <a:avLst>
              <a:gd name="adj1" fmla="val 50000"/>
              <a:gd name="adj2" fmla="val 60726"/>
            </a:avLst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7659432">
            <a:off x="6042026" y="4551362"/>
            <a:ext cx="984250" cy="466725"/>
          </a:xfrm>
          <a:prstGeom prst="rightArrow">
            <a:avLst>
              <a:gd name="adj1" fmla="val 50000"/>
              <a:gd name="adj2" fmla="val 5272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2301" name="Object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67371240"/>
              </p:ext>
            </p:extLst>
          </p:nvPr>
        </p:nvGraphicFramePr>
        <p:xfrm>
          <a:off x="1700213" y="4402138"/>
          <a:ext cx="4610100" cy="2163762"/>
        </p:xfrm>
        <a:graphic>
          <a:graphicData uri="http://schemas.openxmlformats.org/presentationml/2006/ole">
            <p:oleObj spid="_x0000_s95251" name="Лист" r:id="rId5" imgW="4972067" imgH="233361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253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Organization Chart 2"/>
          <p:cNvGrpSpPr>
            <a:grpSpLocks/>
          </p:cNvGrpSpPr>
          <p:nvPr/>
        </p:nvGrpSpPr>
        <p:grpSpPr bwMode="auto">
          <a:xfrm>
            <a:off x="457200" y="260350"/>
            <a:ext cx="8229600" cy="6337300"/>
            <a:chOff x="1134" y="1270"/>
            <a:chExt cx="2016" cy="1584"/>
          </a:xfrm>
        </p:grpSpPr>
        <p:cxnSp>
          <p:nvCxnSpPr>
            <p:cNvPr id="13319" name="_s93188"/>
            <p:cNvCxnSpPr>
              <a:cxnSpLocks noChangeShapeType="1"/>
              <a:stCxn id="13331" idx="1"/>
              <a:endCxn id="13325" idx="2"/>
            </p:cNvCxnSpPr>
            <p:nvPr/>
          </p:nvCxnSpPr>
          <p:spPr bwMode="auto">
            <a:xfrm rot="10800000">
              <a:off x="2142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0" name="_s93189"/>
            <p:cNvCxnSpPr>
              <a:cxnSpLocks noChangeShapeType="1"/>
              <a:stCxn id="13330" idx="3"/>
              <a:endCxn id="13325" idx="2"/>
            </p:cNvCxnSpPr>
            <p:nvPr/>
          </p:nvCxnSpPr>
          <p:spPr bwMode="auto">
            <a:xfrm flipV="1">
              <a:off x="2001" y="1558"/>
              <a:ext cx="141" cy="1152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1" name="_s93190"/>
            <p:cNvCxnSpPr>
              <a:cxnSpLocks noChangeShapeType="1"/>
              <a:stCxn id="13329" idx="1"/>
              <a:endCxn id="13325" idx="2"/>
            </p:cNvCxnSpPr>
            <p:nvPr/>
          </p:nvCxnSpPr>
          <p:spPr bwMode="auto">
            <a:xfrm rot="10800000">
              <a:off x="2142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2" name="_s93191"/>
            <p:cNvCxnSpPr>
              <a:cxnSpLocks noChangeShapeType="1"/>
              <a:stCxn id="13328" idx="3"/>
              <a:endCxn id="13325" idx="2"/>
            </p:cNvCxnSpPr>
            <p:nvPr/>
          </p:nvCxnSpPr>
          <p:spPr bwMode="auto">
            <a:xfrm flipV="1">
              <a:off x="2001" y="1558"/>
              <a:ext cx="141" cy="720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3" name="_s93192"/>
            <p:cNvCxnSpPr>
              <a:cxnSpLocks noChangeShapeType="1"/>
              <a:stCxn id="13327" idx="1"/>
              <a:endCxn id="13325" idx="2"/>
            </p:cNvCxnSpPr>
            <p:nvPr/>
          </p:nvCxnSpPr>
          <p:spPr bwMode="auto">
            <a:xfrm rot="10800000">
              <a:off x="2142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4" name="_s93193"/>
            <p:cNvCxnSpPr>
              <a:cxnSpLocks noChangeShapeType="1"/>
              <a:stCxn id="13326" idx="3"/>
              <a:endCxn id="13325" idx="2"/>
            </p:cNvCxnSpPr>
            <p:nvPr/>
          </p:nvCxnSpPr>
          <p:spPr bwMode="auto">
            <a:xfrm flipV="1">
              <a:off x="2001" y="1558"/>
              <a:ext cx="141" cy="288"/>
            </a:xfrm>
            <a:prstGeom prst="bentConnector2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25" name="_s93194"/>
            <p:cNvSpPr>
              <a:spLocks noChangeArrowheads="1"/>
            </p:cNvSpPr>
            <p:nvPr/>
          </p:nvSpPr>
          <p:spPr bwMode="auto">
            <a:xfrm>
              <a:off x="1710" y="1270"/>
              <a:ext cx="864" cy="28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/>
              <a:endParaRPr lang="ru-RU" sz="1700">
                <a:solidFill>
                  <a:schemeClr val="bg1"/>
                </a:solidFill>
              </a:endParaRPr>
            </a:p>
          </p:txBody>
        </p:sp>
        <p:sp>
          <p:nvSpPr>
            <p:cNvPr id="13326" name="_s93195"/>
            <p:cNvSpPr>
              <a:spLocks noChangeArrowheads="1"/>
            </p:cNvSpPr>
            <p:nvPr/>
          </p:nvSpPr>
          <p:spPr bwMode="auto">
            <a:xfrm>
              <a:off x="1134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Налог на доходы физических лиц</a:t>
              </a:r>
            </a:p>
            <a:p>
              <a:pPr algn="ctr"/>
              <a:r>
                <a:rPr lang="ru-RU" sz="2100" dirty="0" smtClean="0">
                  <a:solidFill>
                    <a:schemeClr val="tx1"/>
                  </a:solidFill>
                </a:rPr>
                <a:t>(80%)</a:t>
              </a:r>
              <a:endParaRPr lang="ru-RU" sz="2100" dirty="0">
                <a:solidFill>
                  <a:schemeClr val="tx1"/>
                </a:solidFill>
              </a:endParaRPr>
            </a:p>
          </p:txBody>
        </p:sp>
        <p:sp>
          <p:nvSpPr>
            <p:cNvPr id="13327" name="_s93196"/>
            <p:cNvSpPr>
              <a:spLocks noChangeArrowheads="1"/>
            </p:cNvSpPr>
            <p:nvPr/>
          </p:nvSpPr>
          <p:spPr bwMode="auto">
            <a:xfrm>
              <a:off x="2286" y="170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2018 </a:t>
              </a:r>
              <a:r>
                <a:rPr lang="ru-RU" sz="1700" dirty="0">
                  <a:solidFill>
                    <a:schemeClr val="tx1"/>
                  </a:solidFill>
                </a:rPr>
                <a:t>г. -  </a:t>
              </a:r>
              <a:r>
                <a:rPr lang="ru-RU" sz="1700" dirty="0" smtClean="0">
                  <a:solidFill>
                    <a:schemeClr val="tx1"/>
                  </a:solidFill>
                </a:rPr>
                <a:t>1 332 117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2019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1 393 439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2020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1 457 893 </a:t>
              </a:r>
              <a:r>
                <a:rPr lang="ru-RU" sz="1700" dirty="0" err="1" smtClean="0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3328" name="_s93197"/>
            <p:cNvSpPr>
              <a:spLocks noChangeArrowheads="1"/>
            </p:cNvSpPr>
            <p:nvPr/>
          </p:nvSpPr>
          <p:spPr bwMode="auto">
            <a:xfrm>
              <a:off x="1134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Земельный налог</a:t>
              </a:r>
            </a:p>
            <a:p>
              <a:pPr algn="ctr"/>
              <a:r>
                <a:rPr lang="ru-RU" sz="2100" dirty="0" smtClean="0">
                  <a:solidFill>
                    <a:schemeClr val="tx1"/>
                  </a:solidFill>
                </a:rPr>
                <a:t>(5%)</a:t>
              </a:r>
              <a:endParaRPr lang="ru-RU" sz="2100" dirty="0">
                <a:solidFill>
                  <a:schemeClr val="tx1"/>
                </a:solidFill>
              </a:endParaRPr>
            </a:p>
          </p:txBody>
        </p:sp>
        <p:sp>
          <p:nvSpPr>
            <p:cNvPr id="13329" name="_s93198"/>
            <p:cNvSpPr>
              <a:spLocks noChangeArrowheads="1"/>
            </p:cNvSpPr>
            <p:nvPr/>
          </p:nvSpPr>
          <p:spPr bwMode="auto">
            <a:xfrm>
              <a:off x="2286" y="213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2018 </a:t>
              </a:r>
              <a:r>
                <a:rPr lang="ru-RU" sz="1700" dirty="0">
                  <a:solidFill>
                    <a:schemeClr val="tx1"/>
                  </a:solidFill>
                </a:rPr>
                <a:t>г. -  </a:t>
              </a:r>
              <a:r>
                <a:rPr lang="ru-RU" sz="1700" dirty="0" smtClean="0">
                  <a:solidFill>
                    <a:schemeClr val="tx1"/>
                  </a:solidFill>
                </a:rPr>
                <a:t>83 700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2019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85 374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tx1"/>
                  </a:solidFill>
                </a:rPr>
                <a:t>2020 </a:t>
              </a:r>
              <a:r>
                <a:rPr lang="ru-RU" sz="1700" dirty="0">
                  <a:solidFill>
                    <a:schemeClr val="tx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tx1"/>
                  </a:solidFill>
                </a:rPr>
                <a:t>86 228 </a:t>
              </a:r>
              <a:r>
                <a:rPr lang="ru-RU" sz="1700" dirty="0" err="1">
                  <a:solidFill>
                    <a:schemeClr val="tx1"/>
                  </a:solidFill>
                </a:rPr>
                <a:t>тыс.руб</a:t>
              </a:r>
              <a:r>
                <a:rPr lang="ru-RU" sz="17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tx1"/>
                </a:solidFill>
              </a:endParaRPr>
            </a:p>
          </p:txBody>
        </p:sp>
        <p:sp>
          <p:nvSpPr>
            <p:cNvPr id="13330" name="_s93199"/>
            <p:cNvSpPr>
              <a:spLocks noChangeArrowheads="1"/>
            </p:cNvSpPr>
            <p:nvPr/>
          </p:nvSpPr>
          <p:spPr bwMode="auto">
            <a:xfrm>
              <a:off x="1134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Налоги на совокупный доход </a:t>
              </a:r>
            </a:p>
            <a:p>
              <a:pPr algn="ctr"/>
              <a:r>
                <a:rPr lang="ru-RU" dirty="0">
                  <a:solidFill>
                    <a:schemeClr val="bg1"/>
                  </a:solidFill>
                </a:rPr>
                <a:t>доход </a:t>
              </a:r>
              <a:r>
                <a:rPr lang="ru-RU" sz="2100" dirty="0">
                  <a:solidFill>
                    <a:schemeClr val="bg1"/>
                  </a:solidFill>
                </a:rPr>
                <a:t>(</a:t>
              </a:r>
              <a:r>
                <a:rPr lang="ru-RU" sz="2100" dirty="0" smtClean="0">
                  <a:solidFill>
                    <a:schemeClr val="bg1"/>
                  </a:solidFill>
                </a:rPr>
                <a:t>12%)</a:t>
              </a:r>
              <a:endParaRPr lang="ru-RU" sz="2100" dirty="0">
                <a:solidFill>
                  <a:schemeClr val="bg1"/>
                </a:solidFill>
              </a:endParaRPr>
            </a:p>
          </p:txBody>
        </p:sp>
        <p:sp>
          <p:nvSpPr>
            <p:cNvPr id="13331" name="_s93200"/>
            <p:cNvSpPr>
              <a:spLocks noChangeArrowheads="1"/>
            </p:cNvSpPr>
            <p:nvPr/>
          </p:nvSpPr>
          <p:spPr bwMode="auto">
            <a:xfrm>
              <a:off x="2286" y="256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66CC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17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2018 </a:t>
              </a:r>
              <a:r>
                <a:rPr lang="ru-RU" sz="1700" dirty="0">
                  <a:solidFill>
                    <a:schemeClr val="bg1"/>
                  </a:solidFill>
                </a:rPr>
                <a:t>г. - </a:t>
              </a:r>
              <a:r>
                <a:rPr lang="ru-RU" sz="1700" dirty="0" smtClean="0">
                  <a:solidFill>
                    <a:schemeClr val="bg1"/>
                  </a:solidFill>
                </a:rPr>
                <a:t> 192 554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2019 </a:t>
              </a:r>
              <a:r>
                <a:rPr lang="ru-RU" sz="1700" dirty="0">
                  <a:solidFill>
                    <a:schemeClr val="bg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bg1"/>
                  </a:solidFill>
                </a:rPr>
                <a:t>200 256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r>
                <a:rPr lang="ru-RU" sz="1700" dirty="0" smtClean="0">
                  <a:solidFill>
                    <a:schemeClr val="bg1"/>
                  </a:solidFill>
                </a:rPr>
                <a:t>2020 </a:t>
              </a:r>
              <a:r>
                <a:rPr lang="ru-RU" sz="1700" dirty="0">
                  <a:solidFill>
                    <a:schemeClr val="bg1"/>
                  </a:solidFill>
                </a:rPr>
                <a:t>г. – </a:t>
              </a:r>
              <a:r>
                <a:rPr lang="ru-RU" sz="1700" dirty="0" smtClean="0">
                  <a:solidFill>
                    <a:schemeClr val="bg1"/>
                  </a:solidFill>
                </a:rPr>
                <a:t>208 266 </a:t>
              </a:r>
              <a:r>
                <a:rPr lang="ru-RU" sz="1700" dirty="0" err="1">
                  <a:solidFill>
                    <a:schemeClr val="bg1"/>
                  </a:solidFill>
                </a:rPr>
                <a:t>тыс.руб</a:t>
              </a:r>
              <a:r>
                <a:rPr lang="ru-RU" sz="1700" dirty="0">
                  <a:solidFill>
                    <a:schemeClr val="bg1"/>
                  </a:solidFill>
                </a:rPr>
                <a:t>.</a:t>
              </a:r>
            </a:p>
            <a:p>
              <a:pPr algn="ctr"/>
              <a:endParaRPr lang="ru-RU" sz="1700" b="0" dirty="0">
                <a:solidFill>
                  <a:schemeClr val="bg1"/>
                </a:solidFill>
              </a:endParaRPr>
            </a:p>
          </p:txBody>
        </p:sp>
      </p:grpSp>
      <p:sp>
        <p:nvSpPr>
          <p:cNvPr id="13315" name="Rectangle 17"/>
          <p:cNvSpPr>
            <a:spLocks noChangeArrowheads="1"/>
          </p:cNvSpPr>
          <p:nvPr/>
        </p:nvSpPr>
        <p:spPr bwMode="auto">
          <a:xfrm>
            <a:off x="0" y="188913"/>
            <a:ext cx="91440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600">
              <a:solidFill>
                <a:schemeClr val="tx1"/>
              </a:solidFill>
            </a:endParaRPr>
          </a:p>
          <a:p>
            <a:endParaRPr lang="ru-RU" sz="1600" b="0">
              <a:solidFill>
                <a:schemeClr val="tx1"/>
              </a:solidFill>
            </a:endParaRPr>
          </a:p>
        </p:txBody>
      </p:sp>
      <p:sp>
        <p:nvSpPr>
          <p:cNvPr id="13316" name="AutoShape 18"/>
          <p:cNvSpPr>
            <a:spLocks noChangeArrowheads="1"/>
          </p:cNvSpPr>
          <p:nvPr/>
        </p:nvSpPr>
        <p:spPr bwMode="auto">
          <a:xfrm>
            <a:off x="323850" y="188913"/>
            <a:ext cx="8351838" cy="93662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0" y="0"/>
            <a:ext cx="87487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ru-RU" sz="16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ru-RU" dirty="0" err="1">
                <a:solidFill>
                  <a:schemeClr val="bg1"/>
                </a:solidFill>
              </a:rPr>
              <a:t>Бюджетообразующие</a:t>
            </a:r>
            <a:r>
              <a:rPr lang="ru-RU" dirty="0">
                <a:solidFill>
                  <a:schemeClr val="bg1"/>
                </a:solidFill>
              </a:rPr>
              <a:t> налоги бюджета города </a:t>
            </a:r>
          </a:p>
          <a:p>
            <a:pPr algn="ctr" eaLnBrk="1" hangingPunct="1"/>
            <a:r>
              <a:rPr lang="ru-RU" dirty="0">
                <a:solidFill>
                  <a:schemeClr val="bg1"/>
                </a:solidFill>
              </a:rPr>
              <a:t>Тобольска и их доля в налоговых доходах</a:t>
            </a:r>
          </a:p>
          <a:p>
            <a:pPr algn="ctr" eaLnBrk="1" hangingPunct="1"/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smtClean="0">
                <a:solidFill>
                  <a:schemeClr val="bg1"/>
                </a:solidFill>
              </a:rPr>
              <a:t>2018-2020 </a:t>
            </a:r>
            <a:r>
              <a:rPr lang="ru-RU" dirty="0">
                <a:solidFill>
                  <a:schemeClr val="bg1"/>
                </a:solidFill>
              </a:rPr>
              <a:t>годы</a:t>
            </a:r>
          </a:p>
          <a:p>
            <a:pPr eaLnBrk="1" hangingPunct="1">
              <a:spcBef>
                <a:spcPct val="50000"/>
              </a:spcBef>
            </a:pP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1331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115888"/>
            <a:ext cx="62071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025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084763"/>
            <a:ext cx="16557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412875"/>
            <a:ext cx="30607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endParaRPr lang="ru-RU">
              <a:solidFill>
                <a:schemeClr val="tx1"/>
              </a:solidFill>
            </a:endParaRPr>
          </a:p>
          <a:p>
            <a:pPr algn="r"/>
            <a:r>
              <a:rPr lang="ru-RU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(гл.32 Налогового кодекса РФ)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r>
              <a:rPr lang="ru-RU" sz="1000">
                <a:solidFill>
                  <a:schemeClr val="tx1"/>
                </a:solidFill>
              </a:rPr>
              <a:t>.</a:t>
            </a:r>
          </a:p>
          <a:p>
            <a:pPr algn="r">
              <a:spcBef>
                <a:spcPts val="538"/>
              </a:spcBef>
              <a:spcAft>
                <a:spcPts val="538"/>
              </a:spcAft>
            </a:pPr>
            <a:endParaRPr lang="ru-RU" sz="100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  <a:p>
            <a:pPr algn="r"/>
            <a:endParaRPr lang="ru-RU" sz="1000" b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284163"/>
            <a:ext cx="6697662" cy="930275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Какие налоги уплачиваются жителями города Тобольска?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88913"/>
            <a:ext cx="75723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71750"/>
            <a:ext cx="2392363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708400" y="3500438"/>
            <a:ext cx="16557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Бюджет города</a:t>
            </a:r>
          </a:p>
          <a:p>
            <a:r>
              <a:rPr lang="ru-RU">
                <a:solidFill>
                  <a:schemeClr val="tx1"/>
                </a:solidFill>
              </a:rPr>
              <a:t> Тобольска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607654">
            <a:off x="2843213" y="2133600"/>
            <a:ext cx="719137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-1336935">
            <a:off x="2771775" y="4076700"/>
            <a:ext cx="719138" cy="7921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8949947">
            <a:off x="5651500" y="2205038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-9086196">
            <a:off x="5651500" y="4005263"/>
            <a:ext cx="719138" cy="7921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5843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68313" y="1484313"/>
            <a:ext cx="28082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>
                <a:solidFill>
                  <a:schemeClr val="tx1"/>
                </a:solidFill>
              </a:rPr>
              <a:t>Налог на доходы </a:t>
            </a:r>
          </a:p>
          <a:p>
            <a:r>
              <a:rPr lang="ru-RU">
                <a:solidFill>
                  <a:schemeClr val="tx1"/>
                </a:solidFill>
              </a:rPr>
              <a:t>физических лиц 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(гл.23 Налогового кодекса РФ)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95288" y="3860800"/>
            <a:ext cx="22320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>
                <a:solidFill>
                  <a:schemeClr val="tx1"/>
                </a:solidFill>
              </a:rPr>
              <a:t>Налоги, </a:t>
            </a:r>
          </a:p>
          <a:p>
            <a:r>
              <a:rPr lang="ru-RU" sz="1600">
                <a:solidFill>
                  <a:schemeClr val="tx1"/>
                </a:solidFill>
              </a:rPr>
              <a:t>предусмотренные </a:t>
            </a:r>
          </a:p>
          <a:p>
            <a:r>
              <a:rPr lang="ru-RU" sz="1600">
                <a:solidFill>
                  <a:schemeClr val="tx1"/>
                </a:solidFill>
              </a:rPr>
              <a:t>специальными </a:t>
            </a:r>
          </a:p>
          <a:p>
            <a:r>
              <a:rPr lang="ru-RU" sz="1600">
                <a:solidFill>
                  <a:schemeClr val="tx1"/>
                </a:solidFill>
              </a:rPr>
              <a:t>налоговыми </a:t>
            </a:r>
          </a:p>
          <a:p>
            <a:r>
              <a:rPr lang="ru-RU" sz="1600">
                <a:solidFill>
                  <a:schemeClr val="tx1"/>
                </a:solidFill>
              </a:rPr>
              <a:t>режимами </a:t>
            </a:r>
          </a:p>
          <a:p>
            <a:r>
              <a:rPr lang="ru-RU" sz="1200" b="0">
                <a:solidFill>
                  <a:schemeClr val="tx1"/>
                </a:solidFill>
              </a:rPr>
              <a:t>(гл.26.1, 26.2, 26.3, 26.5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Налогового кодекса РФ;</a:t>
            </a:r>
          </a:p>
          <a:p>
            <a:r>
              <a:rPr lang="ru-RU" sz="1200" b="0">
                <a:solidFill>
                  <a:schemeClr val="tx1"/>
                </a:solidFill>
              </a:rPr>
              <a:t>Единый сельскохозяйственный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налог; Упрощенная система </a:t>
            </a:r>
          </a:p>
          <a:p>
            <a:r>
              <a:rPr lang="ru-RU" sz="1200" b="0">
                <a:solidFill>
                  <a:schemeClr val="tx1"/>
                </a:solidFill>
              </a:rPr>
              <a:t>налогообложения; Единый налог на </a:t>
            </a:r>
          </a:p>
          <a:p>
            <a:r>
              <a:rPr lang="ru-RU" sz="1200" b="0">
                <a:solidFill>
                  <a:schemeClr val="tx1"/>
                </a:solidFill>
              </a:rPr>
              <a:t>вмененный доход;  </a:t>
            </a:r>
          </a:p>
          <a:p>
            <a:r>
              <a:rPr lang="ru-RU" sz="1200" b="0">
                <a:solidFill>
                  <a:schemeClr val="tx1"/>
                </a:solidFill>
              </a:rPr>
              <a:t>Патентная система)</a:t>
            </a:r>
            <a:endParaRPr lang="ru-RU">
              <a:solidFill>
                <a:schemeClr val="tx1"/>
              </a:solidFill>
            </a:endParaRPr>
          </a:p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6732588" y="4221163"/>
            <a:ext cx="2160587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ru-RU">
                <a:solidFill>
                  <a:schemeClr val="tx1"/>
                </a:solidFill>
              </a:rPr>
              <a:t>Земельный </a:t>
            </a:r>
          </a:p>
          <a:p>
            <a:pPr algn="r"/>
            <a:r>
              <a:rPr lang="ru-RU">
                <a:solidFill>
                  <a:schemeClr val="tx1"/>
                </a:solidFill>
              </a:rPr>
              <a:t>налог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(гл.31 Налогового кодекса РФ;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Решение Тобольской городской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Думы от 25 сентября 2007 г. </a:t>
            </a:r>
          </a:p>
          <a:p>
            <a:pPr algn="r"/>
            <a:r>
              <a:rPr lang="ru-RU" sz="1200" b="0">
                <a:solidFill>
                  <a:schemeClr val="tx1"/>
                </a:solidFill>
              </a:rPr>
              <a:t>N 160"О земельном налоге")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1447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110163"/>
            <a:ext cx="1511300" cy="105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957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7632700" cy="1139825"/>
          </a:xfrm>
        </p:spPr>
        <p:txBody>
          <a:bodyPr/>
          <a:lstStyle/>
          <a:p>
            <a:pPr algn="ctr" eaLnBrk="1" hangingPunct="1"/>
            <a:r>
              <a:rPr lang="ru-RU" sz="2200" b="1" dirty="0" smtClean="0">
                <a:solidFill>
                  <a:srgbClr val="00B050"/>
                </a:solidFill>
                <a:latin typeface="Times New Roman" pitchFamily="18" charset="0"/>
              </a:rPr>
              <a:t>Виды неналоговых доходов, планируемых к поступлению в бюджет города Тобольска в 2018 году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88913"/>
            <a:ext cx="741413" cy="7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250825" y="1268412"/>
            <a:ext cx="3816350" cy="3240707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bg1"/>
                </a:solidFill>
              </a:rPr>
              <a:t>Доходы от использования</a:t>
            </a:r>
          </a:p>
          <a:p>
            <a:r>
              <a:rPr lang="ru-RU" sz="1400" u="sng" dirty="0">
                <a:solidFill>
                  <a:schemeClr val="bg1"/>
                </a:solidFill>
              </a:rPr>
              <a:t> имущества:</a:t>
            </a:r>
          </a:p>
          <a:p>
            <a:endParaRPr lang="ru-RU" sz="1400" u="sng" dirty="0">
              <a:solidFill>
                <a:schemeClr val="bg1"/>
              </a:solidFill>
            </a:endParaRPr>
          </a:p>
          <a:p>
            <a:r>
              <a:rPr lang="ru-RU" sz="1200" b="0" dirty="0">
                <a:solidFill>
                  <a:schemeClr val="bg1"/>
                </a:solidFill>
              </a:rPr>
              <a:t>-Арендная плата за земельные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участки – </a:t>
            </a:r>
            <a:r>
              <a:rPr lang="ru-RU" sz="1200" b="0" dirty="0" smtClean="0">
                <a:solidFill>
                  <a:schemeClr val="bg1"/>
                </a:solidFill>
              </a:rPr>
              <a:t>197 343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r>
              <a:rPr lang="ru-RU" sz="1200" b="0" dirty="0" smtClean="0">
                <a:solidFill>
                  <a:schemeClr val="bg1"/>
                </a:solidFill>
              </a:rPr>
              <a:t>-Аренда </a:t>
            </a:r>
            <a:r>
              <a:rPr lang="ru-RU" sz="1200" b="0" dirty="0">
                <a:solidFill>
                  <a:schemeClr val="bg1"/>
                </a:solidFill>
              </a:rPr>
              <a:t>имущества – </a:t>
            </a:r>
            <a:r>
              <a:rPr lang="ru-RU" sz="1200" b="0" dirty="0" smtClean="0">
                <a:solidFill>
                  <a:schemeClr val="bg1"/>
                </a:solidFill>
              </a:rPr>
              <a:t>36 220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 smtClean="0">
                <a:solidFill>
                  <a:schemeClr val="bg1"/>
                </a:solidFill>
              </a:rPr>
              <a:t>.;</a:t>
            </a:r>
          </a:p>
          <a:p>
            <a:endParaRPr lang="ru-RU" sz="1200" b="0" dirty="0" smtClean="0">
              <a:solidFill>
                <a:schemeClr val="bg1"/>
              </a:solidFill>
            </a:endParaRPr>
          </a:p>
          <a:p>
            <a:r>
              <a:rPr lang="ru-RU" sz="1200" b="0" dirty="0" smtClean="0">
                <a:solidFill>
                  <a:schemeClr val="bg1"/>
                </a:solidFill>
              </a:rPr>
              <a:t>-Плата по соглашению об </a:t>
            </a:r>
          </a:p>
          <a:p>
            <a:r>
              <a:rPr lang="ru-RU" sz="1200" b="0" dirty="0" smtClean="0">
                <a:solidFill>
                  <a:schemeClr val="bg1"/>
                </a:solidFill>
              </a:rPr>
              <a:t>установлении сервитута – 30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 smtClean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 smtClean="0">
                <a:solidFill>
                  <a:schemeClr val="bg1"/>
                </a:solidFill>
              </a:rPr>
              <a:t>Платежи </a:t>
            </a:r>
            <a:r>
              <a:rPr lang="ru-RU" sz="1200" b="0" dirty="0">
                <a:solidFill>
                  <a:schemeClr val="bg1"/>
                </a:solidFill>
              </a:rPr>
              <a:t>от муниципальных унитарных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предприятий – </a:t>
            </a:r>
            <a:r>
              <a:rPr lang="ru-RU" sz="1200" b="0" dirty="0" smtClean="0">
                <a:solidFill>
                  <a:schemeClr val="bg1"/>
                </a:solidFill>
              </a:rPr>
              <a:t>200 </a:t>
            </a:r>
            <a:r>
              <a:rPr lang="ru-RU" sz="1200" b="0" dirty="0" err="1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.;</a:t>
            </a:r>
          </a:p>
          <a:p>
            <a:endParaRPr lang="ru-RU" sz="1200" b="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bg1"/>
                </a:solidFill>
              </a:rPr>
              <a:t>Прочие доходы от использования </a:t>
            </a:r>
          </a:p>
          <a:p>
            <a:r>
              <a:rPr lang="ru-RU" sz="1200" b="0" dirty="0">
                <a:solidFill>
                  <a:schemeClr val="bg1"/>
                </a:solidFill>
              </a:rPr>
              <a:t>имущества – 1 </a:t>
            </a:r>
            <a:r>
              <a:rPr lang="ru-RU" sz="1200" b="0" dirty="0" smtClean="0">
                <a:solidFill>
                  <a:schemeClr val="bg1"/>
                </a:solidFill>
              </a:rPr>
              <a:t>413 </a:t>
            </a:r>
            <a:r>
              <a:rPr lang="ru-RU" sz="1200" b="0" dirty="0" err="1" smtClean="0">
                <a:solidFill>
                  <a:schemeClr val="bg1"/>
                </a:solidFill>
              </a:rPr>
              <a:t>тыс.руб</a:t>
            </a:r>
            <a:r>
              <a:rPr lang="ru-RU" sz="1200" b="0" dirty="0">
                <a:solidFill>
                  <a:schemeClr val="bg1"/>
                </a:solidFill>
              </a:rPr>
              <a:t>.</a:t>
            </a:r>
          </a:p>
          <a:p>
            <a:endParaRPr lang="ru-RU" sz="1200" b="0" dirty="0">
              <a:solidFill>
                <a:schemeClr val="bg1"/>
              </a:solidFill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4427538" y="1341438"/>
            <a:ext cx="4535487" cy="28797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Доходы от продажи активов:</a:t>
            </a:r>
          </a:p>
          <a:p>
            <a:endParaRPr lang="ru-RU" sz="1400" u="sng" dirty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- Доходы </a:t>
            </a:r>
            <a:r>
              <a:rPr lang="ru-RU" sz="1200" b="0" dirty="0">
                <a:solidFill>
                  <a:schemeClr val="tx1"/>
                </a:solidFill>
              </a:rPr>
              <a:t>от продажи квартир – </a:t>
            </a:r>
            <a:r>
              <a:rPr lang="ru-RU" sz="1200" b="0" dirty="0" smtClean="0">
                <a:solidFill>
                  <a:schemeClr val="tx1"/>
                </a:solidFill>
              </a:rPr>
              <a:t>915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 Доходы от реализации имущества, находящегося в </a:t>
            </a:r>
            <a:endParaRPr lang="ru-RU" sz="1200" b="0" dirty="0" smtClean="0">
              <a:solidFill>
                <a:schemeClr val="tx1"/>
              </a:solidFill>
            </a:endParaRPr>
          </a:p>
          <a:p>
            <a:r>
              <a:rPr lang="ru-RU" sz="1200" b="0" dirty="0" smtClean="0">
                <a:solidFill>
                  <a:schemeClr val="tx1"/>
                </a:solidFill>
              </a:rPr>
              <a:t>муниципальной собственности </a:t>
            </a:r>
            <a:r>
              <a:rPr lang="ru-RU" sz="1200" b="0" dirty="0">
                <a:solidFill>
                  <a:schemeClr val="tx1"/>
                </a:solidFill>
              </a:rPr>
              <a:t>– </a:t>
            </a:r>
            <a:r>
              <a:rPr lang="ru-RU" sz="1200" b="0" dirty="0" smtClean="0">
                <a:solidFill>
                  <a:schemeClr val="tx1"/>
                </a:solidFill>
              </a:rPr>
              <a:t>5 565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Доходы от продажи земельных участков – </a:t>
            </a:r>
            <a:r>
              <a:rPr lang="ru-RU" sz="1200" b="0" dirty="0" smtClean="0">
                <a:solidFill>
                  <a:schemeClr val="tx1"/>
                </a:solidFill>
              </a:rPr>
              <a:t>6 123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Плата за увеличение площади земельных участков – </a:t>
            </a:r>
            <a:r>
              <a:rPr lang="ru-RU" sz="1200" b="0" dirty="0" smtClean="0">
                <a:solidFill>
                  <a:schemeClr val="tx1"/>
                </a:solidFill>
              </a:rPr>
              <a:t>500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</a:t>
            </a: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6" name="AutoShape 9"/>
          <p:cNvSpPr>
            <a:spLocks noChangeArrowheads="1"/>
          </p:cNvSpPr>
          <p:nvPr/>
        </p:nvSpPr>
        <p:spPr bwMode="auto">
          <a:xfrm>
            <a:off x="6516688" y="4724400"/>
            <a:ext cx="2231776" cy="1296988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Штрафы, санкции,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возмещение </a:t>
            </a:r>
          </a:p>
          <a:p>
            <a:r>
              <a:rPr lang="ru-RU" sz="1400" u="sng" dirty="0">
                <a:solidFill>
                  <a:schemeClr val="tx1"/>
                </a:solidFill>
              </a:rPr>
              <a:t>ущерба: 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14 498 </a:t>
            </a:r>
            <a:r>
              <a:rPr lang="ru-RU" sz="1400" b="0" dirty="0" err="1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  <a:endParaRPr lang="ru-RU" sz="1200" b="0" dirty="0">
              <a:solidFill>
                <a:schemeClr val="tx1"/>
              </a:solidFill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15367" name="AutoShape 10"/>
          <p:cNvSpPr>
            <a:spLocks noChangeArrowheads="1"/>
          </p:cNvSpPr>
          <p:nvPr/>
        </p:nvSpPr>
        <p:spPr bwMode="auto">
          <a:xfrm>
            <a:off x="468313" y="4724400"/>
            <a:ext cx="5472112" cy="129698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u="sng" dirty="0">
                <a:solidFill>
                  <a:schemeClr val="tx1"/>
                </a:solidFill>
              </a:rPr>
              <a:t>Остальные  неналоговые доходы: </a:t>
            </a:r>
          </a:p>
          <a:p>
            <a:endParaRPr lang="ru-RU" sz="1400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Плата за негативное воздействие на  окружающую среду – </a:t>
            </a:r>
            <a:r>
              <a:rPr lang="ru-RU" sz="1200" b="0" dirty="0" smtClean="0">
                <a:solidFill>
                  <a:schemeClr val="tx1"/>
                </a:solidFill>
              </a:rPr>
              <a:t>3 251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>
                <a:solidFill>
                  <a:schemeClr val="tx1"/>
                </a:solidFill>
              </a:rPr>
              <a:t>Компенсация затрат государства – </a:t>
            </a:r>
            <a:r>
              <a:rPr lang="ru-RU" sz="1200" b="0" dirty="0" smtClean="0">
                <a:solidFill>
                  <a:schemeClr val="tx1"/>
                </a:solidFill>
              </a:rPr>
              <a:t>44 </a:t>
            </a:r>
            <a:r>
              <a:rPr lang="ru-RU" sz="1200" b="0" dirty="0" err="1">
                <a:solidFill>
                  <a:schemeClr val="tx1"/>
                </a:solidFill>
              </a:rPr>
              <a:t>тыс.руб</a:t>
            </a:r>
            <a:r>
              <a:rPr lang="ru-RU" sz="1200" b="0" dirty="0" smtClean="0">
                <a:solidFill>
                  <a:schemeClr val="tx1"/>
                </a:solidFill>
              </a:rPr>
              <a:t>.;</a:t>
            </a:r>
          </a:p>
          <a:p>
            <a:pPr>
              <a:buFontTx/>
              <a:buChar char="-"/>
            </a:pPr>
            <a:r>
              <a:rPr lang="ru-RU" sz="1200" b="0" dirty="0" smtClean="0">
                <a:solidFill>
                  <a:schemeClr val="tx1"/>
                </a:solidFill>
              </a:rPr>
              <a:t>Прочие </a:t>
            </a:r>
            <a:r>
              <a:rPr lang="ru-RU" sz="1200" b="0" dirty="0">
                <a:solidFill>
                  <a:schemeClr val="tx1"/>
                </a:solidFill>
              </a:rPr>
              <a:t>неналоговые доходы – </a:t>
            </a:r>
            <a:r>
              <a:rPr lang="ru-RU" sz="1200" b="0" dirty="0" smtClean="0">
                <a:solidFill>
                  <a:schemeClr val="tx1"/>
                </a:solidFill>
              </a:rPr>
              <a:t>5 183 </a:t>
            </a:r>
            <a:r>
              <a:rPr lang="ru-RU" sz="12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200" b="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Char char="-"/>
            </a:pPr>
            <a:endParaRPr lang="ru-RU" sz="1200" b="0" dirty="0">
              <a:solidFill>
                <a:schemeClr val="tx1"/>
              </a:solidFill>
            </a:endParaRPr>
          </a:p>
          <a:p>
            <a:endParaRPr lang="ru-RU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3805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Состав неналоговых доходов бюджета города Тобольска в 2018-2020 годах, 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15888"/>
            <a:ext cx="7572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02232012"/>
              </p:ext>
            </p:extLst>
          </p:nvPr>
        </p:nvGraphicFramePr>
        <p:xfrm>
          <a:off x="107504" y="1412776"/>
          <a:ext cx="8807896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295715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>Финансовая помощь, оказываемая бюджету города Тобольска из областного бюджета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1412875"/>
            <a:ext cx="3598862" cy="3167063"/>
          </a:xfrm>
          <a:prstGeom prst="rect">
            <a:avLst/>
          </a:prstGeom>
          <a:solidFill>
            <a:srgbClr val="0066CC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Дотации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нецелевой характер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 расходуемый на собственные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нужды;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Субсидии </a:t>
            </a:r>
            <a:r>
              <a:rPr lang="ru-RU" sz="1400" b="0">
                <a:solidFill>
                  <a:schemeClr val="bg1"/>
                </a:solidFill>
              </a:rPr>
              <a:t>– вид финансовой помощи,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имеющий целевой характер и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расходуемый на определенные цели;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u="sng">
                <a:solidFill>
                  <a:schemeClr val="bg1"/>
                </a:solidFill>
              </a:rPr>
              <a:t>Иные межбюджетные трансферты</a:t>
            </a:r>
            <a:r>
              <a:rPr lang="ru-RU" sz="1400" b="0">
                <a:solidFill>
                  <a:schemeClr val="bg1"/>
                </a:solidFill>
              </a:rPr>
              <a:t> –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вид финансовой помощи, имеющий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целевой характер и расходуемый на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1400" b="0">
                <a:solidFill>
                  <a:schemeClr val="bg1"/>
                </a:solidFill>
              </a:rPr>
              <a:t>определенные цели.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8313" y="4724400"/>
            <a:ext cx="8278812" cy="1296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 b="0" dirty="0">
              <a:solidFill>
                <a:schemeClr val="tx1"/>
              </a:solidFill>
              <a:latin typeface="Arial" pitchFamily="34" charset="0"/>
            </a:endParaRP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Кроме того, в бюджет города поступают </a:t>
            </a:r>
            <a:r>
              <a:rPr lang="ru-RU" sz="1400" u="sng" dirty="0">
                <a:solidFill>
                  <a:schemeClr val="tx1"/>
                </a:solidFill>
              </a:rPr>
              <a:t>субвенции </a:t>
            </a:r>
            <a:r>
              <a:rPr lang="ru-RU" sz="1400" b="0" dirty="0">
                <a:solidFill>
                  <a:schemeClr val="tx1"/>
                </a:solidFill>
              </a:rPr>
              <a:t>с целью финансового обеспечения расходных 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обязательств муниципальных образований, возникающих при исполнении переданных государственных</a:t>
            </a:r>
          </a:p>
          <a:p>
            <a:pPr algn="just"/>
            <a:r>
              <a:rPr lang="ru-RU" sz="1400" b="0" dirty="0">
                <a:solidFill>
                  <a:schemeClr val="tx1"/>
                </a:solidFill>
              </a:rPr>
              <a:t> полномочий. На эти цели запланировано: </a:t>
            </a:r>
          </a:p>
          <a:p>
            <a:pPr algn="just"/>
            <a:r>
              <a:rPr lang="ru-RU" sz="1400" b="0" dirty="0" smtClean="0">
                <a:solidFill>
                  <a:schemeClr val="tx1"/>
                </a:solidFill>
              </a:rPr>
              <a:t>2018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1 564 759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2019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1 598 804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.; </a:t>
            </a:r>
            <a:r>
              <a:rPr lang="ru-RU" sz="1400" b="0" dirty="0" smtClean="0">
                <a:solidFill>
                  <a:schemeClr val="tx1"/>
                </a:solidFill>
              </a:rPr>
              <a:t> 2020 </a:t>
            </a:r>
            <a:r>
              <a:rPr lang="ru-RU" sz="1400" b="0" dirty="0">
                <a:solidFill>
                  <a:schemeClr val="tx1"/>
                </a:solidFill>
              </a:rPr>
              <a:t>год – </a:t>
            </a:r>
            <a:r>
              <a:rPr lang="ru-RU" sz="1400" b="0" dirty="0" smtClean="0">
                <a:solidFill>
                  <a:schemeClr val="tx1"/>
                </a:solidFill>
              </a:rPr>
              <a:t>1 626 145 </a:t>
            </a:r>
            <a:r>
              <a:rPr lang="ru-RU" sz="1400" b="0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</a:rPr>
              <a:t>..</a:t>
            </a:r>
          </a:p>
          <a:p>
            <a:pPr algn="just"/>
            <a:endParaRPr lang="ru-RU" sz="1400" b="0" dirty="0">
              <a:solidFill>
                <a:schemeClr val="tx1"/>
              </a:solidFill>
            </a:endParaRPr>
          </a:p>
        </p:txBody>
      </p:sp>
      <p:graphicFrame>
        <p:nvGraphicFramePr>
          <p:cNvPr id="17414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31594235"/>
              </p:ext>
            </p:extLst>
          </p:nvPr>
        </p:nvGraphicFramePr>
        <p:xfrm>
          <a:off x="3705225" y="1619250"/>
          <a:ext cx="5210175" cy="2674938"/>
        </p:xfrm>
        <a:graphic>
          <a:graphicData uri="http://schemas.openxmlformats.org/presentationml/2006/ole">
            <p:oleObj spid="_x0000_s96275" name="Лист" r:id="rId4" imgW="7438921" imgH="381942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993665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7772400" cy="863600"/>
          </a:xfrm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Бюджет формируется исходя из целей </a:t>
            </a:r>
            <a:b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и результатов</a:t>
            </a:r>
          </a:p>
        </p:txBody>
      </p:sp>
      <p:sp>
        <p:nvSpPr>
          <p:cNvPr id="102403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8713787" cy="777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Проект бюджета на 2018-2020 годы сформирован в рамках  муниципальных программ.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altLang="ru-RU" sz="15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Каждая целевая программа содержит комплекс мероприятий, направленных на достижение стратегической цели. </a:t>
            </a:r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2484438" y="2852738"/>
            <a:ext cx="460851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Стратегическая цель  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1547813" y="36449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Oval 19"/>
          <p:cNvSpPr>
            <a:spLocks noChangeArrowheads="1"/>
          </p:cNvSpPr>
          <p:nvPr/>
        </p:nvSpPr>
        <p:spPr bwMode="auto">
          <a:xfrm>
            <a:off x="1258888" y="4292600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Text Box 31"/>
          <p:cNvSpPr txBox="1">
            <a:spLocks noChangeArrowheads="1"/>
          </p:cNvSpPr>
          <p:nvPr/>
        </p:nvSpPr>
        <p:spPr bwMode="auto">
          <a:xfrm>
            <a:off x="6767513" y="4921250"/>
            <a:ext cx="1512887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296" name="Text Box 32"/>
          <p:cNvSpPr txBox="1">
            <a:spLocks noChangeArrowheads="1"/>
          </p:cNvSpPr>
          <p:nvPr/>
        </p:nvSpPr>
        <p:spPr bwMode="auto">
          <a:xfrm>
            <a:off x="3203575" y="6165850"/>
            <a:ext cx="3097213" cy="34607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Показатели эффективности</a:t>
            </a:r>
          </a:p>
        </p:txBody>
      </p:sp>
      <p:sp>
        <p:nvSpPr>
          <p:cNvPr id="12297" name="Text Box 39"/>
          <p:cNvSpPr txBox="1">
            <a:spLocks noChangeArrowheads="1"/>
          </p:cNvSpPr>
          <p:nvPr/>
        </p:nvSpPr>
        <p:spPr bwMode="auto">
          <a:xfrm>
            <a:off x="2809875" y="2349500"/>
            <a:ext cx="428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000">
                <a:solidFill>
                  <a:srgbClr val="FF0000"/>
                </a:solidFill>
              </a:rPr>
              <a:t>Муниципальная ПРОГРАММА</a:t>
            </a:r>
          </a:p>
        </p:txBody>
      </p:sp>
      <p:sp>
        <p:nvSpPr>
          <p:cNvPr id="12298" name="Rectangle 40"/>
          <p:cNvSpPr>
            <a:spLocks noChangeArrowheads="1"/>
          </p:cNvSpPr>
          <p:nvPr/>
        </p:nvSpPr>
        <p:spPr bwMode="auto">
          <a:xfrm>
            <a:off x="7019925" y="3573463"/>
            <a:ext cx="10080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9" name="Rectangle 41"/>
          <p:cNvSpPr>
            <a:spLocks noChangeArrowheads="1"/>
          </p:cNvSpPr>
          <p:nvPr/>
        </p:nvSpPr>
        <p:spPr bwMode="auto">
          <a:xfrm>
            <a:off x="4284663" y="3860800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3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Цель  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100">
                <a:solidFill>
                  <a:schemeClr val="tx1"/>
                </a:solidFill>
                <a:latin typeface="Arial" charset="0"/>
              </a:rPr>
              <a:t>программы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00" name="AutoShape 4"/>
          <p:cNvSpPr>
            <a:spLocks noChangeArrowheads="1"/>
          </p:cNvSpPr>
          <p:nvPr/>
        </p:nvSpPr>
        <p:spPr bwMode="auto">
          <a:xfrm rot="5419922" flipV="1">
            <a:off x="4642644" y="2348706"/>
            <a:ext cx="358775" cy="7129463"/>
          </a:xfrm>
          <a:prstGeom prst="chevron">
            <a:avLst>
              <a:gd name="adj" fmla="val 100000"/>
            </a:avLst>
          </a:prstGeom>
          <a:gradFill rotWithShape="1">
            <a:gsLst>
              <a:gs pos="0">
                <a:srgbClr val="ACACC8"/>
              </a:gs>
              <a:gs pos="100000">
                <a:srgbClr val="50505D"/>
              </a:gs>
            </a:gsLst>
            <a:path path="rect">
              <a:fillToRect l="50000" t="50000" r="50000" b="50000"/>
            </a:path>
          </a:gradFill>
          <a:ln w="19050" algn="ctr">
            <a:solidFill>
              <a:srgbClr val="666699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21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301" name="Line 56"/>
          <p:cNvSpPr>
            <a:spLocks noChangeShapeType="1"/>
          </p:cNvSpPr>
          <p:nvPr/>
        </p:nvSpPr>
        <p:spPr bwMode="auto">
          <a:xfrm flipV="1">
            <a:off x="2268538" y="3357563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57"/>
          <p:cNvSpPr>
            <a:spLocks noChangeShapeType="1"/>
          </p:cNvSpPr>
          <p:nvPr/>
        </p:nvSpPr>
        <p:spPr bwMode="auto">
          <a:xfrm>
            <a:off x="4787900" y="350043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58"/>
          <p:cNvSpPr>
            <a:spLocks noChangeShapeType="1"/>
          </p:cNvSpPr>
          <p:nvPr/>
        </p:nvSpPr>
        <p:spPr bwMode="auto">
          <a:xfrm>
            <a:off x="6732588" y="3392488"/>
            <a:ext cx="360362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Text Box 59"/>
          <p:cNvSpPr txBox="1">
            <a:spLocks noChangeArrowheads="1"/>
          </p:cNvSpPr>
          <p:nvPr/>
        </p:nvSpPr>
        <p:spPr bwMode="auto">
          <a:xfrm>
            <a:off x="4140200" y="5300663"/>
            <a:ext cx="1511300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305" name="Text Box 60"/>
          <p:cNvSpPr txBox="1">
            <a:spLocks noChangeArrowheads="1"/>
          </p:cNvSpPr>
          <p:nvPr/>
        </p:nvSpPr>
        <p:spPr bwMode="auto">
          <a:xfrm>
            <a:off x="1331913" y="5084763"/>
            <a:ext cx="1477962" cy="1079500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>
                <a:solidFill>
                  <a:schemeClr val="tx1"/>
                </a:solidFill>
                <a:latin typeface="Arial" charset="0"/>
              </a:rPr>
              <a:t>программные мероприятия</a:t>
            </a:r>
          </a:p>
        </p:txBody>
      </p:sp>
      <p:sp>
        <p:nvSpPr>
          <p:cNvPr id="12306" name="Oval 61"/>
          <p:cNvSpPr>
            <a:spLocks noChangeArrowheads="1"/>
          </p:cNvSpPr>
          <p:nvPr/>
        </p:nvSpPr>
        <p:spPr bwMode="auto">
          <a:xfrm>
            <a:off x="4067175" y="4508500"/>
            <a:ext cx="1512888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07" name="Oval 62"/>
          <p:cNvSpPr>
            <a:spLocks noChangeArrowheads="1"/>
          </p:cNvSpPr>
          <p:nvPr/>
        </p:nvSpPr>
        <p:spPr bwMode="auto">
          <a:xfrm>
            <a:off x="6732588" y="4221163"/>
            <a:ext cx="15128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1500" b="0">
                <a:solidFill>
                  <a:schemeClr val="tx1"/>
                </a:solidFill>
                <a:latin typeface="Arial" charset="0"/>
              </a:rPr>
              <a:t>Задачи</a:t>
            </a:r>
          </a:p>
          <a:p>
            <a:pPr eaLnBrk="0" hangingPunct="0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1500" b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017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Расходы бюджета города Тобольска</a:t>
            </a:r>
          </a:p>
        </p:txBody>
      </p:sp>
      <p:pic>
        <p:nvPicPr>
          <p:cNvPr id="13315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Объект 1"/>
          <p:cNvGraphicFramePr>
            <a:graphicFrameLocks noChangeAspect="1"/>
          </p:cNvGraphicFramePr>
          <p:nvPr/>
        </p:nvGraphicFramePr>
        <p:xfrm>
          <a:off x="6516688" y="1557338"/>
          <a:ext cx="3198812" cy="2022475"/>
        </p:xfrm>
        <a:graphic>
          <a:graphicData uri="http://schemas.openxmlformats.org/presentationml/2006/ole">
            <p:oleObj spid="_x0000_s6180" name="Диаграмма" r:id="rId4" imgW="6096000" imgH="4067251" progId="MSGraph.Chart.8">
              <p:embed followColorScheme="full"/>
            </p:oleObj>
          </a:graphicData>
        </a:graphic>
      </p:graphicFrame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622300" y="2005013"/>
            <a:ext cx="16922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Городское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96,6%   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Сельское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500">
                <a:solidFill>
                  <a:srgbClr val="3366CC"/>
                </a:solidFill>
              </a:rPr>
              <a:t>население 3,4%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5940425" y="3789363"/>
            <a:ext cx="25923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Мужчины</a:t>
            </a:r>
            <a:r>
              <a:rPr lang="en-US" altLang="ru-RU" sz="1500">
                <a:solidFill>
                  <a:srgbClr val="3366CC"/>
                </a:solidFill>
              </a:rPr>
              <a:t> </a:t>
            </a:r>
            <a:r>
              <a:rPr lang="ru-RU" altLang="ru-RU" sz="1500">
                <a:solidFill>
                  <a:srgbClr val="3366CC"/>
                </a:solidFill>
              </a:rPr>
              <a:t> 45,4%    </a:t>
            </a:r>
            <a:endParaRPr lang="en-US" altLang="ru-RU" sz="1500">
              <a:solidFill>
                <a:srgbClr val="3366CC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ru-RU" altLang="ru-RU" sz="1500">
                <a:solidFill>
                  <a:srgbClr val="3366CC"/>
                </a:solidFill>
              </a:rPr>
              <a:t>Женщины 54,6%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7380288" y="1989138"/>
            <a:ext cx="1476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0">
                <a:solidFill>
                  <a:schemeClr val="tx1"/>
                </a:solidFill>
              </a:rPr>
              <a:t>  </a:t>
            </a:r>
            <a:r>
              <a:rPr lang="ru-RU" altLang="ru-RU" sz="1300">
                <a:solidFill>
                  <a:schemeClr val="bg1"/>
                </a:solidFill>
              </a:rPr>
              <a:t>Неработающие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49,6%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30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Работающие </a:t>
            </a:r>
          </a:p>
          <a:p>
            <a:pPr marL="342900" indent="-342900"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>
                <a:solidFill>
                  <a:schemeClr val="bg1"/>
                </a:solidFill>
              </a:rPr>
              <a:t>	         50,4%</a:t>
            </a:r>
            <a:r>
              <a:rPr lang="ru-RU" altLang="ru-RU" sz="1300">
                <a:solidFill>
                  <a:srgbClr val="0066CC"/>
                </a:solidFill>
              </a:rPr>
              <a:t>    </a:t>
            </a:r>
            <a:endParaRPr lang="en-US" altLang="ru-RU" sz="1300">
              <a:solidFill>
                <a:srgbClr val="0066CC"/>
              </a:solidFill>
            </a:endParaRPr>
          </a:p>
        </p:txBody>
      </p:sp>
      <p:pic>
        <p:nvPicPr>
          <p:cNvPr id="561159" name="Picture 7" descr="Сельское копи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84625"/>
            <a:ext cx="16271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0" name="Picture 8" descr="Городское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36900"/>
            <a:ext cx="17605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1" name="Picture 9" descr="Мужчины_dres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321175"/>
            <a:ext cx="10033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1162" name="Picture 10" descr="Женщины_dress копия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05300"/>
            <a:ext cx="11811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644525" y="742950"/>
            <a:ext cx="1558925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Территория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23,9 тыс.га.</a:t>
            </a:r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5722938" y="746125"/>
            <a:ext cx="2305050" cy="679450"/>
          </a:xfrm>
          <a:prstGeom prst="rect">
            <a:avLst/>
          </a:prstGeom>
          <a:solidFill>
            <a:srgbClr val="FFFFFF">
              <a:alpha val="50195"/>
            </a:srgbClr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77724" tIns="38862" rIns="77724" bIns="38862" anchor="ctr">
            <a:spAutoFit/>
          </a:bodyPr>
          <a:lstStyle/>
          <a:p>
            <a:r>
              <a:rPr lang="ru-RU" altLang="ru-RU" sz="1900" i="1">
                <a:solidFill>
                  <a:srgbClr val="3366CC"/>
                </a:solidFill>
              </a:rPr>
              <a:t>Население        </a:t>
            </a:r>
          </a:p>
          <a:p>
            <a:r>
              <a:rPr lang="ru-RU" altLang="ru-RU" sz="1900" i="1">
                <a:solidFill>
                  <a:srgbClr val="3366CC"/>
                </a:solidFill>
              </a:rPr>
              <a:t>101,8 тыс. человек</a:t>
            </a:r>
          </a:p>
        </p:txBody>
      </p:sp>
      <p:sp>
        <p:nvSpPr>
          <p:cNvPr id="561168" name="Rectangle 2"/>
          <p:cNvSpPr>
            <a:spLocks noChangeArrowheads="1"/>
          </p:cNvSpPr>
          <p:nvPr/>
        </p:nvSpPr>
        <p:spPr bwMode="auto">
          <a:xfrm>
            <a:off x="323850" y="115888"/>
            <a:ext cx="77041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3200"/>
              <a:t>Город Тобольск</a:t>
            </a:r>
          </a:p>
          <a:p>
            <a:r>
              <a:rPr lang="ru-RU" altLang="ru-RU" sz="3200" i="1"/>
              <a:t>на 01.01.2017</a:t>
            </a:r>
          </a:p>
        </p:txBody>
      </p:sp>
      <p:sp>
        <p:nvSpPr>
          <p:cNvPr id="6157" name="Text Box 20"/>
          <p:cNvSpPr txBox="1">
            <a:spLocks noChangeArrowheads="1"/>
          </p:cNvSpPr>
          <p:nvPr/>
        </p:nvSpPr>
        <p:spPr bwMode="auto">
          <a:xfrm>
            <a:off x="395288" y="3933825"/>
            <a:ext cx="719137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96,4%</a:t>
            </a:r>
          </a:p>
        </p:txBody>
      </p:sp>
      <p:sp>
        <p:nvSpPr>
          <p:cNvPr id="6158" name="Text Box 21"/>
          <p:cNvSpPr txBox="1">
            <a:spLocks noChangeArrowheads="1"/>
          </p:cNvSpPr>
          <p:nvPr/>
        </p:nvSpPr>
        <p:spPr bwMode="auto">
          <a:xfrm>
            <a:off x="1042988" y="4581525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3,6%</a:t>
            </a:r>
          </a:p>
        </p:txBody>
      </p:sp>
      <p:sp>
        <p:nvSpPr>
          <p:cNvPr id="6159" name="Text Box 21"/>
          <p:cNvSpPr txBox="1">
            <a:spLocks noChangeArrowheads="1"/>
          </p:cNvSpPr>
          <p:nvPr/>
        </p:nvSpPr>
        <p:spPr bwMode="auto">
          <a:xfrm>
            <a:off x="5795963" y="4941888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54,5%</a:t>
            </a:r>
          </a:p>
        </p:txBody>
      </p: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7451725" y="5300663"/>
            <a:ext cx="647700" cy="26035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altLang="ru-RU" sz="1100">
                <a:solidFill>
                  <a:schemeClr val="tx1"/>
                </a:solidFill>
              </a:rPr>
              <a:t>45,5%</a:t>
            </a:r>
          </a:p>
        </p:txBody>
      </p:sp>
      <p:pic>
        <p:nvPicPr>
          <p:cNvPr id="6161" name="Picture 17" descr="to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628775"/>
            <a:ext cx="35242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6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61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1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1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1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61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6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/>
      <p:bldP spid="561156" grpId="0" build="p"/>
      <p:bldP spid="561157" grpId="0" build="p"/>
      <p:bldP spid="561164" grpId="0" animBg="1"/>
      <p:bldP spid="561165" grpId="0" animBg="1"/>
      <p:bldP spid="5611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908720"/>
          <a:ext cx="8604448" cy="5716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52928" cy="648072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 на 2018г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3.gstatic.com/images?q=tbn:ANd9GcSxDUg3Tg3jUK4spFa6V6thCmXTfGiQaPpIokffkwnV1spBMGq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1438"/>
            <a:ext cx="90011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2800" b="1" smtClean="0"/>
              <a:t>Распределение  средств  по источникам</a:t>
            </a:r>
            <a:endParaRPr lang="ru-RU" sz="360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773238"/>
            <a:ext cx="3000375" cy="22145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Переданные государственные полномочия –1565  млн. рублей, или 16,6 %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(Госгарантии – школы, детские сады, социальная политика</a:t>
            </a:r>
            <a:r>
              <a:rPr lang="ru-RU" dirty="0">
                <a:solidFill>
                  <a:schemeClr val="tx1"/>
                </a:solidFill>
              </a:rPr>
              <a:t>, 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4438" y="4076700"/>
            <a:ext cx="4143375" cy="26431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 по собственным полномочиям -2395 млн.руб. ( финансовое обеспечение муниципальных заданий автономных и бюджетных учреждений,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содержание имущества  муниципальных учреждений  дорожное хозяйство; благоустройство; социальная политика ; приобретение </a:t>
            </a:r>
            <a:r>
              <a:rPr lang="ru-RU" sz="1600" dirty="0">
                <a:solidFill>
                  <a:schemeClr val="bg1"/>
                </a:solidFill>
              </a:rPr>
              <a:t>муниципального имущества и т.д.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57938" y="1928813"/>
            <a:ext cx="2571750" cy="257968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Расходы  на исполнение </a:t>
            </a:r>
            <a:r>
              <a:rPr lang="ru-RU" sz="1600" dirty="0" err="1">
                <a:solidFill>
                  <a:schemeClr val="tx1"/>
                </a:solidFill>
              </a:rPr>
              <a:t>инвестпрограммы</a:t>
            </a:r>
            <a:endParaRPr lang="ru-RU" sz="16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5488 млн.руб.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3714750" y="1500188"/>
            <a:ext cx="2000250" cy="15716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9448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млн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tx1"/>
                </a:solidFill>
              </a:rPr>
              <a:t>руб.</a:t>
            </a: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flipH="1">
            <a:off x="4556125" y="3092450"/>
            <a:ext cx="1588" cy="984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43563" y="2643188"/>
            <a:ext cx="71437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143250" y="2714625"/>
            <a:ext cx="714375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71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604837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50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Программно-целевой </a:t>
            </a:r>
            <a:r>
              <a:rPr lang="ru-RU" sz="4000" dirty="0"/>
              <a:t>принцип формирования бюджета </a:t>
            </a:r>
            <a:r>
              <a:rPr lang="ru-RU" sz="4000" dirty="0" smtClean="0"/>
              <a:t>  2018год</a:t>
            </a:r>
            <a:endParaRPr lang="ru-RU" sz="4000" dirty="0"/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888" y="4819650"/>
            <a:ext cx="1944687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5,6 %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непрограммные расходы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275" y="5421313"/>
            <a:ext cx="22336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94,4%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программные расходы</a:t>
            </a:r>
          </a:p>
        </p:txBody>
      </p:sp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555625" y="1916113"/>
            <a:ext cx="236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66CC"/>
                </a:solidFill>
              </a:rPr>
              <a:t>532 млн.руб</a:t>
            </a:r>
            <a:r>
              <a:rPr lang="ru-RU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4643438" y="2555875"/>
            <a:ext cx="26654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66CC"/>
                </a:solidFill>
              </a:rPr>
              <a:t>8916млн.руб.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63D77-5D09-4735-87D8-7B13BCB5C26C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4675"/>
            <a:ext cx="2976563" cy="7889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1557338"/>
            <a:ext cx="2876550" cy="900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7414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71913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4138" y="5340350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00" y="5394325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675" y="1552575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3 органа местного самоуправления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4238" y="5365750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9 отраслевых (функциональных) управлений</a:t>
            </a:r>
          </a:p>
        </p:txBody>
      </p:sp>
      <p:pic>
        <p:nvPicPr>
          <p:cNvPr id="17421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330825"/>
            <a:ext cx="8620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45 муниципальных учреждений</a:t>
            </a:r>
          </a:p>
        </p:txBody>
      </p:sp>
      <p:pic>
        <p:nvPicPr>
          <p:cNvPr id="17423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887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5463" y="2060575"/>
            <a:ext cx="1919287" cy="7921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молодежной политики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9738" y="1989138"/>
            <a:ext cx="1978025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5050" y="2060575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19 школ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/>
              <a:t>15238 </a:t>
            </a: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обучающихся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2338" y="2840038"/>
            <a:ext cx="1919287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32338" y="35353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 учреждения  физической  культуры и спорта</a:t>
            </a:r>
            <a:endParaRPr lang="ru-RU" sz="1200" dirty="0">
              <a:solidFill>
                <a:prstClr val="white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6463" y="4221163"/>
            <a:ext cx="2016125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5 бюджетных учреждения общего назначения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60913" y="4957763"/>
            <a:ext cx="1919287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92950" y="4005263"/>
            <a:ext cx="1703388" cy="143986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3 казенных учреждения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(МКУ «Имущественная казна» и МКУ «Управление по делам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ГО ЧС»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48488" y="3068638"/>
            <a:ext cx="1919287" cy="8651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7 детских дошкольных учреждений   -8599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воспитанников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21213" y="2852738"/>
            <a:ext cx="2155825" cy="623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cs typeface="Tahoma" pitchFamily="34" charset="0"/>
              </a:rPr>
              <a:t>     4 учреждения доп. Образования</a:t>
            </a:r>
            <a:endParaRPr lang="ru-RU" sz="1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50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10113" y="5057775"/>
            <a:ext cx="19780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4 учреждения культуры</a:t>
            </a:r>
          </a:p>
        </p:txBody>
      </p:sp>
      <p:sp>
        <p:nvSpPr>
          <p:cNvPr id="41" name="Прямоугольный треугольник 40"/>
          <p:cNvSpPr/>
          <p:nvPr/>
        </p:nvSpPr>
        <p:spPr>
          <a:xfrm rot="12911834">
            <a:off x="757238" y="25622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2" name="Прямоугольный треугольник 41"/>
          <p:cNvSpPr/>
          <p:nvPr/>
        </p:nvSpPr>
        <p:spPr>
          <a:xfrm rot="8451590">
            <a:off x="808038" y="4873625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Прямоугольный треугольник 42"/>
          <p:cNvSpPr/>
          <p:nvPr/>
        </p:nvSpPr>
        <p:spPr>
          <a:xfrm rot="18925508">
            <a:off x="3665538" y="213995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195512" cy="21955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97038" y="3711575"/>
            <a:ext cx="2557462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бюджета г. Тобольска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57 учреждений</a:t>
            </a:r>
          </a:p>
        </p:txBody>
      </p:sp>
      <p:pic>
        <p:nvPicPr>
          <p:cNvPr id="17441" name="Picture 2" descr="E:\New Folder\город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2921000"/>
            <a:ext cx="12652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7019925" y="5661025"/>
            <a:ext cx="1919288" cy="720725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 учреждения  общего образования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87900" y="5732463"/>
            <a:ext cx="1919288" cy="649287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1 учреждение социального обслуживания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86575" y="5110163"/>
            <a:ext cx="19780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cs typeface="Tahoma" pitchFamily="34" charset="0"/>
              </a:rPr>
              <a:t> </a:t>
            </a:r>
          </a:p>
        </p:txBody>
      </p:sp>
      <p:pic>
        <p:nvPicPr>
          <p:cNvPr id="17445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3375"/>
            <a:ext cx="7772400" cy="6477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Распределение   бюджета  по  муниципальным                       программам    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</a:t>
            </a:r>
            <a:r>
              <a:rPr lang="ru-RU" sz="1200" dirty="0" smtClean="0"/>
              <a:t>млн.руб.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7088" y="6237288"/>
            <a:ext cx="7772400" cy="71437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188" y="1244600"/>
          <a:ext cx="8208962" cy="5303839"/>
        </p:xfrm>
        <a:graphic>
          <a:graphicData uri="http://schemas.openxmlformats.org/drawingml/2006/table">
            <a:tbl>
              <a:tblPr/>
              <a:tblGrid>
                <a:gridCol w="4713287"/>
                <a:gridCol w="1117600"/>
                <a:gridCol w="1243013"/>
                <a:gridCol w="1135062"/>
              </a:tblGrid>
              <a:tr h="18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муниципальной программы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25749" marR="257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гражданской обороны, защиты населения и территорий г.Тобольска от чрезвычайных ситуаций природного и техногенного характера и обеспечения безопасности людей на водных объектах»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молодежной политики в г.Тобольске"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спорта" до 2020 года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образования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1 981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инфраструктуры в городе 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"Основные направления развития отрасли «Культура»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"Организация бюджетного процесса в городе Тобольске"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программа"Основные направления развития в области управления и распоряжения муниципальной собственностью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"Программа комплексного развития систем коммунальной инфраструктуры городского округа город Тобольск"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"Пожарная безопасность г.Тобольска"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"Комплексное социально-экономическое развитие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5 488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5 830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6 030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"Содержание дорог и благоустройство города Тобольска"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 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"Строительство, реконструкция и ремонт автомобильных дорог муниципального образования г.Тобольск"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89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8916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9477</a:t>
                      </a:r>
                    </a:p>
                  </a:txBody>
                  <a:tcPr marL="25749" marR="25749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928670"/>
            <a:ext cx="7387754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Распределение средств  по муниципальным программам в 2018 году (млн. рублей)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0" y="1844824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03648" y="2276872"/>
            <a:ext cx="79208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2469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3212976"/>
            <a:ext cx="1000132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5488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9632" y="4005064"/>
            <a:ext cx="78410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758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5286389"/>
            <a:ext cx="792088" cy="369332"/>
          </a:xfrm>
          <a:prstGeom prst="rect">
            <a:avLst/>
          </a:prstGeom>
          <a:noFill/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201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63" y="2000250"/>
            <a:ext cx="571500" cy="3929063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500438"/>
            <a:ext cx="128585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Всего 8916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38" y="2286000"/>
            <a:ext cx="1527175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4 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57938" y="3286125"/>
            <a:ext cx="1382712" cy="503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 программа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57938" y="4437063"/>
            <a:ext cx="1382712" cy="349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3 программа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57938" y="5286375"/>
            <a:ext cx="1214437" cy="3571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6 программ</a:t>
            </a:r>
          </a:p>
        </p:txBody>
      </p:sp>
      <p:sp>
        <p:nvSpPr>
          <p:cNvPr id="19483" name="TextBox 19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27</a:t>
            </a:r>
          </a:p>
        </p:txBody>
      </p:sp>
      <p:pic>
        <p:nvPicPr>
          <p:cNvPr id="19484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52513"/>
            <a:ext cx="8713788" cy="5762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1600" b="1" u="sng" dirty="0" smtClean="0">
                <a:latin typeface="Times New Roman" pitchFamily="18" charset="0"/>
              </a:rPr>
              <a:t>Цель Программы: </a:t>
            </a:r>
            <a:r>
              <a:rPr lang="ru-RU" sz="1400" b="1" dirty="0" smtClean="0">
                <a:latin typeface="Times New Roman" pitchFamily="18" charset="0"/>
              </a:rPr>
              <a:t>Обеспечение доступности качественного образования через инновационное развитие муниципальной системы образования в соответствии с требованиями современной образовательной политики, потребностями личности и социально-экономического развития города Тобольска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8138"/>
            <a:ext cx="8435975" cy="6429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«Основные направления развития  образования  в городе Тобольска»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4860031" y="1905799"/>
          <a:ext cx="4104457" cy="476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9338" y="1628775"/>
            <a:ext cx="4105275" cy="277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u="sng" dirty="0">
                <a:solidFill>
                  <a:schemeClr val="tx1"/>
                </a:solidFill>
              </a:rPr>
              <a:t>Задачи программы:</a:t>
            </a:r>
          </a:p>
        </p:txBody>
      </p:sp>
      <p:graphicFrame>
        <p:nvGraphicFramePr>
          <p:cNvPr id="20487" name="Объект 5"/>
          <p:cNvGraphicFramePr>
            <a:graphicFrameLocks/>
          </p:cNvGraphicFramePr>
          <p:nvPr/>
        </p:nvGraphicFramePr>
        <p:xfrm>
          <a:off x="128588" y="1716088"/>
          <a:ext cx="4710112" cy="1644650"/>
        </p:xfrm>
        <a:graphic>
          <a:graphicData uri="http://schemas.openxmlformats.org/presentationml/2006/ole">
            <p:oleObj spid="_x0000_s20523" r:id="rId10" imgW="4712616" imgH="1639966" progId="Excel.Sheet.8">
              <p:embed/>
            </p:oleObj>
          </a:graphicData>
        </a:graphic>
      </p:graphicFrame>
      <p:graphicFrame>
        <p:nvGraphicFramePr>
          <p:cNvPr id="20488" name="Объект 5"/>
          <p:cNvGraphicFramePr>
            <a:graphicFrameLocks/>
          </p:cNvGraphicFramePr>
          <p:nvPr/>
        </p:nvGraphicFramePr>
        <p:xfrm>
          <a:off x="-50800" y="3233738"/>
          <a:ext cx="4960938" cy="3559175"/>
        </p:xfrm>
        <a:graphic>
          <a:graphicData uri="http://schemas.openxmlformats.org/presentationml/2006/ole">
            <p:oleObj spid="_x0000_s20524" r:id="rId11" imgW="4962574" imgH="35542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&amp;Kcy;&amp;acy;&amp;rcy;&amp;tcy;&amp;icy;&amp;ncy;&amp;kcy;&amp;icy; &amp;pcy;&amp;ocy; &amp;zcy;&amp;acy;&amp;pcy;&amp;rcy;&amp;ocy;&amp;scy;&amp;ucy; &amp;kcy;&amp;acy;&amp;rcy;&amp;tcy;&amp;icy;&amp;ncy;&amp;kcy;&amp;icy; &amp;ocy;&amp;bcy;&amp;rcy;&amp;acy;&amp;zcy;&amp;ocy;&amp;vcy;&amp;acy;&amp;ncy;&amp;i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288" y="3933825"/>
            <a:ext cx="3571875" cy="24288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образование –млн.руб.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19 учреждений-     15238  ученика в  575  классах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В школах организовано  горячее питание для детей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Средняя норма для учащихся 12,40руб , для детей с ограниченными возможностями здоровья-123,0руб.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929063" y="2000250"/>
            <a:ext cx="2857500" cy="2214563"/>
          </a:xfrm>
          <a:prstGeom prst="vertic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  -1942</a:t>
            </a:r>
          </a:p>
          <a:p>
            <a:pPr>
              <a:defRPr/>
            </a:pP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рублей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20,6% от общих расходов бюджета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75463" y="2060575"/>
            <a:ext cx="2000250" cy="13684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Охрана семьи  и детства – 73,2 млн.руб.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2125" y="4508500"/>
            <a:ext cx="3143250" cy="1778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Другие вопросы  в области образования  -  9,4млн.руб.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(Муниципальное автономное учреждение "Центр обеспечения деятельности отрасли "Образование" г. Тобольска«)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6429375"/>
            <a:ext cx="8715375" cy="2143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214313" y="1285875"/>
            <a:ext cx="8572500" cy="5715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1268413"/>
            <a:ext cx="3455988" cy="25209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 млн.руб.</a:t>
            </a:r>
          </a:p>
          <a:p>
            <a:pPr algn="just">
              <a:defRPr/>
            </a:pPr>
            <a:r>
              <a:rPr lang="ru-RU" sz="1400" dirty="0"/>
              <a:t>Оказывают услуги-15 учреждений: 7 муниципальных учреждений,2 некоммерческие организации,6 учреждений общего образования. Охвачено муниципальной услугой  8788 детей,   из них  детей  с ограниченными возможностями-409</a:t>
            </a:r>
          </a:p>
        </p:txBody>
      </p:sp>
      <p:pic>
        <p:nvPicPr>
          <p:cNvPr id="2151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33375"/>
            <a:ext cx="611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0" y="1843082"/>
          <a:ext cx="4427984" cy="482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86688" cy="6302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«Основные направления развития отрасли «Культура»  города Тобольска» 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0825" y="1196975"/>
            <a:ext cx="8639175" cy="276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tx1"/>
                </a:solidFill>
              </a:rPr>
              <a:t>Цель: Обеспечение прав граждан на доступ к культурным ценностям и участие в культурной жизни города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4067944" y="1628800"/>
          <a:ext cx="489416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39952" y="3531299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4139952" y="5229200"/>
          <a:ext cx="4894162" cy="155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928688"/>
            <a:ext cx="35290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Овал 4"/>
          <p:cNvSpPr>
            <a:spLocks noChangeArrowheads="1"/>
          </p:cNvSpPr>
          <p:nvPr/>
        </p:nvSpPr>
        <p:spPr bwMode="auto">
          <a:xfrm>
            <a:off x="3132138" y="2636838"/>
            <a:ext cx="3214687" cy="20716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Основные направления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развития  отрасли 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«Культура»</a:t>
            </a:r>
          </a:p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207 млн.руб.</a:t>
            </a:r>
          </a:p>
        </p:txBody>
      </p:sp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0" y="-765175"/>
            <a:ext cx="9144000" cy="14573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800" b="1" dirty="0" smtClean="0"/>
              <a:t>Культура, кинематография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 smtClean="0"/>
          </a:p>
        </p:txBody>
      </p:sp>
      <p:sp>
        <p:nvSpPr>
          <p:cNvPr id="61445" name="Овал 5"/>
          <p:cNvSpPr>
            <a:spLocks noChangeArrowheads="1"/>
          </p:cNvSpPr>
          <p:nvPr/>
        </p:nvSpPr>
        <p:spPr bwMode="auto">
          <a:xfrm>
            <a:off x="6875463" y="1484313"/>
            <a:ext cx="2555875" cy="25209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40" dirty="0"/>
              <a:t>Организация досуга </a:t>
            </a:r>
          </a:p>
          <a:p>
            <a:pPr>
              <a:defRPr/>
            </a:pPr>
            <a:r>
              <a:rPr lang="ru-RU" altLang="ru-RU" sz="1440" dirty="0"/>
              <a:t>и обеспечение</a:t>
            </a:r>
          </a:p>
          <a:p>
            <a:pPr>
              <a:defRPr/>
            </a:pPr>
            <a:r>
              <a:rPr lang="ru-RU" altLang="ru-RU" sz="1440" dirty="0"/>
              <a:t> жителей города</a:t>
            </a:r>
          </a:p>
          <a:p>
            <a:pPr>
              <a:defRPr/>
            </a:pPr>
            <a:r>
              <a:rPr lang="ru-RU" altLang="ru-RU" sz="1440" dirty="0"/>
              <a:t> Тобольска услугами</a:t>
            </a:r>
          </a:p>
          <a:p>
            <a:pPr>
              <a:defRPr/>
            </a:pPr>
            <a:r>
              <a:rPr lang="ru-RU" altLang="ru-RU" sz="1440" dirty="0"/>
              <a:t> учреждений культуры.-90</a:t>
            </a:r>
          </a:p>
          <a:p>
            <a:pPr>
              <a:defRPr/>
            </a:pPr>
            <a:r>
              <a:rPr lang="ru-RU" altLang="ru-RU" sz="1440" dirty="0"/>
              <a:t>млн.руб.</a:t>
            </a:r>
          </a:p>
          <a:p>
            <a:pPr>
              <a:defRPr/>
            </a:pPr>
            <a:endParaRPr lang="ru-RU" altLang="ru-RU" sz="1200" dirty="0"/>
          </a:p>
        </p:txBody>
      </p:sp>
      <p:sp>
        <p:nvSpPr>
          <p:cNvPr id="61446" name="Овал 6"/>
          <p:cNvSpPr>
            <a:spLocks noChangeArrowheads="1"/>
          </p:cNvSpPr>
          <p:nvPr/>
        </p:nvSpPr>
        <p:spPr bwMode="auto">
          <a:xfrm>
            <a:off x="0" y="1341438"/>
            <a:ext cx="2928938" cy="2646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400" dirty="0"/>
              <a:t>Организация </a:t>
            </a:r>
          </a:p>
          <a:p>
            <a:pPr>
              <a:defRPr/>
            </a:pPr>
            <a:r>
              <a:rPr lang="ru-RU" altLang="ru-RU" sz="1400" dirty="0"/>
              <a:t>библиотечного</a:t>
            </a:r>
          </a:p>
          <a:p>
            <a:pPr>
              <a:defRPr/>
            </a:pPr>
            <a:r>
              <a:rPr lang="ru-RU" altLang="ru-RU" sz="1400" dirty="0"/>
              <a:t>обслуживания-  41</a:t>
            </a:r>
          </a:p>
          <a:p>
            <a:pPr>
              <a:defRPr/>
            </a:pPr>
            <a:r>
              <a:rPr lang="ru-RU" altLang="ru-RU" sz="1400" dirty="0" err="1"/>
              <a:t>мл.руб</a:t>
            </a:r>
            <a:r>
              <a:rPr lang="ru-RU" altLang="ru-RU" sz="1400" dirty="0"/>
              <a:t>.</a:t>
            </a:r>
          </a:p>
          <a:p>
            <a:pPr>
              <a:defRPr/>
            </a:pPr>
            <a:endParaRPr lang="ru-RU" altLang="ru-RU" sz="1600" dirty="0"/>
          </a:p>
        </p:txBody>
      </p:sp>
      <p:sp>
        <p:nvSpPr>
          <p:cNvPr id="9" name="Овал 8"/>
          <p:cNvSpPr/>
          <p:nvPr/>
        </p:nvSpPr>
        <p:spPr bwMode="auto">
          <a:xfrm>
            <a:off x="0" y="4365625"/>
            <a:ext cx="3429000" cy="1928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дополнительного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образования детей в сфере 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культуры и искусства-</a:t>
            </a:r>
          </a:p>
          <a:p>
            <a:pPr>
              <a:defRPr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млн.руб.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 bwMode="auto">
          <a:xfrm rot="14512214">
            <a:off x="6019800" y="2312988"/>
            <a:ext cx="857250" cy="10223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43,5%</a:t>
            </a:r>
          </a:p>
        </p:txBody>
      </p:sp>
      <p:sp>
        <p:nvSpPr>
          <p:cNvPr id="52233" name="Стрелка вправо 11"/>
          <p:cNvSpPr>
            <a:spLocks noChangeArrowheads="1"/>
          </p:cNvSpPr>
          <p:nvPr/>
        </p:nvSpPr>
        <p:spPr bwMode="auto">
          <a:xfrm rot="7621468">
            <a:off x="2682975" y="3947614"/>
            <a:ext cx="844550" cy="94643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sz="1200" dirty="0">
                <a:solidFill>
                  <a:schemeClr val="bg1"/>
                </a:solidFill>
              </a:rPr>
              <a:t>27,1</a:t>
            </a:r>
            <a:r>
              <a:rPr lang="ru-RU" altLang="ru-RU" sz="16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52234" name="Стрелка вниз 12"/>
          <p:cNvSpPr>
            <a:spLocks noChangeArrowheads="1"/>
          </p:cNvSpPr>
          <p:nvPr/>
        </p:nvSpPr>
        <p:spPr bwMode="auto">
          <a:xfrm rot="7223187">
            <a:off x="2924469" y="2352874"/>
            <a:ext cx="706454" cy="925611"/>
          </a:xfrm>
          <a:prstGeom prst="down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vert270" wrap="none" anchor="ctr"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19,8%</a:t>
            </a:r>
          </a:p>
        </p:txBody>
      </p:sp>
      <p:pic>
        <p:nvPicPr>
          <p:cNvPr id="23563" name="Picture 8" descr="museum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1857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7" descr="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857250"/>
            <a:ext cx="2000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4932363" y="4868863"/>
            <a:ext cx="3816350" cy="1728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</a:rPr>
              <a:t>Административное обеспечение деятельности организаций-11 млн.руб.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219700" y="8010525"/>
            <a:ext cx="5048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867400" y="4292600"/>
            <a:ext cx="792163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</a:rPr>
              <a:t>5,3%</a:t>
            </a:r>
          </a:p>
        </p:txBody>
      </p:sp>
      <p:pic>
        <p:nvPicPr>
          <p:cNvPr id="23568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835150" y="292417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8"/>
          <p:cNvSpPr txBox="1">
            <a:spLocks noChangeArrowheads="1"/>
          </p:cNvSpPr>
          <p:nvPr/>
        </p:nvSpPr>
        <p:spPr bwMode="auto">
          <a:xfrm>
            <a:off x="611188" y="2205038"/>
            <a:ext cx="6113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b="0" i="1">
                <a:solidFill>
                  <a:srgbClr val="0066CC"/>
                </a:solidFill>
                <a:latin typeface="Arial" charset="0"/>
              </a:rPr>
              <a:t>в % к предыдущему году в действующих ценах</a:t>
            </a:r>
          </a:p>
        </p:txBody>
      </p:sp>
      <p:sp>
        <p:nvSpPr>
          <p:cNvPr id="7171" name="Text Box 38"/>
          <p:cNvSpPr txBox="1">
            <a:spLocks noChangeArrowheads="1"/>
          </p:cNvSpPr>
          <p:nvPr/>
        </p:nvSpPr>
        <p:spPr bwMode="auto">
          <a:xfrm>
            <a:off x="631825" y="1636713"/>
            <a:ext cx="59785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Индекс промышленного производства </a:t>
            </a:r>
          </a:p>
        </p:txBody>
      </p:sp>
      <p:graphicFrame>
        <p:nvGraphicFramePr>
          <p:cNvPr id="261169" name="Group 49"/>
          <p:cNvGraphicFramePr>
            <a:graphicFrameLocks noGrp="1"/>
          </p:cNvGraphicFramePr>
          <p:nvPr/>
        </p:nvGraphicFramePr>
        <p:xfrm>
          <a:off x="1177925" y="2722563"/>
          <a:ext cx="5327650" cy="3084518"/>
        </p:xfrm>
        <a:graphic>
          <a:graphicData uri="http://schemas.openxmlformats.org/drawingml/2006/table">
            <a:tbl>
              <a:tblPr/>
              <a:tblGrid>
                <a:gridCol w="2735263"/>
                <a:gridCol w="2592387"/>
              </a:tblGrid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108,1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109,1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103,8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103,9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62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104,3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2" name="Rectangle 2"/>
          <p:cNvSpPr txBox="1">
            <a:spLocks noChangeArrowheads="1"/>
          </p:cNvSpPr>
          <p:nvPr/>
        </p:nvSpPr>
        <p:spPr bwMode="black">
          <a:xfrm>
            <a:off x="695325" y="222250"/>
            <a:ext cx="76215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81300" algn="l"/>
              </a:tabLs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100">
                <a:solidFill>
                  <a:schemeClr val="bg1"/>
                </a:solidFill>
              </a:rPr>
              <a:t>Прогноз социально-экономического развития Тюменской области</a:t>
            </a:r>
            <a:endParaRPr lang="ru-RU" altLang="ru-RU" sz="21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193" name="Скругленный прямоугольник 11"/>
          <p:cNvSpPr>
            <a:spLocks noChangeArrowheads="1"/>
          </p:cNvSpPr>
          <p:nvPr/>
        </p:nvSpPr>
        <p:spPr bwMode="auto">
          <a:xfrm>
            <a:off x="395288" y="5940425"/>
            <a:ext cx="6264275" cy="5651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just"/>
            <a:r>
              <a:rPr lang="ru-RU" altLang="ru-RU" sz="1400">
                <a:solidFill>
                  <a:srgbClr val="0066CC"/>
                </a:solidFill>
              </a:rPr>
              <a:t>Наиболее высокие темпы роста прогнозируются в производстве нефтепродуктов и химическом производстве</a:t>
            </a:r>
            <a:r>
              <a:rPr lang="ru-RU" altLang="ru-RU" sz="1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88913"/>
            <a:ext cx="7416800" cy="563562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8000"/>
                </a:solidFill>
                <a:latin typeface="Times New Roman" pitchFamily="18" charset="0"/>
              </a:rPr>
              <a:t>Прогноз социально-экономического развития г. Тобольск</a:t>
            </a:r>
          </a:p>
        </p:txBody>
      </p:sp>
      <p:pic>
        <p:nvPicPr>
          <p:cNvPr id="7195" name="Picture 9" descr="d2a8c1854fb31dfb45e9d208825e6cf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700213"/>
            <a:ext cx="2305050" cy="1243012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16" descr="DSC00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3225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17" descr="big56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1888"/>
            <a:ext cx="233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3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83450" cy="1139825"/>
          </a:xfrm>
          <a:solidFill>
            <a:srgbClr val="CCECFF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программа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«Основные направления развития физической культуры и спорта в городе Тобольске»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269429" y="3573016"/>
          <a:ext cx="8549752" cy="316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7632700" cy="520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Заголовок 1"/>
          <p:cNvSpPr txBox="1">
            <a:spLocks/>
          </p:cNvSpPr>
          <p:nvPr/>
        </p:nvSpPr>
        <p:spPr bwMode="auto">
          <a:xfrm>
            <a:off x="0" y="333375"/>
            <a:ext cx="91440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Муниципальная программа «Основные  направления развития физической культуры и спорта»220</a:t>
            </a:r>
            <a:r>
              <a:rPr lang="ru-RU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млн рублей 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3347864" y="1340768"/>
            <a:ext cx="5616575" cy="128312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ru-RU" sz="14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На выполнение муниципального задания    планируется направить –210млн рублей </a:t>
            </a:r>
            <a:endParaRPr lang="ru-RU" sz="1200" i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*На иные цели (приобретение оборудования, проведение  ремонтов)  3   млн. руб.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</a:t>
            </a:r>
            <a:r>
              <a:rPr lang="ru-RU" sz="1200" dirty="0"/>
              <a:t>На организацию поддержки и стимулирования талантливых спортсменов-0,4млн.руб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*На организацию и проведение </a:t>
            </a:r>
            <a:r>
              <a:rPr lang="ru-RU" sz="1200" dirty="0" err="1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физкультурно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- оздоровительных  мероприятий и  спортивных соревнований-0,4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присвоение спортивных разрядов и квалификационных категорий спортивным судьям 0,1 млн.руб.</a:t>
            </a:r>
            <a:endParaRPr lang="ru-RU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мероприятия по поддержке социально-ориентированных некоммерческих организаций-0,4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*На организацию предоставления услуг дополнительного образования физкультурно-спортивной направленности в т.ч. для лиц с ограниченными возможностями здоровья, инвалидов, детей-инвалидов-131 млн.руб.</a:t>
            </a:r>
          </a:p>
          <a:p>
            <a:pPr algn="just">
              <a:buClr>
                <a:srgbClr val="FF0000"/>
              </a:buClr>
              <a:defRPr/>
            </a:pPr>
            <a:r>
              <a:rPr lang="ru-RU" sz="1200" dirty="0"/>
              <a:t>Средства планируется направить  на:</a:t>
            </a:r>
          </a:p>
          <a:p>
            <a:pPr algn="just">
              <a:defRPr/>
            </a:pPr>
            <a:r>
              <a:rPr lang="ru-RU" sz="1200" dirty="0"/>
              <a:t>-увеличение  доли (количества)  граждан, вовлеченных в систематические занятия физической культурой и спортом в возрасте от 3 до 79 лет -   до   39,6% или 40 </a:t>
            </a:r>
            <a:r>
              <a:rPr lang="ru-RU" sz="1200" dirty="0" err="1"/>
              <a:t>тыс</a:t>
            </a:r>
            <a:r>
              <a:rPr lang="ru-RU" sz="1200" dirty="0"/>
              <a:t>;</a:t>
            </a:r>
          </a:p>
          <a:p>
            <a:pPr algn="just">
              <a:defRPr/>
            </a:pPr>
            <a:r>
              <a:rPr lang="ru-RU" sz="1200" dirty="0"/>
              <a:t>-увеличение численности  граждан г. Тобольска, занимающегося физической культурой и спортом по месту работы, в общей численности населения, занятого в экономике -  до 11 тыс. чел.( или 20%);</a:t>
            </a:r>
          </a:p>
          <a:p>
            <a:pPr algn="just">
              <a:defRPr/>
            </a:pPr>
            <a:r>
              <a:rPr lang="ru-RU" sz="1200" dirty="0"/>
              <a:t>-повышение доли  учащихся и студентов, систематически занимающихся физической культурой и спортом, в общей численности населения 6-29 лет – 89,2%;</a:t>
            </a:r>
          </a:p>
          <a:p>
            <a:pPr algn="just">
              <a:defRPr/>
            </a:pPr>
            <a:r>
              <a:rPr lang="ru-RU" sz="1200" dirty="0"/>
              <a:t>-увеличение доли лиц с ограниченными возможностями здоровья и инвалидов, систематически занимающихся физической культурой и спортом, в общей численности лиц с ограниченными возможностями здоровья и инвалидов, за исключением инвалидов, которые имеют противопоказания для занятий физической культурой и спортом – до 24 %;</a:t>
            </a:r>
          </a:p>
          <a:p>
            <a:pPr algn="just">
              <a:defRPr/>
            </a:pPr>
            <a:r>
              <a:rPr lang="ru-RU" sz="1200" dirty="0"/>
              <a:t>повышение качественных показателей по сдаче  Всероссийского физкультурно-спортивного комплекса «Готов к труду и обороне (ГТО) населением города , посредством увеличения доли граждан   выполнивших нормативы Всероссийского физкультурно-спортивного комплекса «Готов к труду и обороне (ГТО) до 25%, среди учащихся и молодежи- до 40%;</a:t>
            </a:r>
          </a:p>
          <a:p>
            <a:pPr algn="just">
              <a:defRPr/>
            </a:pPr>
            <a:r>
              <a:rPr lang="ru-RU" sz="1200" dirty="0"/>
              <a:t>увеличение количества детей, осваивающих образовательные программы  в области физической культуры и спорта– до 4988 человек  ( </a:t>
            </a:r>
            <a:r>
              <a:rPr lang="ru-RU" sz="1200" dirty="0" err="1"/>
              <a:t>справочно</a:t>
            </a:r>
            <a:r>
              <a:rPr lang="ru-RU" sz="1200" dirty="0"/>
              <a:t>: 2014 г. – 3590 чел; 2016 год - 4495 чел. );</a:t>
            </a:r>
          </a:p>
          <a:p>
            <a:pPr algn="just">
              <a:defRPr/>
            </a:pPr>
            <a:r>
              <a:rPr lang="ru-RU" sz="1200" dirty="0"/>
              <a:t>организация  поддержки и стимулирования  талантливых спортсменов, посредством выплаты муниципальных стипендий – 10  человек;</a:t>
            </a:r>
          </a:p>
          <a:p>
            <a:pPr algn="just">
              <a:defRPr/>
            </a:pPr>
            <a:r>
              <a:rPr lang="ru-RU" sz="1200" dirty="0"/>
              <a:t>развитие системы поддержки социально ориентированных некоммерческих организаций и организаций социального предпринимательства,  посредством поддержки  и предоставления бюджетных средств СО НКО;</a:t>
            </a:r>
          </a:p>
          <a:p>
            <a:pPr algn="just">
              <a:defRPr/>
            </a:pPr>
            <a:r>
              <a:rPr lang="ru-RU" sz="1200" dirty="0"/>
              <a:t> организация и проведение мероприятий и конкурсов, направленных на выявление и реализацию новых  форм и методов работы, развитие  </a:t>
            </a:r>
            <a:r>
              <a:rPr lang="ru-RU" sz="1200" dirty="0" err="1"/>
              <a:t>детско</a:t>
            </a:r>
            <a:r>
              <a:rPr lang="ru-RU" sz="1200" dirty="0"/>
              <a:t>- юношеского, школьного спорта и массового спорта – 2 конкурса;</a:t>
            </a:r>
          </a:p>
          <a:p>
            <a:pPr algn="just">
              <a:defRPr/>
            </a:pPr>
            <a:r>
              <a:rPr lang="ru-RU" sz="1200" dirty="0"/>
              <a:t> присвоение спортивных разрядов – 1986 единиц, квалификационных категорий судей – 100 ед.</a:t>
            </a:r>
          </a:p>
          <a:p>
            <a:pPr algn="just">
              <a:defRPr/>
            </a:pPr>
            <a:r>
              <a:rPr lang="ru-RU" sz="1200" dirty="0"/>
              <a:t>строительство и реконструкция  спортивных объектов: корректировка проектной документации  по  объекту «Реконструкция здания МАУ «Центр по проведению спортивных мероприятий» ( СК «Молодость») -2 652,580 тыс.руб. , разработка проектной документации на создание </a:t>
            </a:r>
            <a:r>
              <a:rPr lang="ru-RU" sz="1200" dirty="0" err="1"/>
              <a:t>лыжероллерной</a:t>
            </a:r>
            <a:r>
              <a:rPr lang="ru-RU" sz="1200" dirty="0"/>
              <a:t> трассы – 6 000 тыс.руб.</a:t>
            </a:r>
          </a:p>
          <a:p>
            <a:pPr algn="just">
              <a:defRPr/>
            </a:pPr>
            <a:r>
              <a:rPr lang="ru-RU" sz="1200" dirty="0"/>
              <a:t> </a:t>
            </a:r>
          </a:p>
          <a:p>
            <a:pPr algn="just">
              <a:buClr>
                <a:srgbClr val="FF0000"/>
              </a:buClr>
              <a:defRPr/>
            </a:pPr>
            <a:endParaRPr lang="ru-RU" sz="16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440" dirty="0">
              <a:solidFill>
                <a:srgbClr val="FFFF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440" dirty="0">
              <a:solidFill>
                <a:srgbClr val="FFFF00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dirty="0">
              <a:solidFill>
                <a:prstClr val="white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sz="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 flipV="1">
            <a:off x="0" y="3861048"/>
            <a:ext cx="9001188" cy="7200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Clr>
                <a:srgbClr val="FF0000"/>
              </a:buClr>
              <a:defRPr/>
            </a:pPr>
            <a:endParaRPr lang="ru-RU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defRPr/>
            </a:pPr>
            <a:endParaRPr lang="ru-RU" i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5611" name="Picture 4" descr="C:\Users\mf13\Documents\ВСЕ ФОТО\2014 год\МинФин\_DSC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32448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6" descr="&amp;Zcy;&amp;icy;&amp;mcy;&amp;ncy;&amp;icy;&amp;iecy; &quot; &amp;Scy;&amp;tcy;&amp;rcy;&amp;acy;&amp;ncy;&amp;icy;&amp;tscy;&amp;acy; 8 &quot; &amp;Scy;&amp;pcy;&amp;ocy;&amp;rcy;&amp;tcy; &amp;KHcy;&amp;acy;&amp;kcy;&amp;acy;&amp;scy;&amp;i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30559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0" y="4509120"/>
            <a:ext cx="2829814" cy="2120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5076056" y="1052736"/>
          <a:ext cx="38489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9137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 "Основные направления развития молодежной политики в г.Тобольске"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9" name="Объект 5"/>
          <p:cNvGraphicFramePr>
            <a:graphicFrameLocks/>
          </p:cNvGraphicFramePr>
          <p:nvPr/>
        </p:nvGraphicFramePr>
        <p:xfrm>
          <a:off x="200025" y="2009775"/>
          <a:ext cx="246063" cy="1758950"/>
        </p:xfrm>
        <a:graphic>
          <a:graphicData uri="http://schemas.openxmlformats.org/presentationml/2006/ole">
            <p:oleObj spid="_x0000_s26666" r:id="rId10" imgW="243861" imgH="1755800" progId="Excel.Sheet.8">
              <p:embed/>
            </p:oleObj>
          </a:graphicData>
        </a:graphic>
      </p:graphicFrame>
      <p:graphicFrame>
        <p:nvGraphicFramePr>
          <p:cNvPr id="26630" name="Object 3"/>
          <p:cNvGraphicFramePr>
            <a:graphicFrameLocks/>
          </p:cNvGraphicFramePr>
          <p:nvPr/>
        </p:nvGraphicFramePr>
        <p:xfrm>
          <a:off x="250825" y="2420938"/>
          <a:ext cx="4633913" cy="3055937"/>
        </p:xfrm>
        <a:graphic>
          <a:graphicData uri="http://schemas.openxmlformats.org/presentationml/2006/ole">
            <p:oleObj spid="_x0000_s26667" name="Worksheet" r:id="rId11" imgW="5486400" imgH="3057525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0825" y="1052513"/>
            <a:ext cx="4681538" cy="9540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solidFill>
                  <a:schemeClr val="tx1"/>
                </a:solidFill>
              </a:rPr>
              <a:t>Цель:  </a:t>
            </a:r>
            <a:r>
              <a:rPr lang="ru-RU" sz="1600" dirty="0">
                <a:solidFill>
                  <a:schemeClr val="tx1"/>
                </a:solidFill>
              </a:rPr>
              <a:t>Содействие позитивной самореализации и интеграции молодежи в систему общественных отношений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568952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Муниципальная программа</a:t>
            </a:r>
            <a:br>
              <a:rPr lang="ru-RU" sz="2800" b="1" smtClean="0"/>
            </a:br>
            <a:r>
              <a:rPr lang="ru-RU" sz="2800" b="1" smtClean="0"/>
              <a:t>«Содержание дорог и  благоустройство  города Тобольска »</a:t>
            </a:r>
            <a:r>
              <a:rPr lang="ru-RU" sz="2800" smtClean="0"/>
              <a:t> 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3" name="Объект 5"/>
          <p:cNvGraphicFramePr>
            <a:graphicFrameLocks/>
          </p:cNvGraphicFramePr>
          <p:nvPr/>
        </p:nvGraphicFramePr>
        <p:xfrm>
          <a:off x="195263" y="4098925"/>
          <a:ext cx="8674100" cy="2260600"/>
        </p:xfrm>
        <a:graphic>
          <a:graphicData uri="http://schemas.openxmlformats.org/presentationml/2006/ole">
            <p:oleObj spid="_x0000_s27671" r:id="rId10" imgW="8675360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http://www.infokart.ru/wp-content/uploads/2013/02/Shimanovsk_goro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94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54927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1600" b="1" dirty="0"/>
          </a:p>
        </p:txBody>
      </p:sp>
      <p:pic>
        <p:nvPicPr>
          <p:cNvPr id="28676" name="Picture 4" descr="Z:\Степанова С.Д\От Кулавского\Для презентации Фин 2012 год\IMG_5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1571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 bwMode="auto">
          <a:xfrm>
            <a:off x="1979613" y="1125538"/>
            <a:ext cx="5545137" cy="10795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Содержание сетей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уличное освещение – 41 млн.руб.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(протяженность сетей освещения-187,255км</a:t>
            </a:r>
            <a:r>
              <a:rPr lang="ru-RU" sz="16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714625" y="2786063"/>
            <a:ext cx="3000375" cy="18573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всего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-227 </a:t>
            </a:r>
            <a:r>
              <a:rPr lang="ru-RU" sz="2000" dirty="0" err="1">
                <a:solidFill>
                  <a:schemeClr val="tx1"/>
                </a:solidFill>
              </a:rPr>
              <a:t>мл.руб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Стрелка вниз 13"/>
          <p:cNvSpPr/>
          <p:nvPr/>
        </p:nvSpPr>
        <p:spPr bwMode="auto">
          <a:xfrm>
            <a:off x="4716463" y="4292600"/>
            <a:ext cx="1571625" cy="1500188"/>
          </a:xfrm>
          <a:prstGeom prst="downArrow">
            <a:avLst>
              <a:gd name="adj1" fmla="val 50000"/>
              <a:gd name="adj2" fmla="val 54156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10800000">
            <a:off x="3786188" y="2357438"/>
            <a:ext cx="714375" cy="4286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0" y="2492375"/>
            <a:ext cx="2771775" cy="2592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На содержание улично-дорожной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 сети планируется-124 млн.руб.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 протяженность дорог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351,7 км, в т.ч.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-с асфальтобетонном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покрытием-236,2 км (67%),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С щебеночным и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chemeClr val="tx1"/>
                </a:solidFill>
              </a:rPr>
              <a:t>гравийным покрытием-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21,6 км (6%)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-грунтовые дороги-93,8 км (27%)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 rot="4133146">
            <a:off x="2318544" y="3121819"/>
            <a:ext cx="665162" cy="10287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8686" name="Скругленный прямоугольник 14"/>
          <p:cNvSpPr>
            <a:spLocks noChangeArrowheads="1"/>
          </p:cNvSpPr>
          <p:nvPr/>
        </p:nvSpPr>
        <p:spPr bwMode="auto">
          <a:xfrm>
            <a:off x="2928938" y="5805488"/>
            <a:ext cx="4090987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Прочие расходы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(устройство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altLang="ru-RU" sz="1600" dirty="0" err="1">
                <a:solidFill>
                  <a:schemeClr val="bg1"/>
                </a:solidFill>
                <a:latin typeface="Calibri" pitchFamily="34" charset="0"/>
              </a:rPr>
              <a:t>автостоянок,уборка</a:t>
            </a:r>
            <a:endParaRPr lang="ru-RU" altLang="ru-RU" sz="1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altLang="ru-RU" sz="1600" dirty="0">
                <a:solidFill>
                  <a:schemeClr val="bg1"/>
                </a:solidFill>
                <a:latin typeface="Calibri" pitchFamily="34" charset="0"/>
              </a:rPr>
              <a:t> свалок и т.д.)-44 млн.руб.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50" y="5500688"/>
            <a:ext cx="2143125" cy="11430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мест захоронения-6,5</a:t>
            </a:r>
          </a:p>
        </p:txBody>
      </p:sp>
      <p:sp>
        <p:nvSpPr>
          <p:cNvPr id="19" name="Стрелка вниз 18"/>
          <p:cNvSpPr/>
          <p:nvPr/>
        </p:nvSpPr>
        <p:spPr>
          <a:xfrm rot="2242188">
            <a:off x="2565400" y="4241800"/>
            <a:ext cx="898525" cy="175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16688" y="3141663"/>
            <a:ext cx="2627312" cy="6477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Озеленение города-12 </a:t>
            </a:r>
            <a:r>
              <a:rPr lang="ru-RU" sz="1400" dirty="0" err="1"/>
              <a:t>мл.руб</a:t>
            </a:r>
            <a:r>
              <a:rPr lang="ru-RU" sz="1400" dirty="0"/>
              <a:t>.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5724525" y="3357563"/>
            <a:ext cx="719138" cy="358775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28688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196975"/>
            <a:ext cx="6111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1844825"/>
          <a:ext cx="8640959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283450" cy="1139825"/>
          </a:xfrm>
          <a:solidFill>
            <a:srgbClr val="0033CC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</a:rPr>
              <a:t>Программа  «Комплексного социально-экономического развития города Тобольска до 2020 года»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1" name="Объект 5"/>
          <p:cNvGraphicFramePr>
            <a:graphicFrameLocks/>
          </p:cNvGraphicFramePr>
          <p:nvPr/>
        </p:nvGraphicFramePr>
        <p:xfrm>
          <a:off x="488950" y="4530725"/>
          <a:ext cx="8380413" cy="2262188"/>
        </p:xfrm>
        <a:graphic>
          <a:graphicData uri="http://schemas.openxmlformats.org/presentationml/2006/ole">
            <p:oleObj spid="_x0000_s29719" r:id="rId10" imgW="8382727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4810236" y="1340768"/>
          <a:ext cx="41148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63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 «Комплексное развитие систем  коммунальной инфраструктуры г. Тобольска»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Объект 5"/>
          <p:cNvGraphicFramePr>
            <a:graphicFrameLocks/>
          </p:cNvGraphicFramePr>
          <p:nvPr/>
        </p:nvGraphicFramePr>
        <p:xfrm>
          <a:off x="200025" y="1360488"/>
          <a:ext cx="4854575" cy="1687512"/>
        </p:xfrm>
        <a:graphic>
          <a:graphicData uri="http://schemas.openxmlformats.org/presentationml/2006/ole">
            <p:oleObj spid="_x0000_s30764" r:id="rId10" imgW="4852837" imgH="1688738" progId="Excel.Sheet.8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03440" y="1412776"/>
            <a:ext cx="352839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u="sng" dirty="0">
                <a:cs typeface="Arial" pitchFamily="34" charset="0"/>
              </a:rPr>
              <a:t>Цели программы:</a:t>
            </a:r>
          </a:p>
        </p:txBody>
      </p:sp>
      <p:graphicFrame>
        <p:nvGraphicFramePr>
          <p:cNvPr id="30729" name="Объект 5"/>
          <p:cNvGraphicFramePr>
            <a:graphicFrameLocks/>
          </p:cNvGraphicFramePr>
          <p:nvPr/>
        </p:nvGraphicFramePr>
        <p:xfrm>
          <a:off x="-50800" y="3233738"/>
          <a:ext cx="5205413" cy="3559175"/>
        </p:xfrm>
        <a:graphic>
          <a:graphicData uri="http://schemas.openxmlformats.org/presentationml/2006/ole">
            <p:oleObj spid="_x0000_s30765" r:id="rId11" imgW="5206435" imgH="355427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7158" y="857232"/>
            <a:ext cx="8501122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cs typeface="Times New Roman" pitchFamily="18" charset="0"/>
              </a:rPr>
              <a:t>Расходы муниципальной программы «Программа комплексного развития систем коммунальной инфраструктуры» ,всего 67 млн.руб.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611560" y="2132856"/>
          <a:ext cx="788782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51" name="TextBox 7"/>
          <p:cNvSpPr txBox="1">
            <a:spLocks noChangeArrowheads="1"/>
          </p:cNvSpPr>
          <p:nvPr/>
        </p:nvSpPr>
        <p:spPr bwMode="auto">
          <a:xfrm>
            <a:off x="8501063" y="214313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/>
              <a:t>43</a:t>
            </a:r>
          </a:p>
        </p:txBody>
      </p:sp>
      <p:pic>
        <p:nvPicPr>
          <p:cNvPr id="31752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484784"/>
          <a:ext cx="871296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«Строительство, реконструкция и ремонт автомобильных дорог муниципального образования г.Тобольск» 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3" name="Объект 5"/>
          <p:cNvGraphicFramePr>
            <a:graphicFrameLocks/>
          </p:cNvGraphicFramePr>
          <p:nvPr/>
        </p:nvGraphicFramePr>
        <p:xfrm>
          <a:off x="195263" y="4098925"/>
          <a:ext cx="8674100" cy="2260600"/>
        </p:xfrm>
        <a:graphic>
          <a:graphicData uri="http://schemas.openxmlformats.org/presentationml/2006/ole">
            <p:oleObj spid="_x0000_s32791" r:id="rId10" imgW="8675360" imgH="226181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251520" y="1772816"/>
          <a:ext cx="87129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Объект 5"/>
          <p:cNvGraphicFramePr>
            <a:graphicFrameLocks/>
          </p:cNvGraphicFramePr>
          <p:nvPr/>
        </p:nvGraphicFramePr>
        <p:xfrm>
          <a:off x="195263" y="4098925"/>
          <a:ext cx="3995737" cy="2260600"/>
        </p:xfrm>
        <a:graphic>
          <a:graphicData uri="http://schemas.openxmlformats.org/presentationml/2006/ole">
            <p:oleObj spid="_x0000_s34840" r:id="rId10" imgW="3993226" imgH="2261812" progId="Excel.Sheet.8">
              <p:embed/>
            </p:oleObj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/>
        </p:nvGraphicFramePr>
        <p:xfrm>
          <a:off x="4283968" y="3717032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Муниципальная программа "Развитие транспортной инфраструктуры в городе Тобольске«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213" name="Group 45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3427413"/>
          <a:ext cx="8302625" cy="1317625"/>
        </p:xfrm>
        <a:graphic>
          <a:graphicData uri="http://schemas.openxmlformats.org/drawingml/2006/table">
            <a:tbl>
              <a:tblPr/>
              <a:tblGrid>
                <a:gridCol w="1557337"/>
                <a:gridCol w="1566863"/>
                <a:gridCol w="1751012"/>
                <a:gridCol w="1676400"/>
                <a:gridCol w="1751013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238,7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81,8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232,5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86,7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48,4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14" name="Text Box 38"/>
          <p:cNvSpPr txBox="1">
            <a:spLocks noChangeArrowheads="1"/>
          </p:cNvSpPr>
          <p:nvPr/>
        </p:nvSpPr>
        <p:spPr bwMode="auto">
          <a:xfrm>
            <a:off x="3802063" y="2997200"/>
            <a:ext cx="5111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200" b="0" i="1">
                <a:solidFill>
                  <a:srgbClr val="0066CC"/>
                </a:solidFill>
              </a:rPr>
              <a:t>в % к предыдущему году в сопоставимых ценах</a:t>
            </a:r>
          </a:p>
        </p:txBody>
      </p:sp>
      <p:sp>
        <p:nvSpPr>
          <p:cNvPr id="8215" name="Text Box 38"/>
          <p:cNvSpPr txBox="1">
            <a:spLocks noChangeArrowheads="1"/>
          </p:cNvSpPr>
          <p:nvPr/>
        </p:nvSpPr>
        <p:spPr bwMode="auto">
          <a:xfrm>
            <a:off x="323850" y="1916113"/>
            <a:ext cx="8702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Темп роста инвестиций в основной капитал </a:t>
            </a:r>
          </a:p>
          <a:p>
            <a:pPr eaLnBrk="1" hangingPunct="1"/>
            <a:r>
              <a:rPr lang="ru-RU" altLang="ru-RU" sz="1900">
                <a:solidFill>
                  <a:srgbClr val="0066CC"/>
                </a:solidFill>
              </a:rPr>
              <a:t>за счет всех источников финансирования</a:t>
            </a:r>
          </a:p>
        </p:txBody>
      </p:sp>
      <p:sp>
        <p:nvSpPr>
          <p:cNvPr id="8216" name="Заголовок 1"/>
          <p:cNvSpPr txBox="1">
            <a:spLocks/>
          </p:cNvSpPr>
          <p:nvPr/>
        </p:nvSpPr>
        <p:spPr bwMode="auto">
          <a:xfrm>
            <a:off x="539750" y="260350"/>
            <a:ext cx="79216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/>
              <a:t>Прогноз социально-экономического развития г. Тобольск</a:t>
            </a:r>
            <a:br>
              <a:rPr lang="ru-RU" altLang="ru-RU" sz="3200"/>
            </a:br>
            <a:endParaRPr lang="ru-RU" altLang="ru-RU" sz="3200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99592" y="1052736"/>
          <a:ext cx="7408333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795" name="Заголовок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ru-RU" smtClean="0"/>
              <a:t>Непрограммные расходы</a:t>
            </a:r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0638"/>
            <a:ext cx="588963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858000"/>
            <a:ext cx="9144000" cy="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/>
          </a:p>
        </p:txBody>
      </p:sp>
      <p:pic>
        <p:nvPicPr>
          <p:cNvPr id="522243" name="Picture 9" descr="2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084763"/>
            <a:ext cx="15859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4" name="Text Box 82"/>
          <p:cNvSpPr txBox="1">
            <a:spLocks noChangeArrowheads="1"/>
          </p:cNvSpPr>
          <p:nvPr/>
        </p:nvSpPr>
        <p:spPr bwMode="auto">
          <a:xfrm>
            <a:off x="236538" y="3040063"/>
            <a:ext cx="2243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chemeClr val="hlink"/>
                </a:solidFill>
              </a:rPr>
              <a:t>Доходы </a:t>
            </a:r>
            <a:r>
              <a:rPr lang="ru-RU" sz="1600">
                <a:solidFill>
                  <a:schemeClr val="hlink"/>
                </a:solidFill>
              </a:rPr>
              <a:t>(млн.руб.)</a:t>
            </a:r>
          </a:p>
        </p:txBody>
      </p:sp>
      <p:sp>
        <p:nvSpPr>
          <p:cNvPr id="522245" name="Text Box 83"/>
          <p:cNvSpPr txBox="1">
            <a:spLocks noChangeArrowheads="1"/>
          </p:cNvSpPr>
          <p:nvPr/>
        </p:nvSpPr>
        <p:spPr bwMode="auto">
          <a:xfrm>
            <a:off x="4906963" y="3048000"/>
            <a:ext cx="2355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2400">
                <a:solidFill>
                  <a:srgbClr val="009900"/>
                </a:solidFill>
              </a:rPr>
              <a:t>Расходы </a:t>
            </a:r>
            <a:r>
              <a:rPr lang="ru-RU" sz="1600">
                <a:solidFill>
                  <a:srgbClr val="009900"/>
                </a:solidFill>
              </a:rPr>
              <a:t>(млн.руб.)</a:t>
            </a:r>
          </a:p>
        </p:txBody>
      </p:sp>
      <p:graphicFrame>
        <p:nvGraphicFramePr>
          <p:cNvPr id="522281" name="Group 41"/>
          <p:cNvGraphicFramePr>
            <a:graphicFrameLocks noGrp="1"/>
          </p:cNvGraphicFramePr>
          <p:nvPr/>
        </p:nvGraphicFramePr>
        <p:xfrm>
          <a:off x="223838" y="3097213"/>
          <a:ext cx="3600450" cy="1859128"/>
        </p:xfrm>
        <a:graphic>
          <a:graphicData uri="http://schemas.openxmlformats.org/drawingml/2006/table">
            <a:tbl>
              <a:tblPr/>
              <a:tblGrid>
                <a:gridCol w="2041409"/>
                <a:gridCol w="1559041"/>
              </a:tblGrid>
              <a:tr h="3352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2018г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ВСЕГО: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акцизы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81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поступления</a:t>
                      </a: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9" marR="91449" marT="45701" marB="4570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22257" name="Group 17"/>
          <p:cNvGraphicFramePr>
            <a:graphicFrameLocks noGrp="1"/>
          </p:cNvGraphicFramePr>
          <p:nvPr/>
        </p:nvGraphicFramePr>
        <p:xfrm>
          <a:off x="4757738" y="3019425"/>
          <a:ext cx="3563937" cy="1951038"/>
        </p:xfrm>
        <a:graphic>
          <a:graphicData uri="http://schemas.openxmlformats.org/drawingml/2006/table">
            <a:tbl>
              <a:tblPr/>
              <a:tblGrid>
                <a:gridCol w="2717799"/>
                <a:gridCol w="846138"/>
              </a:tblGrid>
              <a:tr h="57921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2018г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0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 РАСХОДОВ,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т.ч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.: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8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3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275" name="Text Box 8"/>
          <p:cNvSpPr txBox="1">
            <a:spLocks noChangeArrowheads="1"/>
          </p:cNvSpPr>
          <p:nvPr/>
        </p:nvSpPr>
        <p:spPr bwMode="auto">
          <a:xfrm>
            <a:off x="900113" y="188913"/>
            <a:ext cx="5111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0000FF"/>
                </a:solidFill>
              </a:rPr>
              <a:t>Муниципальный </a:t>
            </a:r>
          </a:p>
          <a:p>
            <a:pPr eaLnBrk="1" hangingPunct="1"/>
            <a:r>
              <a:rPr lang="ru-RU" sz="3600">
                <a:solidFill>
                  <a:srgbClr val="0000FF"/>
                </a:solidFill>
              </a:rPr>
              <a:t>дорожный фонд</a:t>
            </a:r>
          </a:p>
        </p:txBody>
      </p:sp>
      <p:pic>
        <p:nvPicPr>
          <p:cNvPr id="522276" name="Picture 4" descr="C:\Users\Golubeva\Desktop\Новая папка\Новая папка\ЖКХ\ludia-154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60350"/>
            <a:ext cx="1998662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7" name="Text Box 83"/>
          <p:cNvSpPr txBox="1">
            <a:spLocks noChangeArrowheads="1"/>
          </p:cNvSpPr>
          <p:nvPr/>
        </p:nvSpPr>
        <p:spPr bwMode="auto">
          <a:xfrm>
            <a:off x="4284663" y="5407025"/>
            <a:ext cx="424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>
              <a:solidFill>
                <a:srgbClr val="0000FF"/>
              </a:solidFill>
            </a:endParaRPr>
          </a:p>
        </p:txBody>
      </p:sp>
      <p:pic>
        <p:nvPicPr>
          <p:cNvPr id="35867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675" y="28575"/>
            <a:ext cx="7143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2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4" grpId="0" autoUpdateAnimBg="0"/>
      <p:bldP spid="522245" grpId="0" autoUpdateAnimBg="0"/>
      <p:bldP spid="522275" grpId="0" autoUpdateAnimBg="0"/>
      <p:bldP spid="52227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13"/>
            <a:ext cx="7777163" cy="44656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Спасибо, что посетили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информационный ресурс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«Бюджет для граждан»</a:t>
            </a:r>
            <a:br>
              <a:rPr lang="ru-RU" sz="4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4800" b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6250"/>
            <a:ext cx="14462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908175" y="1484313"/>
            <a:ext cx="3094038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ru-RU" altLang="ru-RU" sz="1900">
                <a:solidFill>
                  <a:srgbClr val="0066CC"/>
                </a:solidFill>
                <a:ea typeface="Calibri" pitchFamily="34" charset="0"/>
                <a:cs typeface="Arial" charset="0"/>
              </a:rPr>
              <a:t>Ввод жилых домов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>
              <a:solidFill>
                <a:srgbClr val="0066CC"/>
              </a:solidFill>
              <a:ea typeface="Calibri" pitchFamily="34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black">
          <a:xfrm>
            <a:off x="695325" y="115888"/>
            <a:ext cx="8124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200"/>
              <a:t>Прогноз социально-экономического развития г. Тобольск</a:t>
            </a:r>
          </a:p>
        </p:txBody>
      </p:sp>
      <p:sp>
        <p:nvSpPr>
          <p:cNvPr id="9220" name="Скругленный прямоугольник 11"/>
          <p:cNvSpPr>
            <a:spLocks noChangeArrowheads="1"/>
          </p:cNvSpPr>
          <p:nvPr/>
        </p:nvSpPr>
        <p:spPr bwMode="auto">
          <a:xfrm>
            <a:off x="250825" y="5589588"/>
            <a:ext cx="5400675" cy="603250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400">
                <a:solidFill>
                  <a:srgbClr val="0066CC"/>
                </a:solidFill>
                <a:ea typeface="Calibri" pitchFamily="34" charset="0"/>
                <a:cs typeface="Times New Roman" pitchFamily="18" charset="0"/>
              </a:rPr>
              <a:t>В 2017 году, по оценке, будет введено 70,0  тыс. кв. м  общей площади жилых домов</a:t>
            </a:r>
          </a:p>
        </p:txBody>
      </p:sp>
      <p:graphicFrame>
        <p:nvGraphicFramePr>
          <p:cNvPr id="265263" name="Group 47"/>
          <p:cNvGraphicFramePr>
            <a:graphicFrameLocks noGrp="1"/>
          </p:cNvGraphicFramePr>
          <p:nvPr/>
        </p:nvGraphicFramePr>
        <p:xfrm>
          <a:off x="828675" y="2266950"/>
          <a:ext cx="4752975" cy="3084519"/>
        </p:xfrm>
        <a:graphic>
          <a:graphicData uri="http://schemas.openxmlformats.org/drawingml/2006/table">
            <a:tbl>
              <a:tblPr/>
              <a:tblGrid>
                <a:gridCol w="2374900"/>
                <a:gridCol w="2378075"/>
              </a:tblGrid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2016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отчет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93,5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2017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50,4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2018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2019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263"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2020 год</a:t>
                      </a:r>
                    </a:p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прогноз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CC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20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100,0</a:t>
                      </a:r>
                    </a:p>
                  </a:txBody>
                  <a:tcPr marL="91416" marR="91416" marT="45654" marB="45654" anchor="ctr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Text Box 35"/>
          <p:cNvSpPr txBox="1">
            <a:spLocks noChangeArrowheads="1"/>
          </p:cNvSpPr>
          <p:nvPr/>
        </p:nvSpPr>
        <p:spPr bwMode="auto">
          <a:xfrm>
            <a:off x="611188" y="2012950"/>
            <a:ext cx="2016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ru-RU" altLang="ru-RU" sz="1100" b="0" i="1">
                <a:solidFill>
                  <a:srgbClr val="0066CC"/>
                </a:solidFill>
              </a:rPr>
              <a:t>в % к предыдущему году</a:t>
            </a:r>
          </a:p>
        </p:txBody>
      </p:sp>
      <p:pic>
        <p:nvPicPr>
          <p:cNvPr id="9242" name="Picture 5" descr="Безимени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3168650" cy="187483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14" descr="DSC00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167062" cy="2008188"/>
          </a:xfrm>
          <a:prstGeom prst="rect">
            <a:avLst/>
          </a:prstGeom>
          <a:noFill/>
          <a:ln w="9525">
            <a:solidFill>
              <a:srgbClr val="00297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4775"/>
            <a:ext cx="11874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749300" y="1628775"/>
            <a:ext cx="7859713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endParaRPr lang="ru-RU" altLang="ru-RU" sz="2600">
              <a:solidFill>
                <a:srgbClr val="003366"/>
              </a:solidFill>
              <a:cs typeface="Arial" charset="0"/>
            </a:endParaRPr>
          </a:p>
          <a:p>
            <a:pPr>
              <a:spcAft>
                <a:spcPts val="800"/>
              </a:spcAft>
            </a:pPr>
            <a:r>
              <a:rPr lang="ru-RU" altLang="ru-RU" sz="2600">
                <a:solidFill>
                  <a:srgbClr val="0066CC"/>
                </a:solidFill>
                <a:ea typeface="Calibri" pitchFamily="34" charset="0"/>
                <a:cs typeface="Arial" charset="0"/>
              </a:rPr>
              <a:t>Оборот розничной торговли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altLang="ru-RU" sz="1900" b="0">
              <a:solidFill>
                <a:srgbClr val="0066CC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0243" name="Rectangle 2"/>
          <p:cNvSpPr txBox="1">
            <a:spLocks noChangeArrowheads="1"/>
          </p:cNvSpPr>
          <p:nvPr/>
        </p:nvSpPr>
        <p:spPr bwMode="black">
          <a:xfrm>
            <a:off x="323850" y="222250"/>
            <a:ext cx="79930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600"/>
              <a:t>Прогноз социально-экономического развития г. Тобольск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463"/>
            <a:ext cx="32956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Скругленный прямоугольник 13"/>
          <p:cNvSpPr>
            <a:spLocks noChangeArrowheads="1"/>
          </p:cNvSpPr>
          <p:nvPr/>
        </p:nvSpPr>
        <p:spPr bwMode="auto">
          <a:xfrm>
            <a:off x="900113" y="2852738"/>
            <a:ext cx="7515225" cy="1462087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algn="l"/>
            <a:r>
              <a:rPr lang="ru-RU" altLang="ru-RU" sz="2400">
                <a:solidFill>
                  <a:srgbClr val="0066CC"/>
                </a:solidFill>
                <a:ea typeface="Calibri" pitchFamily="34" charset="0"/>
                <a:cs typeface="Arial" charset="0"/>
              </a:rPr>
              <a:t>Ежегодный прирост в прогнозном периоде </a:t>
            </a:r>
          </a:p>
          <a:p>
            <a:pPr algn="l"/>
            <a:r>
              <a:rPr lang="ru-RU" altLang="ru-RU" sz="2400">
                <a:solidFill>
                  <a:srgbClr val="0066CC"/>
                </a:solidFill>
                <a:ea typeface="Calibri" pitchFamily="34" charset="0"/>
                <a:cs typeface="Arial" charset="0"/>
              </a:rPr>
              <a:t>2018-2020 годов</a:t>
            </a:r>
            <a:r>
              <a:rPr lang="ru-RU" altLang="ru-RU" sz="2400">
                <a:solidFill>
                  <a:srgbClr val="003366"/>
                </a:solidFill>
                <a:ea typeface="Calibri" pitchFamily="34" charset="0"/>
                <a:cs typeface="Arial" charset="0"/>
              </a:rPr>
              <a:t> – </a:t>
            </a:r>
            <a:r>
              <a:rPr lang="ru-RU" altLang="ru-RU" sz="2400">
                <a:solidFill>
                  <a:srgbClr val="3366CC"/>
                </a:solidFill>
                <a:ea typeface="Calibri" pitchFamily="34" charset="0"/>
                <a:cs typeface="Arial" charset="0"/>
              </a:rPr>
              <a:t>100% - 102% в сопоставимых ценах  </a:t>
            </a:r>
          </a:p>
        </p:txBody>
      </p:sp>
      <p:pic>
        <p:nvPicPr>
          <p:cNvPr id="10246" name="Picture 6" descr="i?id=1925737-09-16f-0315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7063"/>
            <a:ext cx="2449513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?id=272168110-09-72&amp;n=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40300"/>
            <a:ext cx="27717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4067175" y="2133600"/>
            <a:ext cx="1008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ru-RU" altLang="ru-RU" sz="1200" i="1">
                <a:solidFill>
                  <a:srgbClr val="0066CC"/>
                </a:solidFill>
              </a:rPr>
              <a:t>тыс. руб.</a:t>
            </a:r>
          </a:p>
        </p:txBody>
      </p:sp>
      <p:graphicFrame>
        <p:nvGraphicFramePr>
          <p:cNvPr id="11267" name="Объект 2"/>
          <p:cNvGraphicFramePr>
            <a:graphicFrameLocks/>
          </p:cNvGraphicFramePr>
          <p:nvPr/>
        </p:nvGraphicFramePr>
        <p:xfrm>
          <a:off x="1476375" y="2492375"/>
          <a:ext cx="6335713" cy="3746500"/>
        </p:xfrm>
        <a:graphic>
          <a:graphicData uri="http://schemas.openxmlformats.org/presentationml/2006/ole">
            <p:oleObj spid="_x0000_s11289" name="Диаграмма" r:id="rId4" imgW="6286410" imgH="4057650" progId="Excel.Sheet.8">
              <p:embed/>
            </p:oleObj>
          </a:graphicData>
        </a:graphic>
      </p:graphicFrame>
      <p:sp>
        <p:nvSpPr>
          <p:cNvPr id="11268" name="Rectangle 2"/>
          <p:cNvSpPr>
            <a:spLocks noChangeArrowheads="1"/>
          </p:cNvSpPr>
          <p:nvPr/>
        </p:nvSpPr>
        <p:spPr bwMode="white">
          <a:xfrm>
            <a:off x="900113" y="1773238"/>
            <a:ext cx="74882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tabLst>
                <a:tab pos="2781300" algn="l"/>
              </a:tabLst>
            </a:pPr>
            <a:r>
              <a:rPr lang="ru-RU" altLang="ru-RU" sz="1900">
                <a:solidFill>
                  <a:srgbClr val="0066CC"/>
                </a:solidFill>
                <a:cs typeface="Arial" charset="0"/>
              </a:rPr>
              <a:t>Среднемесячная заработная плата</a:t>
            </a:r>
          </a:p>
          <a:p>
            <a:pPr>
              <a:tabLst>
                <a:tab pos="2781300" algn="l"/>
              </a:tabLst>
            </a:pPr>
            <a:endParaRPr lang="ru-RU" altLang="ru-RU" sz="1900">
              <a:solidFill>
                <a:srgbClr val="0066CC"/>
              </a:solidFill>
              <a:cs typeface="Arial" charset="0"/>
            </a:endParaRPr>
          </a:p>
        </p:txBody>
      </p:sp>
      <p:sp>
        <p:nvSpPr>
          <p:cNvPr id="11269" name="Rectangle 2"/>
          <p:cNvSpPr txBox="1">
            <a:spLocks noChangeArrowheads="1"/>
          </p:cNvSpPr>
          <p:nvPr/>
        </p:nvSpPr>
        <p:spPr bwMode="black">
          <a:xfrm>
            <a:off x="395288" y="222250"/>
            <a:ext cx="7921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8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80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altLang="ru-RU" sz="3400"/>
              <a:t>Прогноз социально-экономического развития г. Тобольск</a:t>
            </a:r>
          </a:p>
        </p:txBody>
      </p: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395288" y="5849938"/>
            <a:ext cx="8451850" cy="365125"/>
          </a:xfrm>
          <a:prstGeom prst="roundRect">
            <a:avLst>
              <a:gd name="adj" fmla="val 42380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/>
          <a:p>
            <a:pPr marL="88900" algn="just">
              <a:spcBef>
                <a:spcPts val="1200"/>
              </a:spcBef>
            </a:pP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104775"/>
            <a:ext cx="11064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31224" cy="11398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Основные характеристики 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бюджета города Тобольска на 2018-2020 годы</a:t>
            </a:r>
            <a:b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</a:br>
            <a:endParaRPr lang="ru-RU" sz="28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242691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63641138"/>
              </p:ext>
            </p:extLst>
          </p:nvPr>
        </p:nvGraphicFramePr>
        <p:xfrm>
          <a:off x="468313" y="1844675"/>
          <a:ext cx="8207375" cy="3814764"/>
        </p:xfrm>
        <a:graphic>
          <a:graphicData uri="http://schemas.openxmlformats.org/drawingml/2006/table">
            <a:tbl>
              <a:tblPr/>
              <a:tblGrid>
                <a:gridCol w="3351212"/>
                <a:gridCol w="1555750"/>
                <a:gridCol w="1471613"/>
                <a:gridCol w="1828800"/>
              </a:tblGrid>
              <a:tr h="52705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Проект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9 370 067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9 898 143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10 377 923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тыс.руб.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9 447 924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9 898 143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10 377 923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Дефицит (-),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профицит (+), тыс.руб.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-77 856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15888"/>
            <a:ext cx="755576" cy="7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5398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368300"/>
            <a:ext cx="5084762" cy="658813"/>
          </a:xfrm>
        </p:spPr>
        <p:txBody>
          <a:bodyPr/>
          <a:lstStyle/>
          <a:p>
            <a:pPr algn="ctr" eaLnBrk="1" hangingPunct="1"/>
            <a:r>
              <a:rPr lang="ru-RU" sz="2900" b="1" smtClean="0">
                <a:solidFill>
                  <a:srgbClr val="00B050"/>
                </a:solidFill>
                <a:latin typeface="Times New Roman" pitchFamily="18" charset="0"/>
              </a:rPr>
              <a:t>Доходы бюджета города Тобольска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88913"/>
            <a:ext cx="8255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11188" y="4005263"/>
            <a:ext cx="80010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1600" b="0">
              <a:solidFill>
                <a:srgbClr val="3366CC"/>
              </a:solidFill>
            </a:endParaRPr>
          </a:p>
        </p:txBody>
      </p:sp>
      <p:pic>
        <p:nvPicPr>
          <p:cNvPr id="6" name="Содержимое 5"/>
          <p:cNvPicPr>
            <a:picLocks noGrp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8280400" cy="50847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7063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555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/>
    </p:bldLst>
  </p:timing>
</p:sld>
</file>

<file path=ppt/theme/theme1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Край 7">
    <a:dk1>
      <a:srgbClr val="000000"/>
    </a:dk1>
    <a:lt1>
      <a:srgbClr val="FFFFFF"/>
    </a:lt1>
    <a:dk2>
      <a:srgbClr val="006633"/>
    </a:dk2>
    <a:lt2>
      <a:srgbClr val="5F5F5F"/>
    </a:lt2>
    <a:accent1>
      <a:srgbClr val="CC9900"/>
    </a:accent1>
    <a:accent2>
      <a:srgbClr val="3B812F"/>
    </a:accent2>
    <a:accent3>
      <a:srgbClr val="FFFFFF"/>
    </a:accent3>
    <a:accent4>
      <a:srgbClr val="000000"/>
    </a:accent4>
    <a:accent5>
      <a:srgbClr val="E2CAAA"/>
    </a:accent5>
    <a:accent6>
      <a:srgbClr val="35742A"/>
    </a:accent6>
    <a:hlink>
      <a:srgbClr val="996600"/>
    </a:hlink>
    <a:folHlink>
      <a:srgbClr val="AFBF39"/>
    </a:folHlink>
  </a:clrScheme>
  <a:fontScheme name="Край">
    <a:majorFont>
      <a:latin typeface="Garamond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4069</TotalTime>
  <Words>3711</Words>
  <Application>Microsoft Office PowerPoint</Application>
  <PresentationFormat>Экран (4:3)</PresentationFormat>
  <Paragraphs>779</Paragraphs>
  <Slides>42</Slides>
  <Notes>30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1_Специальное оформление</vt:lpstr>
      <vt:lpstr>Край</vt:lpstr>
      <vt:lpstr>Лист Microsoft Office Excel 97-2003</vt:lpstr>
      <vt:lpstr>Диаграмма</vt:lpstr>
      <vt:lpstr>Лист</vt:lpstr>
      <vt:lpstr>Worksheet</vt:lpstr>
      <vt:lpstr>Слайд 1</vt:lpstr>
      <vt:lpstr>Слайд 2</vt:lpstr>
      <vt:lpstr>Прогноз социально-экономического развития г. Тобольск</vt:lpstr>
      <vt:lpstr>Слайд 4</vt:lpstr>
      <vt:lpstr>Слайд 5</vt:lpstr>
      <vt:lpstr>Слайд 6</vt:lpstr>
      <vt:lpstr>Слайд 7</vt:lpstr>
      <vt:lpstr>Основные характеристики  бюджета города Тобольска на 2018-2020 годы </vt:lpstr>
      <vt:lpstr>Доходы бюджета города Тобольска</vt:lpstr>
      <vt:lpstr>Структура и состав доходов  бюджета города Тобольска на 2018-2020 годы </vt:lpstr>
      <vt:lpstr>Собственные доходы, поступающие в бюджет города Тобольска</vt:lpstr>
      <vt:lpstr>Виды и доля налогов, подлежащих уплате в бюджет города Тобольска в 2018-2020 годах</vt:lpstr>
      <vt:lpstr>Слайд 13</vt:lpstr>
      <vt:lpstr>Какие налоги уплачиваются жителями города Тобольска?</vt:lpstr>
      <vt:lpstr>Виды неналоговых доходов, планируемых к поступлению в бюджет города Тобольска в 2018 году</vt:lpstr>
      <vt:lpstr>Состав неналоговых доходов бюджета города Тобольска в 2018-2020 годах, тыс.руб.</vt:lpstr>
      <vt:lpstr>Финансовая помощь, оказываемая бюджету города Тобольска из областного бюджета</vt:lpstr>
      <vt:lpstr>Бюджет формируется исходя из целей  и результатов</vt:lpstr>
      <vt:lpstr>Расходы бюджета города Тобольска</vt:lpstr>
      <vt:lpstr>Структура расходов бюджета  на 2018г</vt:lpstr>
      <vt:lpstr>Распределение  средств  по источникам</vt:lpstr>
      <vt:lpstr>Программно-целевой принцип формирования бюджета   2018год</vt:lpstr>
      <vt:lpstr>Сеть муниципальных учреждений</vt:lpstr>
      <vt:lpstr>Распределение   бюджета  по  муниципальным                       программам                                                                       млн.руб.</vt:lpstr>
      <vt:lpstr>Слайд 25</vt:lpstr>
      <vt:lpstr>Муниципальная программа «Основные направления развития  образования  в городе Тобольска»</vt:lpstr>
      <vt:lpstr>Слайд 27</vt:lpstr>
      <vt:lpstr>Муниципальная программа «Основные направления развития отрасли «Культура»  города Тобольска» </vt:lpstr>
      <vt:lpstr>  Культура, кинематография </vt:lpstr>
      <vt:lpstr>Муниципальная  программа «Основные направления развития физической культуры и спорта в городе Тобольске»</vt:lpstr>
      <vt:lpstr>Слайд 31</vt:lpstr>
      <vt:lpstr>Муниципальная программа "Основные направления развития молодежной политики в г.Тобольске"</vt:lpstr>
      <vt:lpstr>Муниципальная программа «Содержание дорог и  благоустройство  города Тобольска » </vt:lpstr>
      <vt:lpstr>Слайд 34</vt:lpstr>
      <vt:lpstr>Программа  «Комплексного социально-экономического развития города Тобольска до 2020 года»</vt:lpstr>
      <vt:lpstr>Муниципальная программа  «Комплексное развитие систем  коммунальной инфраструктуры г. Тобольска»</vt:lpstr>
      <vt:lpstr>Слайд 37</vt:lpstr>
      <vt:lpstr>Муниципальная программа «Строительство, реконструкция и ремонт автомобильных дорог муниципального образования г.Тобольск» </vt:lpstr>
      <vt:lpstr>Муниципальная программа "Развитие транспортной инфраструктуры в городе Тобольске« </vt:lpstr>
      <vt:lpstr>Непрограммные расходы</vt:lpstr>
      <vt:lpstr>Слайд 41</vt:lpstr>
      <vt:lpstr>  Спасибо, что посетили информационный ресурс «Бюджет для граждан»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trofimova_ey</dc:creator>
  <cp:lastModifiedBy>admin</cp:lastModifiedBy>
  <cp:revision>627</cp:revision>
  <cp:lastPrinted>2013-10-03T09:30:52Z</cp:lastPrinted>
  <dcterms:created xsi:type="dcterms:W3CDTF">2011-01-26T13:13:38Z</dcterms:created>
  <dcterms:modified xsi:type="dcterms:W3CDTF">2019-04-09T05:43:05Z</dcterms:modified>
</cp:coreProperties>
</file>