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15" r:id="rId2"/>
  </p:sldMasterIdLst>
  <p:notesMasterIdLst>
    <p:notesMasterId r:id="rId46"/>
  </p:notesMasterIdLst>
  <p:sldIdLst>
    <p:sldId id="313" r:id="rId3"/>
    <p:sldId id="391" r:id="rId4"/>
    <p:sldId id="392" r:id="rId5"/>
    <p:sldId id="393" r:id="rId6"/>
    <p:sldId id="394" r:id="rId7"/>
    <p:sldId id="395" r:id="rId8"/>
    <p:sldId id="396" r:id="rId9"/>
    <p:sldId id="374" r:id="rId10"/>
    <p:sldId id="314" r:id="rId11"/>
    <p:sldId id="315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32" r:id="rId22"/>
    <p:sldId id="397" r:id="rId23"/>
    <p:sldId id="400" r:id="rId24"/>
    <p:sldId id="336" r:id="rId25"/>
    <p:sldId id="401" r:id="rId26"/>
    <p:sldId id="337" r:id="rId27"/>
    <p:sldId id="379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10" r:id="rId36"/>
    <p:sldId id="411" r:id="rId37"/>
    <p:sldId id="412" r:id="rId38"/>
    <p:sldId id="413" r:id="rId39"/>
    <p:sldId id="353" r:id="rId40"/>
    <p:sldId id="354" r:id="rId41"/>
    <p:sldId id="357" r:id="rId42"/>
    <p:sldId id="358" r:id="rId43"/>
    <p:sldId id="414" r:id="rId44"/>
    <p:sldId id="390" r:id="rId4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CC66"/>
    <a:srgbClr val="CCECFF"/>
    <a:srgbClr val="FFCC99"/>
    <a:srgbClr val="99CCFF"/>
    <a:srgbClr val="008000"/>
    <a:srgbClr val="FF0000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1389" autoAdjust="0"/>
  </p:normalViewPr>
  <p:slideViewPr>
    <p:cSldViewPr>
      <p:cViewPr>
        <p:scale>
          <a:sx n="100" d="100"/>
          <a:sy n="100" d="100"/>
        </p:scale>
        <p:origin x="-6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41;&#1102;&#1076;&#1078;&#1077;&#1090;\2017\&#1087;&#1088;&#1086;&#1077;&#1082;&#1090;\&#1056;&#1072;&#1089;&#1095;&#1077;&#1090;&#1099;%20&#1082;%20&#1087;&#1088;&#1086;&#1077;&#1082;&#1090;&#1091;2017-2019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2017-2019\&#1087;&#1088;&#1086;&#1077;&#1082;&#1090;%20%20&#1073;&#1102;&#1076;&#1078;&#1077;&#1090;&#1072;%202017-2019&#1075;&#1075;\&#1053;&#1086;&#1074;&#1072;&#1103;%20&#1087;&#1072;&#1087;&#1082;&#1072;\&#1051;&#1080;&#1089;&#1090;%20Microsoft%20Office%20Excel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50"/>
      <c:rotY val="190"/>
      <c:perspective val="0"/>
    </c:view3D>
    <c:plotArea>
      <c:layout>
        <c:manualLayout>
          <c:layoutTarget val="inner"/>
          <c:xMode val="edge"/>
          <c:yMode val="edge"/>
          <c:x val="0.29841897233201603"/>
          <c:y val="0.31578947368421073"/>
          <c:w val="0.36166007905138342"/>
          <c:h val="0.2819548872180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9317792785783194"/>
                  <c:y val="3.93306099895407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1 </a:t>
                    </a:r>
                    <a:r>
                      <a:rPr lang="en-US" dirty="0"/>
                      <a:t>182 834   ; 13%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>
                <c:manualLayout>
                  <c:x val="1.7839469671034347E-3"/>
                  <c:y val="-0.125625481025398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</a:t>
                    </a:r>
                    <a:r>
                      <a:rPr lang="en-US" dirty="0" smtClean="0"/>
                      <a:t>2 </a:t>
                    </a:r>
                    <a:r>
                      <a:rPr lang="en-US" dirty="0"/>
                      <a:t>394   ; 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7 804 069   ; 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Лист1!$B$3:$B$5</c:f>
              <c:numCache>
                <c:formatCode>_-* #,##0_р_._-;\-* #,##0_р_._-;_-* "-"??_р_._-;_-@_-</c:formatCode>
                <c:ptCount val="3"/>
                <c:pt idx="0">
                  <c:v>1182834</c:v>
                </c:pt>
                <c:pt idx="1">
                  <c:v>242394</c:v>
                </c:pt>
                <c:pt idx="2">
                  <c:v>7804069</c:v>
                </c:pt>
              </c:numCache>
            </c:numRef>
          </c:val>
        </c:ser>
        <c:dLbls>
          <c:showVal val="1"/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5217391304347852E-2"/>
          <c:y val="0.88345864661654172"/>
          <c:w val="0.8675889328063241"/>
          <c:h val="8.2706766917293256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9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>
        <c:manualLayout>
          <c:layoutTarget val="inner"/>
          <c:xMode val="edge"/>
          <c:yMode val="edge"/>
          <c:x val="0.33334245535831897"/>
          <c:y val="0.17036185794171019"/>
          <c:w val="0.65239632167031003"/>
          <c:h val="0.8079533408325002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2"/>
              <c:layout>
                <c:manualLayout>
                  <c:x val="4.9649878848534328E-2"/>
                  <c:y val="7.3487205125355804E-3"/>
                </c:manualLayout>
              </c:layout>
              <c:showVal val="1"/>
            </c:dLbl>
            <c:dLbl>
              <c:idx val="3"/>
              <c:layout>
                <c:manualLayout>
                  <c:x val="5.4876181885222156E-2"/>
                  <c:y val="3.674360256267826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Социальная политика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970</c:v>
                </c:pt>
                <c:pt idx="1">
                  <c:v>700</c:v>
                </c:pt>
                <c:pt idx="2">
                  <c:v>54</c:v>
                </c:pt>
                <c:pt idx="3">
                  <c:v>20</c:v>
                </c:pt>
              </c:numCache>
            </c:numRef>
          </c:val>
        </c:ser>
        <c:dLbls>
          <c:showVal val="1"/>
        </c:dLbls>
        <c:gapWidth val="55"/>
        <c:overlap val="100"/>
        <c:axId val="134002560"/>
        <c:axId val="134001024"/>
      </c:barChart>
      <c:valAx>
        <c:axId val="134001024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134002560"/>
        <c:crosses val="autoZero"/>
        <c:crossBetween val="between"/>
      </c:valAx>
      <c:catAx>
        <c:axId val="1340025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001024"/>
        <c:crosses val="autoZero"/>
        <c:auto val="1"/>
        <c:lblAlgn val="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</c:rich>
      </c:tx>
      <c:layout>
        <c:manualLayout>
          <c:xMode val="edge"/>
          <c:yMode val="edge"/>
          <c:x val="1.7227748504134457E-2"/>
          <c:y val="3.1837371605175219E-2"/>
        </c:manualLayout>
      </c:layout>
    </c:title>
    <c:plotArea>
      <c:layout>
        <c:manualLayout>
          <c:layoutTarget val="inner"/>
          <c:xMode val="edge"/>
          <c:yMode val="edge"/>
          <c:x val="2.794336437221321E-2"/>
          <c:y val="5.2997588363140877E-2"/>
          <c:w val="0.95666663912551364"/>
          <c:h val="0.58345158618739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-2.7557701922008683E-3"/>
                  <c:y val="0.32438309187837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1.0104373978146107E-16"/>
                  <c:y val="0.3102794791880096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5.5115403844017419E-3"/>
                  <c:y val="0.4442637997464681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dLbls>
          <c:showVal val="1"/>
        </c:dLbls>
        <c:axId val="134483328"/>
        <c:axId val="134489216"/>
      </c:barChart>
      <c:catAx>
        <c:axId val="134483328"/>
        <c:scaling>
          <c:orientation val="minMax"/>
        </c:scaling>
        <c:delete val="1"/>
        <c:axPos val="b"/>
        <c:numFmt formatCode="General" sourceLinked="1"/>
        <c:tickLblPos val="none"/>
        <c:crossAx val="134489216"/>
        <c:crosses val="autoZero"/>
        <c:auto val="1"/>
        <c:lblAlgn val="ctr"/>
        <c:lblOffset val="100"/>
      </c:catAx>
      <c:valAx>
        <c:axId val="1344892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44833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004918104337643E-2"/>
          <c:y val="0.7887928277329449"/>
          <c:w val="0.9586137254590763"/>
          <c:h val="0.194748142462285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</c:title>
    <c:plotArea>
      <c:layout>
        <c:manualLayout>
          <c:layoutTarget val="inner"/>
          <c:xMode val="edge"/>
          <c:yMode val="edge"/>
          <c:x val="0.33334245535831897"/>
          <c:y val="0.17036185794171019"/>
          <c:w val="0.65239632167031003"/>
          <c:h val="0.8079533408325002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2"/>
              <c:layout>
                <c:manualLayout>
                  <c:x val="4.9649878848534328E-2"/>
                  <c:y val="7.3487205125355804E-3"/>
                </c:manualLayout>
              </c:layout>
              <c:showVal val="1"/>
            </c:dLbl>
            <c:dLbl>
              <c:idx val="3"/>
              <c:layout>
                <c:manualLayout>
                  <c:x val="5.4876181885222156E-2"/>
                  <c:y val="3.6743602562678262E-3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Организация досуга</c:v>
                </c:pt>
                <c:pt idx="1">
                  <c:v>Дополнительное образование</c:v>
                </c:pt>
                <c:pt idx="2">
                  <c:v>Библиотечное обслуживание</c:v>
                </c:pt>
                <c:pt idx="3">
                  <c:v>Административное обеспечение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51</c:v>
                </c:pt>
                <c:pt idx="2">
                  <c:v>29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gapWidth val="55"/>
        <c:overlap val="100"/>
        <c:axId val="136075904"/>
        <c:axId val="136074368"/>
      </c:barChart>
      <c:valAx>
        <c:axId val="136074368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136075904"/>
        <c:crosses val="autoZero"/>
        <c:crossBetween val="between"/>
      </c:valAx>
      <c:catAx>
        <c:axId val="1360759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  <c:crossAx val="136074368"/>
        <c:crosses val="autoZero"/>
        <c:auto val="1"/>
        <c:lblAlgn val="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</c:rich>
      </c:tx>
      <c:layout>
        <c:manualLayout>
          <c:xMode val="edge"/>
          <c:yMode val="edge"/>
          <c:x val="1.7227748504134457E-2"/>
          <c:y val="3.1837371605175219E-2"/>
        </c:manualLayout>
      </c:layout>
    </c:title>
    <c:plotArea>
      <c:layout>
        <c:manualLayout>
          <c:layoutTarget val="inner"/>
          <c:xMode val="edge"/>
          <c:yMode val="edge"/>
          <c:x val="3.6652991917221815E-2"/>
          <c:y val="5.8342002403773317E-2"/>
          <c:w val="0.95666663912551364"/>
          <c:h val="0.58345158618739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-2.7557701922008683E-3"/>
                  <c:y val="0.32438309187837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5643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22094767248083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5183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5.5115063467893544E-3"/>
                  <c:y val="0.2855307743584049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5506</c:v>
                </c:pt>
              </c:numCache>
            </c:numRef>
          </c:val>
        </c:ser>
        <c:dLbls>
          <c:showVal val="1"/>
        </c:dLbls>
        <c:axId val="139170560"/>
        <c:axId val="139172096"/>
      </c:barChart>
      <c:catAx>
        <c:axId val="139170560"/>
        <c:scaling>
          <c:orientation val="minMax"/>
        </c:scaling>
        <c:delete val="1"/>
        <c:axPos val="b"/>
        <c:numFmt formatCode="General" sourceLinked="1"/>
        <c:tickLblPos val="none"/>
        <c:crossAx val="139172096"/>
        <c:crosses val="autoZero"/>
        <c:auto val="1"/>
        <c:lblAlgn val="ctr"/>
        <c:lblOffset val="100"/>
      </c:catAx>
      <c:valAx>
        <c:axId val="1391720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91705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004918104337643E-2"/>
          <c:y val="0.7887928277329449"/>
          <c:w val="0.9586137254590763"/>
          <c:h val="0.194748142462285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</c:rich>
      </c:tx>
      <c:layout>
        <c:manualLayout>
          <c:xMode val="edge"/>
          <c:yMode val="edge"/>
          <c:x val="1.7227748504134457E-2"/>
          <c:y val="3.1837371605175219E-2"/>
        </c:manualLayout>
      </c:layout>
    </c:title>
    <c:plotArea>
      <c:layout>
        <c:manualLayout>
          <c:layoutTarget val="inner"/>
          <c:xMode val="edge"/>
          <c:yMode val="edge"/>
          <c:x val="3.6652991917221815E-2"/>
          <c:y val="5.8342002403773317E-2"/>
          <c:w val="0.95666663912551364"/>
          <c:h val="0.58345158618739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-2.7557701922008683E-3"/>
                  <c:y val="0.32438309187837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22094767248083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5.5115063467893544E-3"/>
                  <c:y val="0.2855307743584049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217</c:v>
                </c:pt>
              </c:numCache>
            </c:numRef>
          </c:val>
        </c:ser>
        <c:dLbls>
          <c:showVal val="1"/>
        </c:dLbls>
        <c:axId val="139406336"/>
        <c:axId val="139416320"/>
      </c:barChart>
      <c:catAx>
        <c:axId val="139406336"/>
        <c:scaling>
          <c:orientation val="minMax"/>
        </c:scaling>
        <c:delete val="1"/>
        <c:axPos val="b"/>
        <c:numFmt formatCode="General" sourceLinked="1"/>
        <c:tickLblPos val="none"/>
        <c:crossAx val="139416320"/>
        <c:crosses val="autoZero"/>
        <c:auto val="1"/>
        <c:lblAlgn val="ctr"/>
        <c:lblOffset val="100"/>
      </c:catAx>
      <c:valAx>
        <c:axId val="1394163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94063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004918104337643E-2"/>
          <c:y val="0.7887928277329449"/>
          <c:w val="0.9586137254590763"/>
          <c:h val="0.194748142462285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>
        <c:manualLayout>
          <c:layoutTarget val="inner"/>
          <c:xMode val="edge"/>
          <c:yMode val="edge"/>
          <c:x val="0.33334245535831897"/>
          <c:y val="0.17036185794171019"/>
          <c:w val="0.65239632167031003"/>
          <c:h val="0.807953340832500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2"/>
            <c:explosion val="28"/>
          </c:dPt>
          <c:dLbls>
            <c:dLbl>
              <c:idx val="1"/>
              <c:layout>
                <c:manualLayout>
                  <c:x val="-2.62828702793707E-2"/>
                  <c:y val="0.127396228461387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9.0111141497098646E-2"/>
                  <c:y val="-4.6789444030028444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11931184996538846"/>
                  <c:y val="2.7295247617989595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транспортное обслуживание</c:v>
                </c:pt>
                <c:pt idx="1">
                  <c:v>содержание дебаркадера</c:v>
                </c:pt>
                <c:pt idx="2">
                  <c:v>паромная переправа</c:v>
                </c:pt>
                <c:pt idx="3">
                  <c:v>соцподдержка отдельных категорий граждан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276</c:v>
                </c:pt>
                <c:pt idx="1">
                  <c:v>3</c:v>
                </c:pt>
                <c:pt idx="2">
                  <c:v>16</c:v>
                </c:pt>
                <c:pt idx="3">
                  <c:v>100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</c:rich>
      </c:tx>
      <c:layout>
        <c:manualLayout>
          <c:xMode val="edge"/>
          <c:yMode val="edge"/>
          <c:x val="1.7227748504134457E-2"/>
          <c:y val="3.1837371605175219E-2"/>
        </c:manualLayout>
      </c:layout>
    </c:title>
    <c:plotArea>
      <c:layout>
        <c:manualLayout>
          <c:layoutTarget val="inner"/>
          <c:xMode val="edge"/>
          <c:yMode val="edge"/>
          <c:x val="0.11165491654921686"/>
          <c:y val="5.8342002403773317E-2"/>
          <c:w val="0.88166475845478265"/>
          <c:h val="0.58345158618739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-2.7557701922008683E-3"/>
                  <c:y val="0.32438309187837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22094767248083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5.5115063467893544E-3"/>
                  <c:y val="0.2855307743584049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dLbls>
          <c:showVal val="1"/>
        </c:dLbls>
        <c:axId val="139754880"/>
        <c:axId val="139768960"/>
      </c:barChart>
      <c:catAx>
        <c:axId val="139754880"/>
        <c:scaling>
          <c:orientation val="minMax"/>
        </c:scaling>
        <c:delete val="1"/>
        <c:axPos val="b"/>
        <c:numFmt formatCode="General" sourceLinked="1"/>
        <c:tickLblPos val="none"/>
        <c:crossAx val="139768960"/>
        <c:crosses val="autoZero"/>
        <c:auto val="1"/>
        <c:lblAlgn val="ctr"/>
        <c:lblOffset val="100"/>
      </c:catAx>
      <c:valAx>
        <c:axId val="1397689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97548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004918104337643E-2"/>
          <c:y val="0.7887928277329449"/>
          <c:w val="0.9586137254590763"/>
          <c:h val="0.194748142462285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88065843621401E-2"/>
          <c:y val="0.11256117455138664"/>
          <c:w val="0.9783950617283953"/>
          <c:h val="0.64032777183105782"/>
        </c:manualLayout>
      </c:layout>
      <c:bar3DChart>
        <c:barDir val="col"/>
        <c:grouping val="clustered"/>
        <c:ser>
          <c:idx val="0"/>
          <c:order val="0"/>
          <c:tx>
            <c:strRef>
              <c:f>'неналоговые (2)'!$B$1:$C$1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00FF"/>
            </a:solidFill>
            <a:ln w="1294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3542523045216525E-3"/>
                  <c:y val="-1.6840372226767927E-2"/>
                </c:manualLayout>
              </c:layout>
              <c:showVal val="1"/>
            </c:dLbl>
            <c:dLbl>
              <c:idx val="1"/>
              <c:layout>
                <c:manualLayout>
                  <c:x val="4.4447306817799476E-3"/>
                  <c:y val="-1.5428050053587975E-2"/>
                </c:manualLayout>
              </c:layout>
              <c:showVal val="1"/>
            </c:dLbl>
            <c:dLbl>
              <c:idx val="2"/>
              <c:layout>
                <c:manualLayout>
                  <c:x val="3.6231673032336123E-3"/>
                  <c:y val="-3.250566379340835E-2"/>
                </c:manualLayout>
              </c:layout>
              <c:showVal val="1"/>
            </c:dLbl>
            <c:dLbl>
              <c:idx val="3"/>
              <c:layout>
                <c:manualLayout>
                  <c:x val="9.3871036390721484E-3"/>
                  <c:y val="-2.3453926466257859E-2"/>
                </c:manualLayout>
              </c:layout>
              <c:showVal val="1"/>
            </c:dLbl>
            <c:spPr>
              <a:noFill/>
              <a:ln w="25892">
                <a:noFill/>
              </a:ln>
            </c:spPr>
            <c:txPr>
              <a:bodyPr/>
              <a:lstStyle/>
              <a:p>
                <a:pPr>
                  <a:defRPr sz="145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(2)'!$A$7,'неналоговые (2)'!$A$11:$A$12)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(2)'!$B$3;'неналоговые (2)'!$B$7;'неналоговые (2)'!$B$11;'неналоговые (2)'!$B$12)</c:f>
              <c:numCache>
                <c:formatCode>_-* #,##0_р_._-;\-* #,##0_р_._-;_-* "-"??_р_._-;_-@_-</c:formatCode>
                <c:ptCount val="4"/>
                <c:pt idx="0">
                  <c:v>237.846</c:v>
                </c:pt>
                <c:pt idx="1">
                  <c:v>8.9</c:v>
                </c:pt>
                <c:pt idx="2">
                  <c:v>19.901999999999994</c:v>
                </c:pt>
                <c:pt idx="3">
                  <c:v>5.7459999999999996</c:v>
                </c:pt>
              </c:numCache>
            </c:numRef>
          </c:val>
        </c:ser>
        <c:ser>
          <c:idx val="1"/>
          <c:order val="1"/>
          <c:tx>
            <c:strRef>
              <c:f>'неналоговые (2)'!$D$1:$E$1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CCFFFF"/>
            </a:solidFill>
            <a:ln w="1294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4486396881755357E-2"/>
                  <c:y val="-3.1072677367835248E-2"/>
                </c:manualLayout>
              </c:layout>
              <c:showVal val="1"/>
            </c:dLbl>
            <c:dLbl>
              <c:idx val="1"/>
              <c:layout>
                <c:manualLayout>
                  <c:x val="7.8049080991476373E-3"/>
                  <c:y val="-2.3280664657730429E-2"/>
                </c:manualLayout>
              </c:layout>
              <c:showVal val="1"/>
            </c:dLbl>
            <c:dLbl>
              <c:idx val="2"/>
              <c:layout>
                <c:manualLayout>
                  <c:x val="1.496813431749186E-2"/>
                  <c:y val="-2.6949165541723337E-2"/>
                </c:manualLayout>
              </c:layout>
              <c:showVal val="1"/>
            </c:dLbl>
            <c:dLbl>
              <c:idx val="3"/>
              <c:layout>
                <c:manualLayout>
                  <c:x val="1.1368824273921666E-2"/>
                  <c:y val="-3.2462149646541844E-2"/>
                </c:manualLayout>
              </c:layout>
              <c:showVal val="1"/>
            </c:dLbl>
            <c:spPr>
              <a:noFill/>
              <a:ln w="25892">
                <a:noFill/>
              </a:ln>
            </c:spPr>
            <c:txPr>
              <a:bodyPr/>
              <a:lstStyle/>
              <a:p>
                <a:pPr>
                  <a:defRPr sz="10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(2)'!$A$7,'неналоговые (2)'!$A$11:$A$12)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(2)'!$D$3,'неналоговые (2)'!$D$7,'неналоговые (2)'!$D$11:$D$12)</c:f>
              <c:numCache>
                <c:formatCode>_-* #,##0_р_._-;\-* #,##0_р_._-;_-* "-"??_р_._-;_-@_-</c:formatCode>
                <c:ptCount val="4"/>
                <c:pt idx="0">
                  <c:v>206.42100000000008</c:v>
                </c:pt>
                <c:pt idx="1">
                  <c:v>9.49</c:v>
                </c:pt>
                <c:pt idx="2">
                  <c:v>20.797999999999991</c:v>
                </c:pt>
                <c:pt idx="3">
                  <c:v>5.81</c:v>
                </c:pt>
              </c:numCache>
            </c:numRef>
          </c:val>
        </c:ser>
        <c:ser>
          <c:idx val="2"/>
          <c:order val="2"/>
          <c:tx>
            <c:strRef>
              <c:f>'неналоговые (2)'!$F$1:$G$1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8000"/>
            </a:solidFill>
            <a:ln w="1294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2038619639116958E-2"/>
                  <c:y val="-1.1294404796014009E-2"/>
                </c:manualLayout>
              </c:layout>
              <c:showVal val="1"/>
            </c:dLbl>
            <c:dLbl>
              <c:idx val="1"/>
              <c:layout>
                <c:manualLayout>
                  <c:x val="1.3771351127339581E-2"/>
                  <c:y val="-3.0902395980326052E-2"/>
                </c:manualLayout>
              </c:layout>
              <c:showVal val="1"/>
            </c:dLbl>
            <c:dLbl>
              <c:idx val="2"/>
              <c:layout>
                <c:manualLayout>
                  <c:x val="2.1780221995721376E-2"/>
                  <c:y val="-1.4357482823833669E-2"/>
                </c:manualLayout>
              </c:layout>
              <c:showVal val="1"/>
            </c:dLbl>
            <c:dLbl>
              <c:idx val="3"/>
              <c:layout>
                <c:manualLayout>
                  <c:x val="1.9088607878495985E-2"/>
                  <c:y val="-2.32135058374527E-2"/>
                </c:manualLayout>
              </c:layout>
              <c:showVal val="1"/>
            </c:dLbl>
            <c:spPr>
              <a:noFill/>
              <a:ln w="25892">
                <a:noFill/>
              </a:ln>
            </c:spPr>
            <c:txPr>
              <a:bodyPr/>
              <a:lstStyle/>
              <a:p>
                <a:pPr>
                  <a:defRPr sz="145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(2)'!$A$7,'неналоговые (2)'!$A$11:$A$12)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(2)'!$F$3,'неналоговые (2)'!$F$7,'неналоговые (2)'!$F$11:$F$12)</c:f>
              <c:numCache>
                <c:formatCode>_-* #,##0_р_._-;\-* #,##0_р_._-;_-* "-"??_р_._-;_-@_-</c:formatCode>
                <c:ptCount val="4"/>
                <c:pt idx="0">
                  <c:v>210.33500000000001</c:v>
                </c:pt>
                <c:pt idx="1">
                  <c:v>8.59</c:v>
                </c:pt>
                <c:pt idx="2">
                  <c:v>21.629000000000001</c:v>
                </c:pt>
                <c:pt idx="3">
                  <c:v>5.891</c:v>
                </c:pt>
              </c:numCache>
            </c:numRef>
          </c:val>
        </c:ser>
        <c:shape val="box"/>
        <c:axId val="119637888"/>
        <c:axId val="119639424"/>
        <c:axId val="0"/>
      </c:bar3DChart>
      <c:catAx>
        <c:axId val="119637888"/>
        <c:scaling>
          <c:orientation val="minMax"/>
        </c:scaling>
        <c:axPos val="b"/>
        <c:numFmt formatCode="General" sourceLinked="1"/>
        <c:tickLblPos val="low"/>
        <c:spPr>
          <a:ln w="32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639424"/>
        <c:crosses val="autoZero"/>
        <c:auto val="1"/>
        <c:lblAlgn val="ctr"/>
        <c:lblOffset val="100"/>
        <c:tickLblSkip val="1"/>
        <c:tickMarkSkip val="1"/>
      </c:catAx>
      <c:valAx>
        <c:axId val="119639424"/>
        <c:scaling>
          <c:orientation val="minMax"/>
        </c:scaling>
        <c:delete val="1"/>
        <c:axPos val="l"/>
        <c:numFmt formatCode="_-* #,##0_р_._-;\-* #,##0_р_._-;_-* &quot;-&quot;??_р_._-;_-@_-" sourceLinked="1"/>
        <c:tickLblPos val="none"/>
        <c:crossAx val="119637888"/>
        <c:crosses val="autoZero"/>
        <c:crossBetween val="between"/>
      </c:valAx>
      <c:spPr>
        <a:noFill/>
        <a:ln w="25892">
          <a:noFill/>
        </a:ln>
      </c:spPr>
    </c:plotArea>
    <c:legend>
      <c:legendPos val="b"/>
      <c:layout>
        <c:manualLayout>
          <c:xMode val="edge"/>
          <c:yMode val="edge"/>
          <c:x val="0.32716043821347607"/>
          <c:y val="0.93637850247956511"/>
          <c:w val="0.34876547609693354"/>
          <c:h val="5.2202171169364875E-2"/>
        </c:manualLayout>
      </c:layout>
      <c:spPr>
        <a:noFill/>
        <a:ln w="25892">
          <a:noFill/>
        </a:ln>
      </c:spPr>
      <c:txPr>
        <a:bodyPr/>
        <a:lstStyle/>
        <a:p>
          <a:pPr>
            <a:defRPr sz="1524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64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0"/>
    </c:view3D>
    <c:plotArea>
      <c:layout>
        <c:manualLayout>
          <c:layoutTarget val="inner"/>
          <c:xMode val="edge"/>
          <c:yMode val="edge"/>
          <c:x val="2.357512408629878E-2"/>
          <c:y val="3.3797967034942575E-2"/>
          <c:w val="0.56280011730789503"/>
          <c:h val="0.87668595492904122"/>
        </c:manualLayout>
      </c:layout>
      <c:pie3DChart>
        <c:varyColors val="1"/>
        <c:ser>
          <c:idx val="20"/>
          <c:order val="20"/>
          <c:explosion val="25"/>
          <c:dPt>
            <c:idx val="2"/>
            <c:spPr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</c:spPr>
          </c:dPt>
          <c:dLbls>
            <c:dLbl>
              <c:idx val="0"/>
              <c:layout>
                <c:manualLayout>
                  <c:x val="3.577038639671095E-2"/>
                  <c:y val="-2.2757134647108931E-2"/>
                </c:manualLayout>
              </c:layout>
              <c:showPercent val="1"/>
            </c:dLbl>
            <c:dLbl>
              <c:idx val="1"/>
              <c:layout>
                <c:manualLayout>
                  <c:x val="2.3223311070655891E-2"/>
                  <c:y val="6.5007995211806169E-2"/>
                </c:manualLayout>
              </c:layout>
              <c:showPercent val="1"/>
            </c:dLbl>
            <c:dLbl>
              <c:idx val="5"/>
              <c:layout>
                <c:manualLayout>
                  <c:x val="-3.8691795640794405E-2"/>
                  <c:y val="-4.228752389630349E-2"/>
                </c:manualLayout>
              </c:layout>
              <c:showPercent val="1"/>
            </c:dLbl>
            <c:dLbl>
              <c:idx val="6"/>
              <c:layout>
                <c:manualLayout>
                  <c:x val="1.7440585211458547E-2"/>
                  <c:y val="-2.2969670305455801E-2"/>
                </c:manualLayout>
              </c:layout>
              <c:showPercent val="1"/>
            </c:dLbl>
            <c:dLbl>
              <c:idx val="7"/>
              <c:layout>
                <c:manualLayout>
                  <c:x val="2.6849121020800044E-3"/>
                  <c:y val="-8.657366463585314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>
                    <a:solidFill>
                      <a:srgbClr val="3366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Лист1!$X$11:$X$47</c:f>
              <c:numCache>
                <c:formatCode>0.0</c:formatCode>
                <c:ptCount val="8"/>
                <c:pt idx="0">
                  <c:v>3.0134992896872785</c:v>
                </c:pt>
                <c:pt idx="1">
                  <c:v>0.42976241621668682</c:v>
                </c:pt>
                <c:pt idx="2">
                  <c:v>66.464275600904116</c:v>
                </c:pt>
                <c:pt idx="3">
                  <c:v>3.6240312714716656</c:v>
                </c:pt>
                <c:pt idx="4">
                  <c:v>21.057289199553058</c:v>
                </c:pt>
                <c:pt idx="5">
                  <c:v>1.1134640602498944</c:v>
                </c:pt>
                <c:pt idx="6">
                  <c:v>3.3733428286495033</c:v>
                </c:pt>
                <c:pt idx="7">
                  <c:v>0.92433533326810369</c:v>
                </c:pt>
              </c:numCache>
            </c:numRef>
          </c:val>
        </c:ser>
        <c:ser>
          <c:idx val="19"/>
          <c:order val="19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Лист1!$W$11:$W$47</c:f>
            </c:numRef>
          </c:val>
        </c:ser>
        <c:ser>
          <c:idx val="18"/>
          <c:order val="18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Лист1!$V$11:$V$47</c:f>
            </c:numRef>
          </c:val>
        </c:ser>
        <c:ser>
          <c:idx val="17"/>
          <c:order val="17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Лист1!$U$11:$U$47</c:f>
            </c:numRef>
          </c:val>
        </c:ser>
        <c:ser>
          <c:idx val="16"/>
          <c:order val="16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Лист1!$T$11:$T$47</c:f>
            </c:numRef>
          </c:val>
        </c:ser>
        <c:ser>
          <c:idx val="15"/>
          <c:order val="15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Лист1!$S$11:$S$47</c:f>
            </c:numRef>
          </c:val>
        </c:ser>
        <c:ser>
          <c:idx val="14"/>
          <c:order val="14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Лист1!$R$11:$R$47</c:f>
            </c:numRef>
          </c:val>
        </c:ser>
        <c:ser>
          <c:idx val="13"/>
          <c:order val="13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Лист1!$Q$11:$Q$47</c:f>
            </c:numRef>
          </c:val>
        </c:ser>
        <c:ser>
          <c:idx val="12"/>
          <c:order val="12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Лист1!$P$11:$P$47</c:f>
            </c:numRef>
          </c:val>
        </c:ser>
        <c:ser>
          <c:idx val="11"/>
          <c:order val="11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Лист1!$O$11:$O$47</c:f>
            </c:numRef>
          </c:val>
        </c:ser>
        <c:ser>
          <c:idx val="10"/>
          <c:order val="10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Лист1!$N$11:$N$47</c:f>
            </c:numRef>
          </c:val>
        </c:ser>
        <c:ser>
          <c:idx val="9"/>
          <c:order val="9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Лист1!$M$11:$M$47</c:f>
            </c:numRef>
          </c:val>
        </c:ser>
        <c:ser>
          <c:idx val="8"/>
          <c:order val="8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Лист1!$L$11:$L$47</c:f>
            </c:numRef>
          </c:val>
        </c:ser>
        <c:ser>
          <c:idx val="7"/>
          <c:order val="7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Лист1!$K$11:$K$47</c:f>
            </c:numRef>
          </c:val>
        </c:ser>
        <c:ser>
          <c:idx val="6"/>
          <c:order val="6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Лист1!$J$11:$J$47</c:f>
            </c:numRef>
          </c:val>
        </c:ser>
        <c:ser>
          <c:idx val="5"/>
          <c:order val="5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Лист1!$I$11:$I$47</c:f>
            </c:numRef>
          </c:val>
        </c:ser>
        <c:ser>
          <c:idx val="4"/>
          <c:order val="4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Лист1!$H$11:$H$47</c:f>
            </c:numRef>
          </c:val>
        </c:ser>
        <c:ser>
          <c:idx val="3"/>
          <c:order val="3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Лист1!$G$11:$G$47</c:f>
            </c:numRef>
          </c:val>
        </c:ser>
        <c:ser>
          <c:idx val="2"/>
          <c:order val="2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Лист1!$F$11:$F$47</c:f>
            </c:numRef>
          </c:val>
        </c:ser>
        <c:ser>
          <c:idx val="1"/>
          <c:order val="1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Лист1!$E$11:$E$47</c:f>
            </c:numRef>
          </c:val>
        </c:ser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Лист1!$A$11:$C$47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Лист1!$D$11:$D$47</c:f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2359416937289613"/>
          <c:y val="2.947665788351804E-2"/>
          <c:w val="0.36754500030433651"/>
          <c:h val="0.94443070383073258"/>
        </c:manualLayout>
      </c:layout>
      <c:txPr>
        <a:bodyPr/>
        <a:lstStyle/>
        <a:p>
          <a:pPr>
            <a:defRPr b="1" strike="noStrike" kern="0" baseline="0">
              <a:solidFill>
                <a:srgbClr val="3366CC"/>
              </a:solidFill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20"/>
      <c:rotY val="10"/>
      <c:rAngAx val="1"/>
    </c:view3D>
    <c:plotArea>
      <c:layout>
        <c:manualLayout>
          <c:layoutTarget val="inner"/>
          <c:xMode val="edge"/>
          <c:yMode val="edge"/>
          <c:x val="2.3325373940009862E-2"/>
          <c:y val="0.19862357240466708"/>
          <c:w val="0.82883018951067633"/>
          <c:h val="0.57268610083732197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 политика</c:v>
                </c:pt>
                <c:pt idx="3">
                  <c:v>физкультура и спорт</c:v>
                </c:pt>
                <c:pt idx="4">
                  <c:v>остальные (без инвест проекта)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1950</c:v>
                </c:pt>
                <c:pt idx="1">
                  <c:v>103</c:v>
                </c:pt>
                <c:pt idx="2">
                  <c:v>315</c:v>
                </c:pt>
                <c:pt idx="3">
                  <c:v>86</c:v>
                </c:pt>
                <c:pt idx="4">
                  <c:v>1165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1207459245977427E-4"/>
          <c:y val="0.82103031550420003"/>
          <c:w val="0.99938792540753929"/>
          <c:h val="0.165507512404366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err="1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c:rich>
      </c:tx>
      <c:layout>
        <c:manualLayout>
          <c:xMode val="edge"/>
          <c:yMode val="edge"/>
          <c:x val="0.72703537990728317"/>
          <c:y val="7.2116613131280718E-2"/>
        </c:manualLayout>
      </c:layout>
    </c:title>
    <c:plotArea>
      <c:layout>
        <c:manualLayout>
          <c:layoutTarget val="inner"/>
          <c:xMode val="edge"/>
          <c:yMode val="edge"/>
          <c:x val="2.794336437221321E-2"/>
          <c:y val="5.2997588363140877E-2"/>
          <c:w val="0.95666663912551364"/>
          <c:h val="0.775948898759677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МП "ОН развития молодежной политики"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МП "ОН развития молодежной политики"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МП "ОН развития молодежной политики"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dLbls>
          <c:showVal val="1"/>
        </c:dLbls>
        <c:axId val="131454080"/>
        <c:axId val="131455616"/>
      </c:barChart>
      <c:catAx>
        <c:axId val="131454080"/>
        <c:scaling>
          <c:orientation val="minMax"/>
        </c:scaling>
        <c:delete val="1"/>
        <c:axPos val="b"/>
        <c:tickLblPos val="none"/>
        <c:crossAx val="131455616"/>
        <c:crosses val="autoZero"/>
        <c:auto val="1"/>
        <c:lblAlgn val="ctr"/>
        <c:lblOffset val="100"/>
      </c:catAx>
      <c:valAx>
        <c:axId val="1314556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14540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914945958385582"/>
          <c:y val="0.86659527348114418"/>
          <c:w val="0.82239983539243999"/>
          <c:h val="0.13340472651885638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71065301051839669"/>
          <c:y val="2.2046161537606954E-2"/>
        </c:manualLayout>
      </c:layout>
    </c:title>
    <c:plotArea>
      <c:layout>
        <c:manualLayout>
          <c:layoutTarget val="inner"/>
          <c:xMode val="edge"/>
          <c:yMode val="edge"/>
          <c:x val="0.24294486558674902"/>
          <c:y val="6.0346304114357693E-2"/>
          <c:w val="0.95666663912551364"/>
          <c:h val="0.775948898759677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3.3554873401100506E-2"/>
                  <c:y val="0.3479367454542088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99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CatName val="1"/>
              <c:separator>
</c:separator>
            </c:dLbl>
            <c:dLbl>
              <c:idx val="1"/>
              <c:layout>
                <c:manualLayout>
                  <c:x val="1.9430192860757249E-2"/>
                  <c:y val="0.1578927572862275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3366CC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CatName val="1"/>
              <c:separator>
</c:separator>
            </c:dLbl>
            <c:dLbl>
              <c:idx val="2"/>
              <c:layout>
                <c:manualLayout>
                  <c:x val="-0.12535668991756488"/>
                  <c:y val="6.02878615339036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CatName val="1"/>
              <c:separator>
</c:separator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CatName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теплоснабжения</c:v>
                </c:pt>
                <c:pt idx="1">
                  <c:v>Кап ремонт объектов теплоснабжения</c:v>
                </c:pt>
                <c:pt idx="2">
                  <c:v>Развитие водоснабжения и водоотведения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42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Млн.руб.</a:t>
            </a:r>
          </a:p>
        </c:rich>
      </c:tx>
      <c:layout>
        <c:manualLayout>
          <c:xMode val="edge"/>
          <c:yMode val="edge"/>
          <c:x val="0.72703537990728317"/>
          <c:y val="7.2116613131280718E-2"/>
        </c:manualLayout>
      </c:layout>
    </c:title>
    <c:plotArea>
      <c:layout>
        <c:manualLayout>
          <c:layoutTarget val="inner"/>
          <c:xMode val="edge"/>
          <c:yMode val="edge"/>
          <c:x val="2.794336437221321E-2"/>
          <c:y val="5.2997588363140877E-2"/>
          <c:w val="0.95666663912551364"/>
          <c:h val="0.683972452851368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Val val="1"/>
        </c:dLbls>
        <c:axId val="132921984"/>
        <c:axId val="132927872"/>
      </c:barChart>
      <c:catAx>
        <c:axId val="132921984"/>
        <c:scaling>
          <c:orientation val="minMax"/>
        </c:scaling>
        <c:delete val="1"/>
        <c:axPos val="b"/>
        <c:numFmt formatCode="General" sourceLinked="1"/>
        <c:tickLblPos val="none"/>
        <c:crossAx val="132927872"/>
        <c:crosses val="autoZero"/>
        <c:auto val="1"/>
        <c:lblAlgn val="ctr"/>
        <c:lblOffset val="100"/>
      </c:catAx>
      <c:valAx>
        <c:axId val="13292787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2921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914953255618403"/>
          <c:y val="0.82827149548475221"/>
          <c:w val="0.82239983539243999"/>
          <c:h val="0.1334050082874166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71065301051839669"/>
          <c:y val="2.2046161537606954E-2"/>
        </c:manualLayout>
      </c:layout>
    </c:title>
    <c:plotArea>
      <c:layout>
        <c:manualLayout>
          <c:layoutTarget val="inner"/>
          <c:xMode val="edge"/>
          <c:yMode val="edge"/>
          <c:x val="0.25890497389995826"/>
          <c:y val="0.14485659000851747"/>
          <c:w val="0.95666663912551364"/>
          <c:h val="0.775948898759677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spPr>
              <a:solidFill>
                <a:srgbClr val="FF9900"/>
              </a:solidFill>
            </c:spPr>
          </c:dPt>
          <c:dPt>
            <c:idx val="2"/>
            <c:explosion val="28"/>
          </c:dPt>
          <c:dLbls>
            <c:dLbl>
              <c:idx val="0"/>
              <c:layout>
                <c:manualLayout>
                  <c:x val="-3.3554873401100506E-2"/>
                  <c:y val="0.3479367454542088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99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CatName val="1"/>
              <c:separator>
</c:separator>
            </c:dLbl>
            <c:dLbl>
              <c:idx val="1"/>
              <c:layout>
                <c:manualLayout>
                  <c:x val="1.9430192860757249E-2"/>
                  <c:y val="0.1578927572862275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3366CC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CatName val="1"/>
              <c:separator>
</c:separator>
            </c:dLbl>
            <c:dLbl>
              <c:idx val="2"/>
              <c:layout>
                <c:manualLayout>
                  <c:x val="-0.23485139435361238"/>
                  <c:y val="2.3544258971225418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100" dirty="0"/>
                      <a:t>обеспечение деятельности ОМСУ</a:t>
                    </a:r>
                    <a:endParaRPr lang="ru-RU" sz="1050" dirty="0"/>
                  </a:p>
                </c:rich>
              </c:tx>
              <c:spPr/>
              <c:dLblPos val="bestFit"/>
              <c:showCatName val="1"/>
              <c:separator>
</c:separator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CatName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дополнительного образования детей</c:v>
                </c:pt>
                <c:pt idx="1">
                  <c:v>Реализация молодежной политики</c:v>
                </c:pt>
                <c:pt idx="2">
                  <c:v>обеспечение деятельности ОМСУ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39</c:v>
                </c:pt>
                <c:pt idx="2">
                  <c:v>5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</c:rich>
      </c:tx>
      <c:layout>
        <c:manualLayout>
          <c:xMode val="edge"/>
          <c:yMode val="edge"/>
          <c:x val="7.7793005638262473E-3"/>
          <c:y val="0.75869243893730565"/>
        </c:manualLayout>
      </c:layout>
    </c:title>
    <c:plotArea>
      <c:layout>
        <c:manualLayout>
          <c:layoutTarget val="inner"/>
          <c:xMode val="edge"/>
          <c:yMode val="edge"/>
          <c:x val="2.794336437221321E-2"/>
          <c:y val="5.2997588363140877E-2"/>
          <c:w val="0.95666663912551364"/>
          <c:h val="0.66896382797145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-2.7557701922008683E-3"/>
                  <c:y val="0.324383091878374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1.0104373978146107E-16"/>
                  <c:y val="0.3102794791880096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5.5115403844017419E-3"/>
                  <c:y val="0.4442637997464681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1751</c:v>
                </c:pt>
              </c:numCache>
            </c:numRef>
          </c:val>
        </c:ser>
        <c:dLbls>
          <c:showVal val="1"/>
        </c:dLbls>
        <c:axId val="133352832"/>
        <c:axId val="133429120"/>
      </c:barChart>
      <c:catAx>
        <c:axId val="133352832"/>
        <c:scaling>
          <c:orientation val="minMax"/>
        </c:scaling>
        <c:delete val="1"/>
        <c:axPos val="b"/>
        <c:numFmt formatCode="General" sourceLinked="1"/>
        <c:tickLblPos val="none"/>
        <c:crossAx val="133429120"/>
        <c:crosses val="autoZero"/>
        <c:auto val="1"/>
        <c:lblAlgn val="ctr"/>
        <c:lblOffset val="100"/>
      </c:catAx>
      <c:valAx>
        <c:axId val="1334291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3528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0182262734696138"/>
          <c:y val="0.75138105078443684"/>
          <c:w val="0.7727960782135328"/>
          <c:h val="0.2321597398667323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повышение   уровня   надежности,    качества    и эффективности работы коммунального комплекса</a:t>
          </a:r>
          <a:endParaRPr lang="ru-RU" sz="1000" b="1" dirty="0">
            <a:solidFill>
              <a:schemeClr val="tx1"/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6B97AAD9-F9EC-4CC5-BCF3-44CFE7F6E8C8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снижение себестоимости коммунальных услуг  за  счет уменьшения  затрат  на  их  производство   и   внедрения ресурсосберегающих технологий</a:t>
          </a:r>
          <a:endParaRPr lang="ru-RU" sz="1000" b="1" dirty="0">
            <a:solidFill>
              <a:schemeClr val="tx1"/>
            </a:solidFill>
          </a:endParaRPr>
        </a:p>
      </dgm:t>
    </dgm:pt>
    <dgm:pt modelId="{F6185C4B-83A3-41EE-8184-6D9A9F09B0C5}" type="parTrans" cxnId="{A85410E3-C137-4397-A6E8-0B4D32FCC502}">
      <dgm:prSet/>
      <dgm:spPr/>
      <dgm:t>
        <a:bodyPr/>
        <a:lstStyle/>
        <a:p>
          <a:endParaRPr lang="ru-RU"/>
        </a:p>
      </dgm:t>
    </dgm:pt>
    <dgm:pt modelId="{4B9DC51F-B145-4A42-A399-C4DD336E056B}" type="sibTrans" cxnId="{A85410E3-C137-4397-A6E8-0B4D32FCC502}">
      <dgm:prSet/>
      <dgm:spPr/>
      <dgm:t>
        <a:bodyPr/>
        <a:lstStyle/>
        <a:p>
          <a:endParaRPr lang="ru-RU"/>
        </a:p>
      </dgm:t>
    </dgm:pt>
    <dgm:pt modelId="{2D206617-FC35-4F42-8FEF-5981D9D9738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обновление   и   модернизация основных   фондов коммунального комплекса в соответствии  с  современными требованиями к технологии и качеству услуг  и  улучшения экологической ситуации в городе</a:t>
          </a:r>
          <a:endParaRPr lang="ru-RU" sz="1000" b="1" dirty="0">
            <a:solidFill>
              <a:schemeClr val="tx1"/>
            </a:solidFill>
          </a:endParaRPr>
        </a:p>
      </dgm:t>
    </dgm:pt>
    <dgm:pt modelId="{2730E106-F9CE-4966-8CAB-460CCBB83C0C}" type="parTrans" cxnId="{78101F63-F1E3-4EC1-B997-BCEB793F0674}">
      <dgm:prSet/>
      <dgm:spPr/>
      <dgm:t>
        <a:bodyPr/>
        <a:lstStyle/>
        <a:p>
          <a:endParaRPr lang="ru-RU"/>
        </a:p>
      </dgm:t>
    </dgm:pt>
    <dgm:pt modelId="{37074EEF-3BDA-4C7B-9BA6-62E107CF107C}" type="sibTrans" cxnId="{78101F63-F1E3-4EC1-B997-BCEB793F0674}">
      <dgm:prSet/>
      <dgm:spPr/>
      <dgm:t>
        <a:bodyPr/>
        <a:lstStyle/>
        <a:p>
          <a:endParaRPr lang="ru-RU"/>
        </a:p>
      </dgm:t>
    </dgm:pt>
    <dgm:pt modelId="{B71E2860-FAA0-479C-9B2A-186CB17D9D3C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привлечение  бюджетных  и  внебюджетных  средств  в обеспечение    комплексного развития     коммунальной инфраструктуры, подключение и обеспечение  строительства нового</a:t>
          </a:r>
          <a:endParaRPr lang="ru-RU" sz="1000" b="1" dirty="0">
            <a:solidFill>
              <a:schemeClr val="tx1"/>
            </a:solidFill>
          </a:endParaRPr>
        </a:p>
      </dgm:t>
    </dgm:pt>
    <dgm:pt modelId="{4C3BEFB6-8783-480C-AC41-23CE38CB09FF}" type="parTrans" cxnId="{50750FDB-46C9-4991-BDBA-6FA363A44666}">
      <dgm:prSet/>
      <dgm:spPr/>
      <dgm:t>
        <a:bodyPr/>
        <a:lstStyle/>
        <a:p>
          <a:endParaRPr lang="ru-RU"/>
        </a:p>
      </dgm:t>
    </dgm:pt>
    <dgm:pt modelId="{650D3881-80BA-4D52-9D80-94489FBED772}" type="sibTrans" cxnId="{50750FDB-46C9-4991-BDBA-6FA363A44666}">
      <dgm:prSet/>
      <dgm:spPr/>
      <dgm:t>
        <a:bodyPr/>
        <a:lstStyle/>
        <a:p>
          <a:endParaRPr lang="ru-RU"/>
        </a:p>
      </dgm:t>
    </dgm:pt>
    <dgm:pt modelId="{9EAA5399-A19B-4C8B-8E9C-9B9AB4E92CBC}" type="pres">
      <dgm:prSet presAssocID="{EA367402-60EC-41D5-9C47-DE22E5E8B5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166DE-652D-4C64-8097-E0ACF52654D2}" type="pres">
      <dgm:prSet presAssocID="{EA367402-60EC-41D5-9C47-DE22E5E8B5AC}" presName="diamond" presStyleLbl="bgShp" presStyleIdx="0" presStyleCnt="1"/>
      <dgm:spPr/>
    </dgm:pt>
    <dgm:pt modelId="{E691BDA4-1BF3-49D3-9FF7-AFC032519FEC}" type="pres">
      <dgm:prSet presAssocID="{EA367402-60EC-41D5-9C47-DE22E5E8B5AC}" presName="quad1" presStyleLbl="node1" presStyleIdx="0" presStyleCnt="4" custScaleX="102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6D56-347A-43AB-A73F-4EC1DD1C5D79}" type="pres">
      <dgm:prSet presAssocID="{EA367402-60EC-41D5-9C47-DE22E5E8B5AC}" presName="quad2" presStyleLbl="node1" presStyleIdx="1" presStyleCnt="4" custScaleX="112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ED75-0A2C-43BB-BADC-FBE9D13F8160}" type="pres">
      <dgm:prSet presAssocID="{EA367402-60EC-41D5-9C47-DE22E5E8B5AC}" presName="quad3" presStyleLbl="node1" presStyleIdx="2" presStyleCnt="4" custScaleX="102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383B-DE1C-45C0-B1AD-67634AE384EB}" type="pres">
      <dgm:prSet presAssocID="{EA367402-60EC-41D5-9C47-DE22E5E8B5AC}" presName="quad4" presStyleLbl="node1" presStyleIdx="3" presStyleCnt="4" custScaleX="112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BC1A78F1-6A12-42F2-9610-39D08BD4334D}" type="presOf" srcId="{B71E2860-FAA0-479C-9B2A-186CB17D9D3C}" destId="{D521383B-DE1C-45C0-B1AD-67634AE384EB}" srcOrd="0" destOrd="0" presId="urn:microsoft.com/office/officeart/2005/8/layout/matrix3"/>
    <dgm:cxn modelId="{A85410E3-C137-4397-A6E8-0B4D32FCC502}" srcId="{EA367402-60EC-41D5-9C47-DE22E5E8B5AC}" destId="{6B97AAD9-F9EC-4CC5-BCF3-44CFE7F6E8C8}" srcOrd="1" destOrd="0" parTransId="{F6185C4B-83A3-41EE-8184-6D9A9F09B0C5}" sibTransId="{4B9DC51F-B145-4A42-A399-C4DD336E056B}"/>
    <dgm:cxn modelId="{F621906C-4205-4D3E-B259-FED7BD34E201}" type="presOf" srcId="{2D206617-FC35-4F42-8FEF-5981D9D97380}" destId="{B600ED75-0A2C-43BB-BADC-FBE9D13F8160}" srcOrd="0" destOrd="0" presId="urn:microsoft.com/office/officeart/2005/8/layout/matrix3"/>
    <dgm:cxn modelId="{50750FDB-46C9-4991-BDBA-6FA363A44666}" srcId="{EA367402-60EC-41D5-9C47-DE22E5E8B5AC}" destId="{B71E2860-FAA0-479C-9B2A-186CB17D9D3C}" srcOrd="3" destOrd="0" parTransId="{4C3BEFB6-8783-480C-AC41-23CE38CB09FF}" sibTransId="{650D3881-80BA-4D52-9D80-94489FBED772}"/>
    <dgm:cxn modelId="{9FB660CE-FDC7-42F7-9510-4E80EAE19441}" type="presOf" srcId="{EA367402-60EC-41D5-9C47-DE22E5E8B5AC}" destId="{9EAA5399-A19B-4C8B-8E9C-9B9AB4E92CBC}" srcOrd="0" destOrd="0" presId="urn:microsoft.com/office/officeart/2005/8/layout/matrix3"/>
    <dgm:cxn modelId="{78101F63-F1E3-4EC1-B997-BCEB793F0674}" srcId="{EA367402-60EC-41D5-9C47-DE22E5E8B5AC}" destId="{2D206617-FC35-4F42-8FEF-5981D9D97380}" srcOrd="2" destOrd="0" parTransId="{2730E106-F9CE-4966-8CAB-460CCBB83C0C}" sibTransId="{37074EEF-3BDA-4C7B-9BA6-62E107CF107C}"/>
    <dgm:cxn modelId="{DE166915-7F85-4E10-B1EE-C7D8BFF4C75F}" type="presOf" srcId="{6B97AAD9-F9EC-4CC5-BCF3-44CFE7F6E8C8}" destId="{8DE96D56-347A-43AB-A73F-4EC1DD1C5D79}" srcOrd="0" destOrd="0" presId="urn:microsoft.com/office/officeart/2005/8/layout/matrix3"/>
    <dgm:cxn modelId="{6E8C9849-03E7-4BD5-9FFD-2EC7A195992F}" type="presOf" srcId="{110B0434-E927-4A15-B959-780C4E64B102}" destId="{E691BDA4-1BF3-49D3-9FF7-AFC032519FEC}" srcOrd="0" destOrd="0" presId="urn:microsoft.com/office/officeart/2005/8/layout/matrix3"/>
    <dgm:cxn modelId="{85E86172-42EE-4252-97A5-3D7BF15A7AE1}" type="presParOf" srcId="{9EAA5399-A19B-4C8B-8E9C-9B9AB4E92CBC}" destId="{906166DE-652D-4C64-8097-E0ACF52654D2}" srcOrd="0" destOrd="0" presId="urn:microsoft.com/office/officeart/2005/8/layout/matrix3"/>
    <dgm:cxn modelId="{A3BAA217-6C86-4B66-82E2-FD222BB95963}" type="presParOf" srcId="{9EAA5399-A19B-4C8B-8E9C-9B9AB4E92CBC}" destId="{E691BDA4-1BF3-49D3-9FF7-AFC032519FEC}" srcOrd="1" destOrd="0" presId="urn:microsoft.com/office/officeart/2005/8/layout/matrix3"/>
    <dgm:cxn modelId="{6F5A97E3-720C-4D7B-87F6-D5B9A44BD555}" type="presParOf" srcId="{9EAA5399-A19B-4C8B-8E9C-9B9AB4E92CBC}" destId="{8DE96D56-347A-43AB-A73F-4EC1DD1C5D79}" srcOrd="2" destOrd="0" presId="urn:microsoft.com/office/officeart/2005/8/layout/matrix3"/>
    <dgm:cxn modelId="{A1198345-9578-4177-97D0-3311AE241AE0}" type="presParOf" srcId="{9EAA5399-A19B-4C8B-8E9C-9B9AB4E92CBC}" destId="{B600ED75-0A2C-43BB-BADC-FBE9D13F8160}" srcOrd="3" destOrd="0" presId="urn:microsoft.com/office/officeart/2005/8/layout/matrix3"/>
    <dgm:cxn modelId="{F0EC8DA5-DBAB-49A4-AD06-2DFA5AE0A658}" type="presParOf" srcId="{9EAA5399-A19B-4C8B-8E9C-9B9AB4E92CBC}" destId="{D521383B-DE1C-45C0-B1AD-67634AE384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C29FAB-00B7-4BC2-8C5D-7AEFA230D0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35471-04E6-4FA8-A319-625ED18741EE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b="1" dirty="0">
            <a:solidFill>
              <a:schemeClr val="tx1"/>
            </a:solidFill>
          </a:endParaRPr>
        </a:p>
      </dgm:t>
    </dgm:pt>
    <dgm:pt modelId="{ACE6F275-772E-4367-AF4D-D08D64DD427E}" type="parTrans" cxnId="{EF5A8F5E-F343-4AD8-BB88-64B17DB37B4C}">
      <dgm:prSet/>
      <dgm:spPr/>
      <dgm:t>
        <a:bodyPr/>
        <a:lstStyle/>
        <a:p>
          <a:endParaRPr lang="ru-RU"/>
        </a:p>
      </dgm:t>
    </dgm:pt>
    <dgm:pt modelId="{A62E3D10-CFBB-42AE-A902-1C57810A06B3}" type="sibTrans" cxnId="{EF5A8F5E-F343-4AD8-BB88-64B17DB37B4C}">
      <dgm:prSet/>
      <dgm:spPr/>
      <dgm:t>
        <a:bodyPr/>
        <a:lstStyle/>
        <a:p>
          <a:endParaRPr lang="ru-RU"/>
        </a:p>
      </dgm:t>
    </dgm:pt>
    <dgm:pt modelId="{BBC2DEBD-F37A-4267-9080-6A0200A01A8F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b="1" dirty="0" smtClean="0"/>
            <a:t>Задачи Программы:</a:t>
          </a:r>
          <a:endParaRPr lang="ru-RU" dirty="0"/>
        </a:p>
      </dgm:t>
    </dgm:pt>
    <dgm:pt modelId="{4B3B195B-E485-4326-B014-1B1683E2FDD5}" type="parTrans" cxnId="{DD87C0D2-7B64-4703-9275-D37B079FC4C0}">
      <dgm:prSet/>
      <dgm:spPr/>
      <dgm:t>
        <a:bodyPr/>
        <a:lstStyle/>
        <a:p>
          <a:endParaRPr lang="ru-RU"/>
        </a:p>
      </dgm:t>
    </dgm:pt>
    <dgm:pt modelId="{A3F6C8D9-29D3-4423-8165-AFE83862B819}" type="sibTrans" cxnId="{DD87C0D2-7B64-4703-9275-D37B079FC4C0}">
      <dgm:prSet/>
      <dgm:spPr/>
      <dgm:t>
        <a:bodyPr/>
        <a:lstStyle/>
        <a:p>
          <a:endParaRPr lang="ru-RU"/>
        </a:p>
      </dgm:t>
    </dgm:pt>
    <dgm:pt modelId="{90DDA181-9489-44A7-9207-662E7EB20CD4}">
      <dgm:prSet/>
      <dgm:spPr/>
      <dgm:t>
        <a:bodyPr/>
        <a:lstStyle/>
        <a:p>
          <a:pPr rtl="0"/>
          <a:r>
            <a:rPr lang="ru-RU" b="1" dirty="0" smtClean="0"/>
            <a:t>Обеспечение роста выпуска продукции (услуг) для внутреннего потребления с целью замещения  ввозимых в город товаров (услуг).</a:t>
          </a:r>
          <a:endParaRPr lang="ru-RU" b="1" dirty="0"/>
        </a:p>
      </dgm:t>
    </dgm:pt>
    <dgm:pt modelId="{BCC272B3-ECA0-4FEA-BECE-40DF9CBD30A0}" type="parTrans" cxnId="{71B287C9-1B53-426E-94A6-7603CFCD54DC}">
      <dgm:prSet/>
      <dgm:spPr/>
      <dgm:t>
        <a:bodyPr/>
        <a:lstStyle/>
        <a:p>
          <a:endParaRPr lang="ru-RU"/>
        </a:p>
      </dgm:t>
    </dgm:pt>
    <dgm:pt modelId="{A8839FC6-C3C8-41CD-B018-4C1A832FF0C3}" type="sibTrans" cxnId="{71B287C9-1B53-426E-94A6-7603CFCD54DC}">
      <dgm:prSet/>
      <dgm:spPr/>
      <dgm:t>
        <a:bodyPr/>
        <a:lstStyle/>
        <a:p>
          <a:endParaRPr lang="ru-RU"/>
        </a:p>
      </dgm:t>
    </dgm:pt>
    <dgm:pt modelId="{EEF08EAE-9A33-44C1-A635-FC847D35FD20}">
      <dgm:prSet/>
      <dgm:spPr/>
      <dgm:t>
        <a:bodyPr/>
        <a:lstStyle/>
        <a:p>
          <a:pPr rtl="0"/>
          <a:r>
            <a:rPr lang="ru-RU" b="1" dirty="0" smtClean="0"/>
            <a:t>Обеспечение роста выпуска продукции (услуг) для реализации на внешних рынках.</a:t>
          </a:r>
          <a:endParaRPr lang="ru-RU" b="1" dirty="0"/>
        </a:p>
      </dgm:t>
    </dgm:pt>
    <dgm:pt modelId="{0C0C39FD-D325-429B-9758-B595F2255F7F}" type="parTrans" cxnId="{F8444DA3-4824-4B16-8D4D-1B1E86F656FF}">
      <dgm:prSet/>
      <dgm:spPr/>
      <dgm:t>
        <a:bodyPr/>
        <a:lstStyle/>
        <a:p>
          <a:endParaRPr lang="ru-RU"/>
        </a:p>
      </dgm:t>
    </dgm:pt>
    <dgm:pt modelId="{E3005A46-47F2-4E6B-BF07-A2548DD13747}" type="sibTrans" cxnId="{F8444DA3-4824-4B16-8D4D-1B1E86F656FF}">
      <dgm:prSet/>
      <dgm:spPr/>
      <dgm:t>
        <a:bodyPr/>
        <a:lstStyle/>
        <a:p>
          <a:endParaRPr lang="ru-RU"/>
        </a:p>
      </dgm:t>
    </dgm:pt>
    <dgm:pt modelId="{99258C49-3E01-4B38-8704-AEBDF058735C}">
      <dgm:prSet/>
      <dgm:spPr/>
      <dgm:t>
        <a:bodyPr/>
        <a:lstStyle/>
        <a:p>
          <a:pPr rtl="0"/>
          <a:r>
            <a:rPr lang="ru-RU" b="1" dirty="0" smtClean="0"/>
            <a:t>Регулирование развития «точек роста» внутри города.</a:t>
          </a:r>
          <a:endParaRPr lang="ru-RU" b="1" dirty="0"/>
        </a:p>
      </dgm:t>
    </dgm:pt>
    <dgm:pt modelId="{7A5B1A8C-F91F-4EC1-8808-B4850F80840F}" type="parTrans" cxnId="{8942BFCF-2786-4EA4-BE6E-9A31B1F96507}">
      <dgm:prSet/>
      <dgm:spPr/>
      <dgm:t>
        <a:bodyPr/>
        <a:lstStyle/>
        <a:p>
          <a:endParaRPr lang="ru-RU"/>
        </a:p>
      </dgm:t>
    </dgm:pt>
    <dgm:pt modelId="{3E9D11FA-4878-4EDC-B7D3-62AA679451DE}" type="sibTrans" cxnId="{8942BFCF-2786-4EA4-BE6E-9A31B1F96507}">
      <dgm:prSet/>
      <dgm:spPr/>
      <dgm:t>
        <a:bodyPr/>
        <a:lstStyle/>
        <a:p>
          <a:endParaRPr lang="ru-RU"/>
        </a:p>
      </dgm:t>
    </dgm:pt>
    <dgm:pt modelId="{D408B7A3-994E-4C53-B7D3-A6E9253AA307}">
      <dgm:prSet/>
      <dgm:spPr/>
      <dgm:t>
        <a:bodyPr/>
        <a:lstStyle/>
        <a:p>
          <a:pPr rtl="0"/>
          <a:r>
            <a:rPr lang="ru-RU" b="1" dirty="0" smtClean="0"/>
            <a:t>Создание условий для стабильного развития экономики, направленных на улучшение социального положения и материального благосостояния населения города. </a:t>
          </a:r>
          <a:endParaRPr lang="ru-RU" b="1" dirty="0"/>
        </a:p>
      </dgm:t>
    </dgm:pt>
    <dgm:pt modelId="{FE6F43E2-0872-49A2-8A84-93A9EB8E7DC9}" type="parTrans" cxnId="{6A382A4B-E186-4FC2-A826-646D4C727706}">
      <dgm:prSet/>
      <dgm:spPr/>
      <dgm:t>
        <a:bodyPr/>
        <a:lstStyle/>
        <a:p>
          <a:endParaRPr lang="ru-RU"/>
        </a:p>
      </dgm:t>
    </dgm:pt>
    <dgm:pt modelId="{CCE1073F-08BD-40A5-A071-57C81D9E6D11}" type="sibTrans" cxnId="{6A382A4B-E186-4FC2-A826-646D4C727706}">
      <dgm:prSet/>
      <dgm:spPr/>
      <dgm:t>
        <a:bodyPr/>
        <a:lstStyle/>
        <a:p>
          <a:endParaRPr lang="ru-RU"/>
        </a:p>
      </dgm:t>
    </dgm:pt>
    <dgm:pt modelId="{77DD8C7C-95A2-4D11-9EED-21FD07A18284}">
      <dgm:prSet/>
      <dgm:spPr/>
      <dgm:t>
        <a:bodyPr/>
        <a:lstStyle/>
        <a:p>
          <a:pPr rtl="0"/>
          <a:r>
            <a:rPr lang="ru-RU" b="1" dirty="0" smtClean="0"/>
            <a:t>Обеспечение устойчивости экономического роста и качественного уровня жизни населения.</a:t>
          </a:r>
          <a:endParaRPr lang="ru-RU" b="1" dirty="0"/>
        </a:p>
      </dgm:t>
    </dgm:pt>
    <dgm:pt modelId="{DB134432-D1E2-4C8F-968D-E5506DE2066D}" type="parTrans" cxnId="{4737B8E0-CC8F-45DB-82F7-6B4F00863B7C}">
      <dgm:prSet/>
      <dgm:spPr/>
      <dgm:t>
        <a:bodyPr/>
        <a:lstStyle/>
        <a:p>
          <a:endParaRPr lang="ru-RU"/>
        </a:p>
      </dgm:t>
    </dgm:pt>
    <dgm:pt modelId="{C77E18DE-DF49-464D-AAED-3C8D9C3F1984}" type="sibTrans" cxnId="{4737B8E0-CC8F-45DB-82F7-6B4F00863B7C}">
      <dgm:prSet/>
      <dgm:spPr/>
      <dgm:t>
        <a:bodyPr/>
        <a:lstStyle/>
        <a:p>
          <a:endParaRPr lang="ru-RU"/>
        </a:p>
      </dgm:t>
    </dgm:pt>
    <dgm:pt modelId="{1B75C808-AB7C-4D5C-8D77-8E92BEB9702F}" type="pres">
      <dgm:prSet presAssocID="{E4C29FAB-00B7-4BC2-8C5D-7AEFA230D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B52A4-F620-4495-AB5E-00D35A5EE792}" type="pres">
      <dgm:prSet presAssocID="{F7C35471-04E6-4FA8-A319-625ED18741EE}" presName="linNode" presStyleCnt="0"/>
      <dgm:spPr/>
    </dgm:pt>
    <dgm:pt modelId="{F9E58463-908A-468D-B168-C98FC983204E}" type="pres">
      <dgm:prSet presAssocID="{F7C35471-04E6-4FA8-A319-625ED18741E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A2C6-93B7-40F7-AF07-DF697E5EFBBA}" type="pres">
      <dgm:prSet presAssocID="{F7C35471-04E6-4FA8-A319-625ED18741E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EA5D-74C7-48D0-AC5E-27C775CAB132}" type="pres">
      <dgm:prSet presAssocID="{A62E3D10-CFBB-42AE-A902-1C57810A06B3}" presName="sp" presStyleCnt="0"/>
      <dgm:spPr/>
    </dgm:pt>
    <dgm:pt modelId="{80CB050C-3A95-43F2-8402-3E9FD4EC8419}" type="pres">
      <dgm:prSet presAssocID="{BBC2DEBD-F37A-4267-9080-6A0200A01A8F}" presName="linNode" presStyleCnt="0"/>
      <dgm:spPr/>
    </dgm:pt>
    <dgm:pt modelId="{EEE628ED-9A36-4149-B3E9-582BA0994234}" type="pres">
      <dgm:prSet presAssocID="{BBC2DEBD-F37A-4267-9080-6A0200A01A8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5ACE7-45DC-45A6-8436-AFA19C97FECC}" type="pres">
      <dgm:prSet presAssocID="{BBC2DEBD-F37A-4267-9080-6A0200A01A8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48065-8F0F-47A4-8050-EA7B4EAF44C3}" type="presOf" srcId="{D408B7A3-994E-4C53-B7D3-A6E9253AA307}" destId="{CE8BA2C6-93B7-40F7-AF07-DF697E5EFBBA}" srcOrd="0" destOrd="0" presId="urn:microsoft.com/office/officeart/2005/8/layout/vList5"/>
    <dgm:cxn modelId="{A24F3E2B-6279-4ACE-986B-A06AF0800936}" type="presOf" srcId="{EEF08EAE-9A33-44C1-A635-FC847D35FD20}" destId="{0F65ACE7-45DC-45A6-8436-AFA19C97FECC}" srcOrd="0" destOrd="1" presId="urn:microsoft.com/office/officeart/2005/8/layout/vList5"/>
    <dgm:cxn modelId="{6A382A4B-E186-4FC2-A826-646D4C727706}" srcId="{F7C35471-04E6-4FA8-A319-625ED18741EE}" destId="{D408B7A3-994E-4C53-B7D3-A6E9253AA307}" srcOrd="0" destOrd="0" parTransId="{FE6F43E2-0872-49A2-8A84-93A9EB8E7DC9}" sibTransId="{CCE1073F-08BD-40A5-A071-57C81D9E6D11}"/>
    <dgm:cxn modelId="{4450BE07-A13C-40F1-904B-473EBEDD604B}" type="presOf" srcId="{90DDA181-9489-44A7-9207-662E7EB20CD4}" destId="{0F65ACE7-45DC-45A6-8436-AFA19C97FECC}" srcOrd="0" destOrd="0" presId="urn:microsoft.com/office/officeart/2005/8/layout/vList5"/>
    <dgm:cxn modelId="{DD87C0D2-7B64-4703-9275-D37B079FC4C0}" srcId="{E4C29FAB-00B7-4BC2-8C5D-7AEFA230D035}" destId="{BBC2DEBD-F37A-4267-9080-6A0200A01A8F}" srcOrd="1" destOrd="0" parTransId="{4B3B195B-E485-4326-B014-1B1683E2FDD5}" sibTransId="{A3F6C8D9-29D3-4423-8165-AFE83862B819}"/>
    <dgm:cxn modelId="{EF5A8F5E-F343-4AD8-BB88-64B17DB37B4C}" srcId="{E4C29FAB-00B7-4BC2-8C5D-7AEFA230D035}" destId="{F7C35471-04E6-4FA8-A319-625ED18741EE}" srcOrd="0" destOrd="0" parTransId="{ACE6F275-772E-4367-AF4D-D08D64DD427E}" sibTransId="{A62E3D10-CFBB-42AE-A902-1C57810A06B3}"/>
    <dgm:cxn modelId="{47C7A094-D18A-479A-8AA9-30A6AD9000FB}" type="presOf" srcId="{E4C29FAB-00B7-4BC2-8C5D-7AEFA230D035}" destId="{1B75C808-AB7C-4D5C-8D77-8E92BEB9702F}" srcOrd="0" destOrd="0" presId="urn:microsoft.com/office/officeart/2005/8/layout/vList5"/>
    <dgm:cxn modelId="{8942BFCF-2786-4EA4-BE6E-9A31B1F96507}" srcId="{BBC2DEBD-F37A-4267-9080-6A0200A01A8F}" destId="{99258C49-3E01-4B38-8704-AEBDF058735C}" srcOrd="2" destOrd="0" parTransId="{7A5B1A8C-F91F-4EC1-8808-B4850F80840F}" sibTransId="{3E9D11FA-4878-4EDC-B7D3-62AA679451DE}"/>
    <dgm:cxn modelId="{4737B8E0-CC8F-45DB-82F7-6B4F00863B7C}" srcId="{F7C35471-04E6-4FA8-A319-625ED18741EE}" destId="{77DD8C7C-95A2-4D11-9EED-21FD07A18284}" srcOrd="1" destOrd="0" parTransId="{DB134432-D1E2-4C8F-968D-E5506DE2066D}" sibTransId="{C77E18DE-DF49-464D-AAED-3C8D9C3F1984}"/>
    <dgm:cxn modelId="{71B287C9-1B53-426E-94A6-7603CFCD54DC}" srcId="{BBC2DEBD-F37A-4267-9080-6A0200A01A8F}" destId="{90DDA181-9489-44A7-9207-662E7EB20CD4}" srcOrd="0" destOrd="0" parTransId="{BCC272B3-ECA0-4FEA-BECE-40DF9CBD30A0}" sibTransId="{A8839FC6-C3C8-41CD-B018-4C1A832FF0C3}"/>
    <dgm:cxn modelId="{826BEEBB-AE52-4476-AFD5-6A5970E1FF4C}" type="presOf" srcId="{F7C35471-04E6-4FA8-A319-625ED18741EE}" destId="{F9E58463-908A-468D-B168-C98FC983204E}" srcOrd="0" destOrd="0" presId="urn:microsoft.com/office/officeart/2005/8/layout/vList5"/>
    <dgm:cxn modelId="{5245FFA4-9111-450E-A114-8D3D076C0E96}" type="presOf" srcId="{77DD8C7C-95A2-4D11-9EED-21FD07A18284}" destId="{CE8BA2C6-93B7-40F7-AF07-DF697E5EFBBA}" srcOrd="0" destOrd="1" presId="urn:microsoft.com/office/officeart/2005/8/layout/vList5"/>
    <dgm:cxn modelId="{A7797E86-FEA5-4F32-B793-1A9168B1AB34}" type="presOf" srcId="{99258C49-3E01-4B38-8704-AEBDF058735C}" destId="{0F65ACE7-45DC-45A6-8436-AFA19C97FECC}" srcOrd="0" destOrd="2" presId="urn:microsoft.com/office/officeart/2005/8/layout/vList5"/>
    <dgm:cxn modelId="{CB259BB3-DEEC-4083-8C5B-95335FE2EC51}" type="presOf" srcId="{BBC2DEBD-F37A-4267-9080-6A0200A01A8F}" destId="{EEE628ED-9A36-4149-B3E9-582BA0994234}" srcOrd="0" destOrd="0" presId="urn:microsoft.com/office/officeart/2005/8/layout/vList5"/>
    <dgm:cxn modelId="{F8444DA3-4824-4B16-8D4D-1B1E86F656FF}" srcId="{BBC2DEBD-F37A-4267-9080-6A0200A01A8F}" destId="{EEF08EAE-9A33-44C1-A635-FC847D35FD20}" srcOrd="1" destOrd="0" parTransId="{0C0C39FD-D325-429B-9758-B595F2255F7F}" sibTransId="{E3005A46-47F2-4E6B-BF07-A2548DD13747}"/>
    <dgm:cxn modelId="{D01FBE6B-3C19-4FAF-A298-869F0BE2F24A}" type="presParOf" srcId="{1B75C808-AB7C-4D5C-8D77-8E92BEB9702F}" destId="{17FB52A4-F620-4495-AB5E-00D35A5EE792}" srcOrd="0" destOrd="0" presId="urn:microsoft.com/office/officeart/2005/8/layout/vList5"/>
    <dgm:cxn modelId="{EE211D34-6DAB-4B18-8B8E-3B1997A13CEE}" type="presParOf" srcId="{17FB52A4-F620-4495-AB5E-00D35A5EE792}" destId="{F9E58463-908A-468D-B168-C98FC983204E}" srcOrd="0" destOrd="0" presId="urn:microsoft.com/office/officeart/2005/8/layout/vList5"/>
    <dgm:cxn modelId="{6C60BC97-4280-4239-A8CF-E9D84044255C}" type="presParOf" srcId="{17FB52A4-F620-4495-AB5E-00D35A5EE792}" destId="{CE8BA2C6-93B7-40F7-AF07-DF697E5EFBBA}" srcOrd="1" destOrd="0" presId="urn:microsoft.com/office/officeart/2005/8/layout/vList5"/>
    <dgm:cxn modelId="{02FDE4EC-7513-435D-AEA0-3635602D2713}" type="presParOf" srcId="{1B75C808-AB7C-4D5C-8D77-8E92BEB9702F}" destId="{82F5EA5D-74C7-48D0-AC5E-27C775CAB132}" srcOrd="1" destOrd="0" presId="urn:microsoft.com/office/officeart/2005/8/layout/vList5"/>
    <dgm:cxn modelId="{44AE657E-30C4-4E60-AA3E-7D2CFA2C0184}" type="presParOf" srcId="{1B75C808-AB7C-4D5C-8D77-8E92BEB9702F}" destId="{80CB050C-3A95-43F2-8402-3E9FD4EC8419}" srcOrd="2" destOrd="0" presId="urn:microsoft.com/office/officeart/2005/8/layout/vList5"/>
    <dgm:cxn modelId="{8938B85A-1562-4DDE-859B-023C0FBD8548}" type="presParOf" srcId="{80CB050C-3A95-43F2-8402-3E9FD4EC8419}" destId="{EEE628ED-9A36-4149-B3E9-582BA0994234}" srcOrd="0" destOrd="0" presId="urn:microsoft.com/office/officeart/2005/8/layout/vList5"/>
    <dgm:cxn modelId="{382D887A-C72D-4232-9A02-C251644F1FB5}" type="presParOf" srcId="{80CB050C-3A95-43F2-8402-3E9FD4EC8419}" destId="{0F65ACE7-45DC-45A6-8436-AFA19C97F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0E7089-D95A-49C0-9F4C-4C478BFC0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61F4-6A45-4515-8E03-02632E7696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dirty="0">
            <a:solidFill>
              <a:schemeClr val="tx1"/>
            </a:solidFill>
          </a:endParaRPr>
        </a:p>
      </dgm:t>
    </dgm:pt>
    <dgm:pt modelId="{EFC0D309-5436-4D4A-8C9D-B8DB09D7D8B6}" type="parTrans" cxnId="{07C72637-FF97-42AC-AE36-6E3E04F71CAD}">
      <dgm:prSet/>
      <dgm:spPr/>
      <dgm:t>
        <a:bodyPr/>
        <a:lstStyle/>
        <a:p>
          <a:endParaRPr lang="ru-RU"/>
        </a:p>
      </dgm:t>
    </dgm:pt>
    <dgm:pt modelId="{15B2D17E-CB66-4981-A488-0C8A2F2CAB8A}" type="sibTrans" cxnId="{07C72637-FF97-42AC-AE36-6E3E04F71CAD}">
      <dgm:prSet/>
      <dgm:spPr/>
      <dgm:t>
        <a:bodyPr/>
        <a:lstStyle/>
        <a:p>
          <a:endParaRPr lang="ru-RU"/>
        </a:p>
      </dgm:t>
    </dgm:pt>
    <dgm:pt modelId="{A44F85F2-94B3-4753-A7B3-2D2D9224F7D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развитие транспортной инфраструктуры в целях содействия комплексному развитию территории города для обеспечения благоприятных условий жизнедеятельности населения, повышения качества и доступности услуг транспортного комплекса для населения</a:t>
          </a:r>
          <a:endParaRPr lang="ru-RU" b="1" dirty="0">
            <a:solidFill>
              <a:schemeClr val="tx1"/>
            </a:solidFill>
          </a:endParaRPr>
        </a:p>
      </dgm:t>
    </dgm:pt>
    <dgm:pt modelId="{13F666F6-054B-4769-BC16-E82781AB6A65}" type="parTrans" cxnId="{F639A8BC-4A4E-4373-89BA-767011D41AF4}">
      <dgm:prSet/>
      <dgm:spPr/>
      <dgm:t>
        <a:bodyPr/>
        <a:lstStyle/>
        <a:p>
          <a:endParaRPr lang="ru-RU"/>
        </a:p>
      </dgm:t>
    </dgm:pt>
    <dgm:pt modelId="{8F28FAA6-7821-414C-AEA2-26267033A12C}" type="sibTrans" cxnId="{F639A8BC-4A4E-4373-89BA-767011D41AF4}">
      <dgm:prSet/>
      <dgm:spPr/>
      <dgm:t>
        <a:bodyPr/>
        <a:lstStyle/>
        <a:p>
          <a:endParaRPr lang="ru-RU"/>
        </a:p>
      </dgm:t>
    </dgm:pt>
    <dgm:pt modelId="{09D721FD-99C2-4F70-BA09-A7CB76ACCD7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AC6B3EE9-47BF-4FB4-8C08-E2A312A62A2A}" type="parTrans" cxnId="{EDB88C86-0758-42F5-8ADE-6DE508F5B6D0}">
      <dgm:prSet/>
      <dgm:spPr/>
      <dgm:t>
        <a:bodyPr/>
        <a:lstStyle/>
        <a:p>
          <a:endParaRPr lang="ru-RU"/>
        </a:p>
      </dgm:t>
    </dgm:pt>
    <dgm:pt modelId="{9D08E602-9BD3-4325-88CC-D65A757DBBDB}" type="sibTrans" cxnId="{EDB88C86-0758-42F5-8ADE-6DE508F5B6D0}">
      <dgm:prSet/>
      <dgm:spPr/>
      <dgm:t>
        <a:bodyPr/>
        <a:lstStyle/>
        <a:p>
          <a:endParaRPr lang="ru-RU"/>
        </a:p>
      </dgm:t>
    </dgm:pt>
    <dgm:pt modelId="{A95AA6CC-9267-46CE-AD9E-03085795D3A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Организация пассажирских перевозок автомобильным транспортом </a:t>
          </a:r>
          <a:endParaRPr lang="ru-RU" sz="1200" b="1" dirty="0">
            <a:solidFill>
              <a:schemeClr val="tx1"/>
            </a:solidFill>
          </a:endParaRPr>
        </a:p>
      </dgm:t>
    </dgm:pt>
    <dgm:pt modelId="{1215ECBD-0C9D-4DB7-8C21-C5C3A0C6286C}" type="parTrans" cxnId="{AAC73970-6AC7-4298-A8D5-59706721319B}">
      <dgm:prSet/>
      <dgm:spPr/>
      <dgm:t>
        <a:bodyPr/>
        <a:lstStyle/>
        <a:p>
          <a:endParaRPr lang="ru-RU"/>
        </a:p>
      </dgm:t>
    </dgm:pt>
    <dgm:pt modelId="{3C2E8764-D6D7-4706-A703-E74E6EB338C8}" type="sibTrans" cxnId="{AAC73970-6AC7-4298-A8D5-59706721319B}">
      <dgm:prSet/>
      <dgm:spPr/>
      <dgm:t>
        <a:bodyPr/>
        <a:lstStyle/>
        <a:p>
          <a:endParaRPr lang="ru-RU"/>
        </a:p>
      </dgm:t>
    </dgm:pt>
    <dgm:pt modelId="{0B262189-2930-41C5-80AE-5317B3ED5D7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Организация пассажирских перевозок на речном транспорте</a:t>
          </a:r>
          <a:endParaRPr lang="ru-RU" sz="1200" b="1" dirty="0">
            <a:solidFill>
              <a:schemeClr val="tx1"/>
            </a:solidFill>
          </a:endParaRPr>
        </a:p>
      </dgm:t>
    </dgm:pt>
    <dgm:pt modelId="{B07CBD6A-3F49-4775-A798-7BE6948FFC0B}" type="parTrans" cxnId="{4AE6DF71-E453-422A-9E3F-BE1FBD5E8F9A}">
      <dgm:prSet/>
      <dgm:spPr/>
      <dgm:t>
        <a:bodyPr/>
        <a:lstStyle/>
        <a:p>
          <a:endParaRPr lang="ru-RU"/>
        </a:p>
      </dgm:t>
    </dgm:pt>
    <dgm:pt modelId="{A37D2F78-F8B5-4913-96AE-1118C6717972}" type="sibTrans" cxnId="{4AE6DF71-E453-422A-9E3F-BE1FBD5E8F9A}">
      <dgm:prSet/>
      <dgm:spPr/>
      <dgm:t>
        <a:bodyPr/>
        <a:lstStyle/>
        <a:p>
          <a:endParaRPr lang="ru-RU"/>
        </a:p>
      </dgm:t>
    </dgm:pt>
    <dgm:pt modelId="{57B19DF5-E98B-4636-8923-80B30A7DD4D2}" type="pres">
      <dgm:prSet presAssocID="{500E7089-D95A-49C0-9F4C-4C478BFC02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E4D17-4E15-41A2-96BD-5E0644B25884}" type="pres">
      <dgm:prSet presAssocID="{1D0D61F4-6A45-4515-8E03-02632E769642}" presName="linNode" presStyleCnt="0"/>
      <dgm:spPr/>
    </dgm:pt>
    <dgm:pt modelId="{188F23E1-B840-4953-B2C3-60D97C59DA78}" type="pres">
      <dgm:prSet presAssocID="{1D0D61F4-6A45-4515-8E03-02632E76964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00A8-28AD-4C0B-A658-3BBB0E334722}" type="pres">
      <dgm:prSet presAssocID="{1D0D61F4-6A45-4515-8E03-02632E76964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3238-AA21-48F4-8246-7609684D1C57}" type="pres">
      <dgm:prSet presAssocID="{15B2D17E-CB66-4981-A488-0C8A2F2CAB8A}" presName="sp" presStyleCnt="0"/>
      <dgm:spPr/>
    </dgm:pt>
    <dgm:pt modelId="{154843C3-0126-4EF4-8EAC-F691C88E1872}" type="pres">
      <dgm:prSet presAssocID="{09D721FD-99C2-4F70-BA09-A7CB76ACCD70}" presName="linNode" presStyleCnt="0"/>
      <dgm:spPr/>
    </dgm:pt>
    <dgm:pt modelId="{D40649CA-BA50-4122-8B1F-AA05F74F04C7}" type="pres">
      <dgm:prSet presAssocID="{09D721FD-99C2-4F70-BA09-A7CB76ACCD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5F13-193A-45CB-91D8-7DE850F1D205}" type="pres">
      <dgm:prSet presAssocID="{09D721FD-99C2-4F70-BA09-A7CB76ACCD7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351CC0-F0D5-4B04-81FC-9C9298E284BD}" type="presOf" srcId="{09D721FD-99C2-4F70-BA09-A7CB76ACCD70}" destId="{D40649CA-BA50-4122-8B1F-AA05F74F04C7}" srcOrd="0" destOrd="0" presId="urn:microsoft.com/office/officeart/2005/8/layout/vList5"/>
    <dgm:cxn modelId="{F639A8BC-4A4E-4373-89BA-767011D41AF4}" srcId="{1D0D61F4-6A45-4515-8E03-02632E769642}" destId="{A44F85F2-94B3-4753-A7B3-2D2D9224F7DC}" srcOrd="0" destOrd="0" parTransId="{13F666F6-054B-4769-BC16-E82781AB6A65}" sibTransId="{8F28FAA6-7821-414C-AEA2-26267033A12C}"/>
    <dgm:cxn modelId="{6CA5BC4F-0934-48C1-8FF7-70CAF489D274}" type="presOf" srcId="{1D0D61F4-6A45-4515-8E03-02632E769642}" destId="{188F23E1-B840-4953-B2C3-60D97C59DA78}" srcOrd="0" destOrd="0" presId="urn:microsoft.com/office/officeart/2005/8/layout/vList5"/>
    <dgm:cxn modelId="{EDB88C86-0758-42F5-8ADE-6DE508F5B6D0}" srcId="{500E7089-D95A-49C0-9F4C-4C478BFC0250}" destId="{09D721FD-99C2-4F70-BA09-A7CB76ACCD70}" srcOrd="1" destOrd="0" parTransId="{AC6B3EE9-47BF-4FB4-8C08-E2A312A62A2A}" sibTransId="{9D08E602-9BD3-4325-88CC-D65A757DBBDB}"/>
    <dgm:cxn modelId="{07C72637-FF97-42AC-AE36-6E3E04F71CAD}" srcId="{500E7089-D95A-49C0-9F4C-4C478BFC0250}" destId="{1D0D61F4-6A45-4515-8E03-02632E769642}" srcOrd="0" destOrd="0" parTransId="{EFC0D309-5436-4D4A-8C9D-B8DB09D7D8B6}" sibTransId="{15B2D17E-CB66-4981-A488-0C8A2F2CAB8A}"/>
    <dgm:cxn modelId="{7B84F569-C5A2-4099-9CE0-DCC08DA6F5B9}" type="presOf" srcId="{A95AA6CC-9267-46CE-AD9E-03085795D3A8}" destId="{AB1F5F13-193A-45CB-91D8-7DE850F1D205}" srcOrd="0" destOrd="0" presId="urn:microsoft.com/office/officeart/2005/8/layout/vList5"/>
    <dgm:cxn modelId="{4C5D8AD1-3572-495E-93F3-0CA2C3ADE733}" type="presOf" srcId="{A44F85F2-94B3-4753-A7B3-2D2D9224F7DC}" destId="{5BA100A8-28AD-4C0B-A658-3BBB0E334722}" srcOrd="0" destOrd="0" presId="urn:microsoft.com/office/officeart/2005/8/layout/vList5"/>
    <dgm:cxn modelId="{AAC73970-6AC7-4298-A8D5-59706721319B}" srcId="{09D721FD-99C2-4F70-BA09-A7CB76ACCD70}" destId="{A95AA6CC-9267-46CE-AD9E-03085795D3A8}" srcOrd="0" destOrd="0" parTransId="{1215ECBD-0C9D-4DB7-8C21-C5C3A0C6286C}" sibTransId="{3C2E8764-D6D7-4706-A703-E74E6EB338C8}"/>
    <dgm:cxn modelId="{4AE6DF71-E453-422A-9E3F-BE1FBD5E8F9A}" srcId="{09D721FD-99C2-4F70-BA09-A7CB76ACCD70}" destId="{0B262189-2930-41C5-80AE-5317B3ED5D75}" srcOrd="1" destOrd="0" parTransId="{B07CBD6A-3F49-4775-A798-7BE6948FFC0B}" sibTransId="{A37D2F78-F8B5-4913-96AE-1118C6717972}"/>
    <dgm:cxn modelId="{782A9F15-DE01-44D8-A007-5EB8E9F5DC8A}" type="presOf" srcId="{0B262189-2930-41C5-80AE-5317B3ED5D75}" destId="{AB1F5F13-193A-45CB-91D8-7DE850F1D205}" srcOrd="0" destOrd="1" presId="urn:microsoft.com/office/officeart/2005/8/layout/vList5"/>
    <dgm:cxn modelId="{5E2B98FC-91D4-4F5B-AFCB-26A1B56B3D9B}" type="presOf" srcId="{500E7089-D95A-49C0-9F4C-4C478BFC0250}" destId="{57B19DF5-E98B-4636-8923-80B30A7DD4D2}" srcOrd="0" destOrd="0" presId="urn:microsoft.com/office/officeart/2005/8/layout/vList5"/>
    <dgm:cxn modelId="{42EA3723-4A02-4433-9E6F-CF2070FD40A6}" type="presParOf" srcId="{57B19DF5-E98B-4636-8923-80B30A7DD4D2}" destId="{2B3E4D17-4E15-41A2-96BD-5E0644B25884}" srcOrd="0" destOrd="0" presId="urn:microsoft.com/office/officeart/2005/8/layout/vList5"/>
    <dgm:cxn modelId="{38441B85-12D9-4C95-8526-1E577BB8D994}" type="presParOf" srcId="{2B3E4D17-4E15-41A2-96BD-5E0644B25884}" destId="{188F23E1-B840-4953-B2C3-60D97C59DA78}" srcOrd="0" destOrd="0" presId="urn:microsoft.com/office/officeart/2005/8/layout/vList5"/>
    <dgm:cxn modelId="{B305A169-86E2-4AD9-AE45-ED49577D5325}" type="presParOf" srcId="{2B3E4D17-4E15-41A2-96BD-5E0644B25884}" destId="{5BA100A8-28AD-4C0B-A658-3BBB0E334722}" srcOrd="1" destOrd="0" presId="urn:microsoft.com/office/officeart/2005/8/layout/vList5"/>
    <dgm:cxn modelId="{C70A48C4-D14D-4B91-8FC2-3FDFC4017132}" type="presParOf" srcId="{57B19DF5-E98B-4636-8923-80B30A7DD4D2}" destId="{18253238-AA21-48F4-8246-7609684D1C57}" srcOrd="1" destOrd="0" presId="urn:microsoft.com/office/officeart/2005/8/layout/vList5"/>
    <dgm:cxn modelId="{7925F0EB-3F4B-42B0-BABF-3E00C47B30EF}" type="presParOf" srcId="{57B19DF5-E98B-4636-8923-80B30A7DD4D2}" destId="{154843C3-0126-4EF4-8EAC-F691C88E1872}" srcOrd="2" destOrd="0" presId="urn:microsoft.com/office/officeart/2005/8/layout/vList5"/>
    <dgm:cxn modelId="{5DC1BDDF-77AD-4C3E-869E-C57A23DDC40B}" type="presParOf" srcId="{154843C3-0126-4EF4-8EAC-F691C88E1872}" destId="{D40649CA-BA50-4122-8B1F-AA05F74F04C7}" srcOrd="0" destOrd="0" presId="urn:microsoft.com/office/officeart/2005/8/layout/vList5"/>
    <dgm:cxn modelId="{36820736-ACD3-464F-A63D-D4CC02C05CA2}" type="presParOf" srcId="{154843C3-0126-4EF4-8EAC-F691C88E1872}" destId="{AB1F5F13-193A-45CB-91D8-7DE850F1D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050E4E-3DDC-4400-BE95-F5195EBB3E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64B31-8763-4BDA-AE80-4830CC1826E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77DA5CA1-720C-4F4A-A808-4015DD136226}" type="parTrans" cxnId="{C5A250C9-C76B-420B-B662-0629F45F2EDB}">
      <dgm:prSet/>
      <dgm:spPr/>
      <dgm:t>
        <a:bodyPr/>
        <a:lstStyle/>
        <a:p>
          <a:endParaRPr lang="ru-RU"/>
        </a:p>
      </dgm:t>
    </dgm:pt>
    <dgm:pt modelId="{67318B5B-C46E-487D-A3E0-53B1DFA81149}" type="sibTrans" cxnId="{C5A250C9-C76B-420B-B662-0629F45F2EDB}">
      <dgm:prSet/>
      <dgm:spPr/>
      <dgm:t>
        <a:bodyPr/>
        <a:lstStyle/>
        <a:p>
          <a:endParaRPr lang="ru-RU"/>
        </a:p>
      </dgm:t>
    </dgm:pt>
    <dgm:pt modelId="{ECC79009-14CA-48BC-9D4C-65758CC8259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/>
            <a:t>Повышение уровня благоустройства, озеленения, санитарного состояния города и создание наиболее благоприятной и комфортной среды жизнедеятельности горожан </a:t>
          </a:r>
          <a:endParaRPr lang="ru-RU" sz="1200" b="1" dirty="0"/>
        </a:p>
      </dgm:t>
    </dgm:pt>
    <dgm:pt modelId="{5BDB96C5-4C12-4062-832D-DB48EDFC9A2E}" type="parTrans" cxnId="{966EE346-8627-4EB1-B6CD-0D4C9BBE7326}">
      <dgm:prSet/>
      <dgm:spPr/>
      <dgm:t>
        <a:bodyPr/>
        <a:lstStyle/>
        <a:p>
          <a:endParaRPr lang="ru-RU"/>
        </a:p>
      </dgm:t>
    </dgm:pt>
    <dgm:pt modelId="{96FE2662-6EA3-4F71-BD69-543E59F6E118}" type="sibTrans" cxnId="{966EE346-8627-4EB1-B6CD-0D4C9BBE7326}">
      <dgm:prSet/>
      <dgm:spPr/>
      <dgm:t>
        <a:bodyPr/>
        <a:lstStyle/>
        <a:p>
          <a:endParaRPr lang="ru-RU"/>
        </a:p>
      </dgm:t>
    </dgm:pt>
    <dgm:pt modelId="{482A6BBE-C710-4349-9D95-A4B306AB727B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5882D8E4-5551-4131-AFF1-2AF7C882B3AC}" type="parTrans" cxnId="{0663638F-D8BF-4266-B684-0A7FF9471A5A}">
      <dgm:prSet/>
      <dgm:spPr/>
      <dgm:t>
        <a:bodyPr/>
        <a:lstStyle/>
        <a:p>
          <a:endParaRPr lang="ru-RU"/>
        </a:p>
      </dgm:t>
    </dgm:pt>
    <dgm:pt modelId="{FFF64316-45B3-4526-8DDE-CAFC2D0BF71E}" type="sibTrans" cxnId="{0663638F-D8BF-4266-B684-0A7FF9471A5A}">
      <dgm:prSet/>
      <dgm:spPr/>
      <dgm:t>
        <a:bodyPr/>
        <a:lstStyle/>
        <a:p>
          <a:endParaRPr lang="ru-RU"/>
        </a:p>
      </dgm:t>
    </dgm:pt>
    <dgm:pt modelId="{63747B7F-B6B6-41CF-BB38-03D6665EA64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содержания  муниципальных дорог и тротуаров.</a:t>
          </a:r>
          <a:endParaRPr lang="ru-RU" sz="1000" b="1" dirty="0"/>
        </a:p>
      </dgm:t>
    </dgm:pt>
    <dgm:pt modelId="{B1556E2A-BD60-40AC-97CC-96F45261538B}" type="parTrans" cxnId="{D3ABF260-E78C-40F1-95FF-A0B65361DEA2}">
      <dgm:prSet/>
      <dgm:spPr/>
      <dgm:t>
        <a:bodyPr/>
        <a:lstStyle/>
        <a:p>
          <a:endParaRPr lang="ru-RU"/>
        </a:p>
      </dgm:t>
    </dgm:pt>
    <dgm:pt modelId="{E3D6B7BC-C25F-423D-A15E-CFB88A96756D}" type="sibTrans" cxnId="{D3ABF260-E78C-40F1-95FF-A0B65361DEA2}">
      <dgm:prSet/>
      <dgm:spPr/>
      <dgm:t>
        <a:bodyPr/>
        <a:lstStyle/>
        <a:p>
          <a:endParaRPr lang="ru-RU"/>
        </a:p>
      </dgm:t>
    </dgm:pt>
    <dgm:pt modelId="{8C477A02-589C-4A45-B067-3659EA21F2FD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освещения улично-дорожной сети.</a:t>
          </a:r>
          <a:endParaRPr lang="ru-RU" sz="1000" b="1" dirty="0"/>
        </a:p>
      </dgm:t>
    </dgm:pt>
    <dgm:pt modelId="{7118648E-2925-42AA-9F4F-72E4E747CF9A}" type="parTrans" cxnId="{E1F95AAD-7BA6-49EE-8DD0-08631A762AD0}">
      <dgm:prSet/>
      <dgm:spPr/>
      <dgm:t>
        <a:bodyPr/>
        <a:lstStyle/>
        <a:p>
          <a:endParaRPr lang="ru-RU"/>
        </a:p>
      </dgm:t>
    </dgm:pt>
    <dgm:pt modelId="{5E239E1B-EB41-4765-AE69-8384717437C7}" type="sibTrans" cxnId="{E1F95AAD-7BA6-49EE-8DD0-08631A762AD0}">
      <dgm:prSet/>
      <dgm:spPr/>
      <dgm:t>
        <a:bodyPr/>
        <a:lstStyle/>
        <a:p>
          <a:endParaRPr lang="ru-RU"/>
        </a:p>
      </dgm:t>
    </dgm:pt>
    <dgm:pt modelId="{29A6341C-9603-4E0E-9D47-1EE84CB6B92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озеленения территории города.</a:t>
          </a:r>
          <a:endParaRPr lang="ru-RU" sz="1000" b="1" dirty="0"/>
        </a:p>
      </dgm:t>
    </dgm:pt>
    <dgm:pt modelId="{087E2E35-B9E3-474C-84A4-DB1128BD91D4}" type="parTrans" cxnId="{92783C59-3143-43E3-90B2-3C404D3CE230}">
      <dgm:prSet/>
      <dgm:spPr/>
      <dgm:t>
        <a:bodyPr/>
        <a:lstStyle/>
        <a:p>
          <a:endParaRPr lang="ru-RU"/>
        </a:p>
      </dgm:t>
    </dgm:pt>
    <dgm:pt modelId="{36D1EDC1-F75B-4817-8D64-371A9C370CB4}" type="sibTrans" cxnId="{92783C59-3143-43E3-90B2-3C404D3CE230}">
      <dgm:prSet/>
      <dgm:spPr/>
      <dgm:t>
        <a:bodyPr/>
        <a:lstStyle/>
        <a:p>
          <a:endParaRPr lang="ru-RU"/>
        </a:p>
      </dgm:t>
    </dgm:pt>
    <dgm:pt modelId="{78D4E2FC-2905-4C53-931F-34E95982821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содержания мест захоронения.</a:t>
          </a:r>
          <a:endParaRPr lang="ru-RU" sz="1000" b="1" dirty="0"/>
        </a:p>
      </dgm:t>
    </dgm:pt>
    <dgm:pt modelId="{166E740D-ABDB-4D90-8476-7A03209E165D}" type="parTrans" cxnId="{E8A5E983-3255-400F-8147-B7E30209B7E5}">
      <dgm:prSet/>
      <dgm:spPr/>
      <dgm:t>
        <a:bodyPr/>
        <a:lstStyle/>
        <a:p>
          <a:endParaRPr lang="ru-RU"/>
        </a:p>
      </dgm:t>
    </dgm:pt>
    <dgm:pt modelId="{B774584F-7E35-400A-AA37-4E2CAD2AA5DA}" type="sibTrans" cxnId="{E8A5E983-3255-400F-8147-B7E30209B7E5}">
      <dgm:prSet/>
      <dgm:spPr/>
      <dgm:t>
        <a:bodyPr/>
        <a:lstStyle/>
        <a:p>
          <a:endParaRPr lang="ru-RU"/>
        </a:p>
      </dgm:t>
    </dgm:pt>
    <dgm:pt modelId="{B9B30028-3F93-49D1-A710-BAD838112896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Проведение прочих мероприятий по благоустройству города</a:t>
          </a:r>
          <a:r>
            <a:rPr lang="ru-RU" sz="800" dirty="0" smtClean="0"/>
            <a:t>.</a:t>
          </a:r>
          <a:endParaRPr lang="ru-RU" sz="800" dirty="0"/>
        </a:p>
      </dgm:t>
    </dgm:pt>
    <dgm:pt modelId="{5BFFC6FF-013D-4698-A6D9-F5DBD0A79BEC}" type="parTrans" cxnId="{87E0A8FC-E8DE-4F3A-80E1-3B06659AD638}">
      <dgm:prSet/>
      <dgm:spPr/>
      <dgm:t>
        <a:bodyPr/>
        <a:lstStyle/>
        <a:p>
          <a:endParaRPr lang="ru-RU"/>
        </a:p>
      </dgm:t>
    </dgm:pt>
    <dgm:pt modelId="{5E7D27FF-3F12-4F46-BE47-A7A59BFAE4ED}" type="sibTrans" cxnId="{87E0A8FC-E8DE-4F3A-80E1-3B06659AD638}">
      <dgm:prSet/>
      <dgm:spPr/>
      <dgm:t>
        <a:bodyPr/>
        <a:lstStyle/>
        <a:p>
          <a:endParaRPr lang="ru-RU"/>
        </a:p>
      </dgm:t>
    </dgm:pt>
    <dgm:pt modelId="{06F203BC-C8C7-487C-B2D0-A39339B8A79C}" type="pres">
      <dgm:prSet presAssocID="{17050E4E-3DDC-4400-BE95-F5195EBB3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04111-1691-4081-B0BC-DED944E642CD}" type="pres">
      <dgm:prSet presAssocID="{D9664B31-8763-4BDA-AE80-4830CC1826E1}" presName="linNode" presStyleCnt="0"/>
      <dgm:spPr/>
    </dgm:pt>
    <dgm:pt modelId="{6F224305-99E7-4E97-9CB8-FF99006C0358}" type="pres">
      <dgm:prSet presAssocID="{D9664B31-8763-4BDA-AE80-4830CC1826E1}" presName="parentText" presStyleLbl="node1" presStyleIdx="0" presStyleCnt="2" custLinFactNeighborX="-28887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EC96-8883-4626-B44B-1150595F7C31}" type="pres">
      <dgm:prSet presAssocID="{D9664B31-8763-4BDA-AE80-4830CC1826E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84C6-5CA6-4DAD-A01B-DFA6D7331BFD}" type="pres">
      <dgm:prSet presAssocID="{67318B5B-C46E-487D-A3E0-53B1DFA81149}" presName="sp" presStyleCnt="0"/>
      <dgm:spPr/>
    </dgm:pt>
    <dgm:pt modelId="{8E287995-772B-4225-9356-AA6AA8B66F4C}" type="pres">
      <dgm:prSet presAssocID="{482A6BBE-C710-4349-9D95-A4B306AB727B}" presName="linNode" presStyleCnt="0"/>
      <dgm:spPr/>
    </dgm:pt>
    <dgm:pt modelId="{7AF2047D-E9BE-4487-8D24-96A8A757AF8F}" type="pres">
      <dgm:prSet presAssocID="{482A6BBE-C710-4349-9D95-A4B306AB727B}" presName="parentText" presStyleLbl="node1" presStyleIdx="1" presStyleCnt="2" custLinFactNeighborX="-10504" custLinFactNeighborY="-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7A488-AA0C-4547-BC6D-BFE6AAF1554C}" type="pres">
      <dgm:prSet presAssocID="{482A6BBE-C710-4349-9D95-A4B306AB727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5E983-3255-400F-8147-B7E30209B7E5}" srcId="{482A6BBE-C710-4349-9D95-A4B306AB727B}" destId="{78D4E2FC-2905-4C53-931F-34E959828215}" srcOrd="3" destOrd="0" parTransId="{166E740D-ABDB-4D90-8476-7A03209E165D}" sibTransId="{B774584F-7E35-400A-AA37-4E2CAD2AA5DA}"/>
    <dgm:cxn modelId="{B70C53D1-89FB-4E26-AD9B-C59B58B6233F}" type="presOf" srcId="{B9B30028-3F93-49D1-A710-BAD838112896}" destId="{7107A488-AA0C-4547-BC6D-BFE6AAF1554C}" srcOrd="0" destOrd="4" presId="urn:microsoft.com/office/officeart/2005/8/layout/vList5"/>
    <dgm:cxn modelId="{86CADBE8-A858-4F51-B326-67FB22630D0F}" type="presOf" srcId="{8C477A02-589C-4A45-B067-3659EA21F2FD}" destId="{7107A488-AA0C-4547-BC6D-BFE6AAF1554C}" srcOrd="0" destOrd="1" presId="urn:microsoft.com/office/officeart/2005/8/layout/vList5"/>
    <dgm:cxn modelId="{2BD867DB-0D5E-4FB9-BCC0-800176E003FB}" type="presOf" srcId="{29A6341C-9603-4E0E-9D47-1EE84CB6B928}" destId="{7107A488-AA0C-4547-BC6D-BFE6AAF1554C}" srcOrd="0" destOrd="2" presId="urn:microsoft.com/office/officeart/2005/8/layout/vList5"/>
    <dgm:cxn modelId="{F71CEB04-6D52-4E1E-B96A-590DD854355B}" type="presOf" srcId="{17050E4E-3DDC-4400-BE95-F5195EBB3E5B}" destId="{06F203BC-C8C7-487C-B2D0-A39339B8A79C}" srcOrd="0" destOrd="0" presId="urn:microsoft.com/office/officeart/2005/8/layout/vList5"/>
    <dgm:cxn modelId="{87E0A8FC-E8DE-4F3A-80E1-3B06659AD638}" srcId="{482A6BBE-C710-4349-9D95-A4B306AB727B}" destId="{B9B30028-3F93-49D1-A710-BAD838112896}" srcOrd="4" destOrd="0" parTransId="{5BFFC6FF-013D-4698-A6D9-F5DBD0A79BEC}" sibTransId="{5E7D27FF-3F12-4F46-BE47-A7A59BFAE4ED}"/>
    <dgm:cxn modelId="{9ED47AE8-9EE5-4577-9A9E-C4E58EEDD217}" type="presOf" srcId="{ECC79009-14CA-48BC-9D4C-65758CC82592}" destId="{5998EC96-8883-4626-B44B-1150595F7C31}" srcOrd="0" destOrd="0" presId="urn:microsoft.com/office/officeart/2005/8/layout/vList5"/>
    <dgm:cxn modelId="{E1F95AAD-7BA6-49EE-8DD0-08631A762AD0}" srcId="{482A6BBE-C710-4349-9D95-A4B306AB727B}" destId="{8C477A02-589C-4A45-B067-3659EA21F2FD}" srcOrd="1" destOrd="0" parTransId="{7118648E-2925-42AA-9F4F-72E4E747CF9A}" sibTransId="{5E239E1B-EB41-4765-AE69-8384717437C7}"/>
    <dgm:cxn modelId="{27F47513-CB42-4720-B431-82FA787392EA}" type="presOf" srcId="{63747B7F-B6B6-41CF-BB38-03D6665EA645}" destId="{7107A488-AA0C-4547-BC6D-BFE6AAF1554C}" srcOrd="0" destOrd="0" presId="urn:microsoft.com/office/officeart/2005/8/layout/vList5"/>
    <dgm:cxn modelId="{C5A250C9-C76B-420B-B662-0629F45F2EDB}" srcId="{17050E4E-3DDC-4400-BE95-F5195EBB3E5B}" destId="{D9664B31-8763-4BDA-AE80-4830CC1826E1}" srcOrd="0" destOrd="0" parTransId="{77DA5CA1-720C-4F4A-A808-4015DD136226}" sibTransId="{67318B5B-C46E-487D-A3E0-53B1DFA81149}"/>
    <dgm:cxn modelId="{0663638F-D8BF-4266-B684-0A7FF9471A5A}" srcId="{17050E4E-3DDC-4400-BE95-F5195EBB3E5B}" destId="{482A6BBE-C710-4349-9D95-A4B306AB727B}" srcOrd="1" destOrd="0" parTransId="{5882D8E4-5551-4131-AFF1-2AF7C882B3AC}" sibTransId="{FFF64316-45B3-4526-8DDE-CAFC2D0BF71E}"/>
    <dgm:cxn modelId="{92783C59-3143-43E3-90B2-3C404D3CE230}" srcId="{482A6BBE-C710-4349-9D95-A4B306AB727B}" destId="{29A6341C-9603-4E0E-9D47-1EE84CB6B928}" srcOrd="2" destOrd="0" parTransId="{087E2E35-B9E3-474C-84A4-DB1128BD91D4}" sibTransId="{36D1EDC1-F75B-4817-8D64-371A9C370CB4}"/>
    <dgm:cxn modelId="{3C35EA9B-2AAF-4E0F-8B05-EED40BBA5962}" type="presOf" srcId="{482A6BBE-C710-4349-9D95-A4B306AB727B}" destId="{7AF2047D-E9BE-4487-8D24-96A8A757AF8F}" srcOrd="0" destOrd="0" presId="urn:microsoft.com/office/officeart/2005/8/layout/vList5"/>
    <dgm:cxn modelId="{CEF6541E-6DA7-4DF4-A0A7-438D8380F99E}" type="presOf" srcId="{D9664B31-8763-4BDA-AE80-4830CC1826E1}" destId="{6F224305-99E7-4E97-9CB8-FF99006C0358}" srcOrd="0" destOrd="0" presId="urn:microsoft.com/office/officeart/2005/8/layout/vList5"/>
    <dgm:cxn modelId="{D3ABF260-E78C-40F1-95FF-A0B65361DEA2}" srcId="{482A6BBE-C710-4349-9D95-A4B306AB727B}" destId="{63747B7F-B6B6-41CF-BB38-03D6665EA645}" srcOrd="0" destOrd="0" parTransId="{B1556E2A-BD60-40AC-97CC-96F45261538B}" sibTransId="{E3D6B7BC-C25F-423D-A15E-CFB88A96756D}"/>
    <dgm:cxn modelId="{966EE346-8627-4EB1-B6CD-0D4C9BBE7326}" srcId="{D9664B31-8763-4BDA-AE80-4830CC1826E1}" destId="{ECC79009-14CA-48BC-9D4C-65758CC82592}" srcOrd="0" destOrd="0" parTransId="{5BDB96C5-4C12-4062-832D-DB48EDFC9A2E}" sibTransId="{96FE2662-6EA3-4F71-BD69-543E59F6E118}"/>
    <dgm:cxn modelId="{DAC9D664-DBD0-46F1-A966-92CE0B566506}" type="presOf" srcId="{78D4E2FC-2905-4C53-931F-34E959828215}" destId="{7107A488-AA0C-4547-BC6D-BFE6AAF1554C}" srcOrd="0" destOrd="3" presId="urn:microsoft.com/office/officeart/2005/8/layout/vList5"/>
    <dgm:cxn modelId="{FF6BF747-A56F-41FF-B2F6-0E90BF947D6D}" type="presParOf" srcId="{06F203BC-C8C7-487C-B2D0-A39339B8A79C}" destId="{E4F04111-1691-4081-B0BC-DED944E642CD}" srcOrd="0" destOrd="0" presId="urn:microsoft.com/office/officeart/2005/8/layout/vList5"/>
    <dgm:cxn modelId="{0D9AF611-C8F4-486B-91A0-2C8A9E311517}" type="presParOf" srcId="{E4F04111-1691-4081-B0BC-DED944E642CD}" destId="{6F224305-99E7-4E97-9CB8-FF99006C0358}" srcOrd="0" destOrd="0" presId="urn:microsoft.com/office/officeart/2005/8/layout/vList5"/>
    <dgm:cxn modelId="{965E2DB5-BA69-4B25-848A-5E24F621B403}" type="presParOf" srcId="{E4F04111-1691-4081-B0BC-DED944E642CD}" destId="{5998EC96-8883-4626-B44B-1150595F7C31}" srcOrd="1" destOrd="0" presId="urn:microsoft.com/office/officeart/2005/8/layout/vList5"/>
    <dgm:cxn modelId="{A63FA020-AEAB-4B8B-85F0-2BCC41B7BDEC}" type="presParOf" srcId="{06F203BC-C8C7-487C-B2D0-A39339B8A79C}" destId="{FCFA84C6-5CA6-4DAD-A01B-DFA6D7331BFD}" srcOrd="1" destOrd="0" presId="urn:microsoft.com/office/officeart/2005/8/layout/vList5"/>
    <dgm:cxn modelId="{706B311E-6DC4-428E-8CE7-8ECCDBEC7B01}" type="presParOf" srcId="{06F203BC-C8C7-487C-B2D0-A39339B8A79C}" destId="{8E287995-772B-4225-9356-AA6AA8B66F4C}" srcOrd="2" destOrd="0" presId="urn:microsoft.com/office/officeart/2005/8/layout/vList5"/>
    <dgm:cxn modelId="{54E36346-41CF-41B2-B5B1-A29D5C3BAA71}" type="presParOf" srcId="{8E287995-772B-4225-9356-AA6AA8B66F4C}" destId="{7AF2047D-E9BE-4487-8D24-96A8A757AF8F}" srcOrd="0" destOrd="0" presId="urn:microsoft.com/office/officeart/2005/8/layout/vList5"/>
    <dgm:cxn modelId="{B1B6C16A-B94A-4367-97B9-F09BE8858E99}" type="presParOf" srcId="{8E287995-772B-4225-9356-AA6AA8B66F4C}" destId="{7107A488-AA0C-4547-BC6D-BFE6AAF155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00D0CF-BD7A-40CB-BDA2-E5626DB6E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68A43-141A-445F-B95A-FC132D48802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Содержание органов местного самоуправления-183 </a:t>
          </a:r>
          <a:r>
            <a:rPr lang="ru-RU" b="1" dirty="0" err="1" smtClean="0">
              <a:solidFill>
                <a:schemeClr val="tx1"/>
              </a:solidFill>
            </a:rPr>
            <a:t>млн.руб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5C064761-7654-46D7-8F1F-1A4C8C901EEC}" type="parTrans" cxnId="{D469B8C9-C78C-4603-A666-B266B4571FA1}">
      <dgm:prSet/>
      <dgm:spPr/>
      <dgm:t>
        <a:bodyPr/>
        <a:lstStyle/>
        <a:p>
          <a:endParaRPr lang="ru-RU"/>
        </a:p>
      </dgm:t>
    </dgm:pt>
    <dgm:pt modelId="{601A0FA0-6372-439E-9048-DD76197CD7F4}" type="sibTrans" cxnId="{D469B8C9-C78C-4603-A666-B266B4571FA1}">
      <dgm:prSet/>
      <dgm:spPr/>
      <dgm:t>
        <a:bodyPr/>
        <a:lstStyle/>
        <a:p>
          <a:endParaRPr lang="ru-RU"/>
        </a:p>
      </dgm:t>
    </dgm:pt>
    <dgm:pt modelId="{927E1235-856D-4E19-8511-FB670F7B94A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Социальные расходы-85 </a:t>
          </a:r>
          <a:r>
            <a:rPr lang="ru-RU" b="1" dirty="0" err="1" smtClean="0">
              <a:solidFill>
                <a:schemeClr val="tx1"/>
              </a:solidFill>
            </a:rPr>
            <a:t>млн.руб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497F5C68-C890-4119-B72D-44C458CCE1D2}" type="parTrans" cxnId="{0C6C5761-A306-4CEB-885E-F4C19ACA4910}">
      <dgm:prSet/>
      <dgm:spPr/>
      <dgm:t>
        <a:bodyPr/>
        <a:lstStyle/>
        <a:p>
          <a:endParaRPr lang="ru-RU"/>
        </a:p>
      </dgm:t>
    </dgm:pt>
    <dgm:pt modelId="{84D3D6C4-B772-448E-B583-9BA84F9C5428}" type="sibTrans" cxnId="{0C6C5761-A306-4CEB-885E-F4C19ACA4910}">
      <dgm:prSet/>
      <dgm:spPr/>
      <dgm:t>
        <a:bodyPr/>
        <a:lstStyle/>
        <a:p>
          <a:endParaRPr lang="ru-RU"/>
        </a:p>
      </dgm:t>
    </dgm:pt>
    <dgm:pt modelId="{73920957-0920-44D0-9E50-37379B463010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На  содержание муниципальных учреждений  не социальной сферы - 101 </a:t>
          </a:r>
          <a:r>
            <a:rPr lang="ru-RU" b="1" dirty="0" err="1" smtClean="0">
              <a:solidFill>
                <a:schemeClr val="tx1"/>
              </a:solidFill>
            </a:rPr>
            <a:t>млн.руб</a:t>
          </a:r>
          <a:endParaRPr lang="ru-RU" b="1" dirty="0">
            <a:solidFill>
              <a:schemeClr val="tx1"/>
            </a:solidFill>
          </a:endParaRPr>
        </a:p>
      </dgm:t>
    </dgm:pt>
    <dgm:pt modelId="{74D81C43-CFD2-43F1-9F01-AC4150858046}" type="parTrans" cxnId="{45428047-8C38-4710-8D02-30DC6FBECC81}">
      <dgm:prSet/>
      <dgm:spPr/>
      <dgm:t>
        <a:bodyPr/>
        <a:lstStyle/>
        <a:p>
          <a:endParaRPr lang="ru-RU"/>
        </a:p>
      </dgm:t>
    </dgm:pt>
    <dgm:pt modelId="{6A13B025-E40C-435C-B542-5F5336371BCB}" type="sibTrans" cxnId="{45428047-8C38-4710-8D02-30DC6FBECC81}">
      <dgm:prSet/>
      <dgm:spPr/>
      <dgm:t>
        <a:bodyPr/>
        <a:lstStyle/>
        <a:p>
          <a:endParaRPr lang="ru-RU"/>
        </a:p>
      </dgm:t>
    </dgm:pt>
    <dgm:pt modelId="{C2AC91FC-1393-465B-8E90-9B9DF7257031}">
      <dgm:prSet/>
      <dgm:spPr>
        <a:solidFill>
          <a:srgbClr val="99CCFF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На обеспечение муниципального задания  МАУ «Центр  социального обслуживания населения» 71 </a:t>
          </a:r>
          <a:r>
            <a:rPr lang="ru-RU" b="1" dirty="0" err="1" smtClean="0">
              <a:solidFill>
                <a:schemeClr val="tx1"/>
              </a:solidFill>
            </a:rPr>
            <a:t>млн.руб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ADA6F879-55AC-4C3A-B6C8-E5DAFA122C10}" type="parTrans" cxnId="{0E94B567-7B25-46BD-9636-97C04457E511}">
      <dgm:prSet/>
      <dgm:spPr/>
      <dgm:t>
        <a:bodyPr/>
        <a:lstStyle/>
        <a:p>
          <a:endParaRPr lang="ru-RU"/>
        </a:p>
      </dgm:t>
    </dgm:pt>
    <dgm:pt modelId="{9A56C8BA-9CC0-4E12-8232-ACE549FDC78D}" type="sibTrans" cxnId="{0E94B567-7B25-46BD-9636-97C04457E511}">
      <dgm:prSet/>
      <dgm:spPr/>
      <dgm:t>
        <a:bodyPr/>
        <a:lstStyle/>
        <a:p>
          <a:endParaRPr lang="ru-RU"/>
        </a:p>
      </dgm:t>
    </dgm:pt>
    <dgm:pt modelId="{71F49804-6337-45DE-B824-DE74A0320977}" type="pres">
      <dgm:prSet presAssocID="{8D00D0CF-BD7A-40CB-BDA2-E5626DB6E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14F850-0F31-4755-906E-B1B516070362}" type="pres">
      <dgm:prSet presAssocID="{94668A43-141A-445F-B95A-FC132D4880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634D-BFF9-418A-9703-372DAF723473}" type="pres">
      <dgm:prSet presAssocID="{601A0FA0-6372-439E-9048-DD76197CD7F4}" presName="spacer" presStyleCnt="0"/>
      <dgm:spPr/>
    </dgm:pt>
    <dgm:pt modelId="{AB4E72F1-D896-4DE5-BECA-C07EC30559A5}" type="pres">
      <dgm:prSet presAssocID="{927E1235-856D-4E19-8511-FB670F7B94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5B81-F937-42C3-97BF-FDC540665236}" type="pres">
      <dgm:prSet presAssocID="{84D3D6C4-B772-448E-B583-9BA84F9C5428}" presName="spacer" presStyleCnt="0"/>
      <dgm:spPr/>
    </dgm:pt>
    <dgm:pt modelId="{73A6A5F5-1D38-4E99-88B3-C5D158974700}" type="pres">
      <dgm:prSet presAssocID="{73920957-0920-44D0-9E50-37379B4630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A0BD-93FE-4A27-A5B4-0A3B4C93CCA7}" type="pres">
      <dgm:prSet presAssocID="{6A13B025-E40C-435C-B542-5F5336371BCB}" presName="spacer" presStyleCnt="0"/>
      <dgm:spPr/>
    </dgm:pt>
    <dgm:pt modelId="{1944D827-7C5D-4488-8A1C-8C763FB6BD1E}" type="pres">
      <dgm:prSet presAssocID="{C2AC91FC-1393-465B-8E90-9B9DF72570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FB572-0668-4FFC-BB10-A997DB262DCF}" type="presOf" srcId="{73920957-0920-44D0-9E50-37379B463010}" destId="{73A6A5F5-1D38-4E99-88B3-C5D158974700}" srcOrd="0" destOrd="0" presId="urn:microsoft.com/office/officeart/2005/8/layout/vList2"/>
    <dgm:cxn modelId="{F831784F-89E0-473F-B622-2506D5C59851}" type="presOf" srcId="{C2AC91FC-1393-465B-8E90-9B9DF7257031}" destId="{1944D827-7C5D-4488-8A1C-8C763FB6BD1E}" srcOrd="0" destOrd="0" presId="urn:microsoft.com/office/officeart/2005/8/layout/vList2"/>
    <dgm:cxn modelId="{98CE37BD-8A70-457B-A7B0-BFBCDB5409A6}" type="presOf" srcId="{94668A43-141A-445F-B95A-FC132D488029}" destId="{7414F850-0F31-4755-906E-B1B516070362}" srcOrd="0" destOrd="0" presId="urn:microsoft.com/office/officeart/2005/8/layout/vList2"/>
    <dgm:cxn modelId="{0E94B567-7B25-46BD-9636-97C04457E511}" srcId="{8D00D0CF-BD7A-40CB-BDA2-E5626DB6E6B7}" destId="{C2AC91FC-1393-465B-8E90-9B9DF7257031}" srcOrd="3" destOrd="0" parTransId="{ADA6F879-55AC-4C3A-B6C8-E5DAFA122C10}" sibTransId="{9A56C8BA-9CC0-4E12-8232-ACE549FDC78D}"/>
    <dgm:cxn modelId="{F2244C7E-93C7-4860-8AFF-EE1A0E218986}" type="presOf" srcId="{927E1235-856D-4E19-8511-FB670F7B94AC}" destId="{AB4E72F1-D896-4DE5-BECA-C07EC30559A5}" srcOrd="0" destOrd="0" presId="urn:microsoft.com/office/officeart/2005/8/layout/vList2"/>
    <dgm:cxn modelId="{45428047-8C38-4710-8D02-30DC6FBECC81}" srcId="{8D00D0CF-BD7A-40CB-BDA2-E5626DB6E6B7}" destId="{73920957-0920-44D0-9E50-37379B463010}" srcOrd="2" destOrd="0" parTransId="{74D81C43-CFD2-43F1-9F01-AC4150858046}" sibTransId="{6A13B025-E40C-435C-B542-5F5336371BCB}"/>
    <dgm:cxn modelId="{D469B8C9-C78C-4603-A666-B266B4571FA1}" srcId="{8D00D0CF-BD7A-40CB-BDA2-E5626DB6E6B7}" destId="{94668A43-141A-445F-B95A-FC132D488029}" srcOrd="0" destOrd="0" parTransId="{5C064761-7654-46D7-8F1F-1A4C8C901EEC}" sibTransId="{601A0FA0-6372-439E-9048-DD76197CD7F4}"/>
    <dgm:cxn modelId="{25C56250-30D0-4072-B82B-44A27C8BE4C5}" type="presOf" srcId="{8D00D0CF-BD7A-40CB-BDA2-E5626DB6E6B7}" destId="{71F49804-6337-45DE-B824-DE74A0320977}" srcOrd="0" destOrd="0" presId="urn:microsoft.com/office/officeart/2005/8/layout/vList2"/>
    <dgm:cxn modelId="{0C6C5761-A306-4CEB-885E-F4C19ACA4910}" srcId="{8D00D0CF-BD7A-40CB-BDA2-E5626DB6E6B7}" destId="{927E1235-856D-4E19-8511-FB670F7B94AC}" srcOrd="1" destOrd="0" parTransId="{497F5C68-C890-4119-B72D-44C458CCE1D2}" sibTransId="{84D3D6C4-B772-448E-B583-9BA84F9C5428}"/>
    <dgm:cxn modelId="{7AC9B364-34E3-4A2D-AA83-780BE5E1BC8D}" type="presParOf" srcId="{71F49804-6337-45DE-B824-DE74A0320977}" destId="{7414F850-0F31-4755-906E-B1B516070362}" srcOrd="0" destOrd="0" presId="urn:microsoft.com/office/officeart/2005/8/layout/vList2"/>
    <dgm:cxn modelId="{0F1BC70D-758B-4C5B-829C-6AB6E1FB3FAF}" type="presParOf" srcId="{71F49804-6337-45DE-B824-DE74A0320977}" destId="{1773634D-BFF9-418A-9703-372DAF723473}" srcOrd="1" destOrd="0" presId="urn:microsoft.com/office/officeart/2005/8/layout/vList2"/>
    <dgm:cxn modelId="{26E4700A-3C28-461B-9F41-775648178E0D}" type="presParOf" srcId="{71F49804-6337-45DE-B824-DE74A0320977}" destId="{AB4E72F1-D896-4DE5-BECA-C07EC30559A5}" srcOrd="2" destOrd="0" presId="urn:microsoft.com/office/officeart/2005/8/layout/vList2"/>
    <dgm:cxn modelId="{2AB38079-26B2-4ABE-925E-3F510FA3DFD3}" type="presParOf" srcId="{71F49804-6337-45DE-B824-DE74A0320977}" destId="{F3D95B81-F937-42C3-97BF-FDC540665236}" srcOrd="3" destOrd="0" presId="urn:microsoft.com/office/officeart/2005/8/layout/vList2"/>
    <dgm:cxn modelId="{06BCFA61-E334-4EE1-AE10-D8C08C8AF44A}" type="presParOf" srcId="{71F49804-6337-45DE-B824-DE74A0320977}" destId="{73A6A5F5-1D38-4E99-88B3-C5D158974700}" srcOrd="4" destOrd="0" presId="urn:microsoft.com/office/officeart/2005/8/layout/vList2"/>
    <dgm:cxn modelId="{6C889265-3C7B-4A58-AA7E-8A1CCEC95134}" type="presParOf" srcId="{71F49804-6337-45DE-B824-DE74A0320977}" destId="{4EB6A0BD-93FE-4A27-A5B4-0A3B4C93CCA7}" srcOrd="5" destOrd="0" presId="urn:microsoft.com/office/officeart/2005/8/layout/vList2"/>
    <dgm:cxn modelId="{48810CB4-BC82-494F-87FD-C70A1951C488}" type="presParOf" srcId="{71F49804-6337-45DE-B824-DE74A0320977}" destId="{1944D827-7C5D-4488-8A1C-8C763FB6BD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</a:rPr>
            <a:t>патриотическое и духовно-нравственное воспитание детей и молодежи</a:t>
          </a:r>
          <a:endParaRPr lang="ru-RU" sz="1100" b="1" dirty="0">
            <a:solidFill>
              <a:schemeClr val="tx1"/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B0ADF467-56F5-4228-A490-18F900D6C51E}">
      <dgm:prSet custT="1"/>
      <dgm:spPr>
        <a:solidFill>
          <a:srgbClr val="FFCC99"/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</a:rPr>
            <a:t>формирование гражданской позиции, обеспечение взаимодействия с политическими институтами, развитие социальной активности молодежи</a:t>
          </a:r>
          <a:endParaRPr lang="ru-RU" sz="1100" b="1" dirty="0">
            <a:solidFill>
              <a:schemeClr val="tx1"/>
            </a:solidFill>
          </a:endParaRPr>
        </a:p>
      </dgm:t>
    </dgm:pt>
    <dgm:pt modelId="{91BFB9D6-88BA-456C-B5AD-D91DFC64E181}" type="parTrans" cxnId="{58995747-F27E-42C1-9D3C-C2BC833ECCCE}">
      <dgm:prSet/>
      <dgm:spPr/>
      <dgm:t>
        <a:bodyPr/>
        <a:lstStyle/>
        <a:p>
          <a:endParaRPr lang="ru-RU"/>
        </a:p>
      </dgm:t>
    </dgm:pt>
    <dgm:pt modelId="{E4847915-E882-432A-89C5-82C3475338D7}" type="sibTrans" cxnId="{58995747-F27E-42C1-9D3C-C2BC833ECCCE}">
      <dgm:prSet/>
      <dgm:spPr/>
      <dgm:t>
        <a:bodyPr/>
        <a:lstStyle/>
        <a:p>
          <a:endParaRPr lang="ru-RU"/>
        </a:p>
      </dgm:t>
    </dgm:pt>
    <dgm:pt modelId="{942E2399-19AF-4D3B-B54F-7CBF5D961C79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</a:rPr>
            <a:t>социально востребованная профессиональная ориентация, организация временной занятости несовершеннолетних, развитие деловой активности и конкурентоспособности молодых специалистов</a:t>
          </a:r>
          <a:endParaRPr lang="ru-RU" sz="1100" b="1" dirty="0">
            <a:solidFill>
              <a:schemeClr val="tx1"/>
            </a:solidFill>
          </a:endParaRPr>
        </a:p>
      </dgm:t>
    </dgm:pt>
    <dgm:pt modelId="{B42773C9-B8D4-42A7-952D-ADE8FF75790A}" type="parTrans" cxnId="{C084C50F-9A6C-42EC-A75D-F4C70326FA0E}">
      <dgm:prSet/>
      <dgm:spPr/>
      <dgm:t>
        <a:bodyPr/>
        <a:lstStyle/>
        <a:p>
          <a:endParaRPr lang="ru-RU"/>
        </a:p>
      </dgm:t>
    </dgm:pt>
    <dgm:pt modelId="{726E2CE7-F049-4C1B-BD25-86ADA6AF89AD}" type="sibTrans" cxnId="{C084C50F-9A6C-42EC-A75D-F4C70326FA0E}">
      <dgm:prSet/>
      <dgm:spPr/>
      <dgm:t>
        <a:bodyPr/>
        <a:lstStyle/>
        <a:p>
          <a:endParaRPr lang="ru-RU"/>
        </a:p>
      </dgm:t>
    </dgm:pt>
    <dgm:pt modelId="{5A850E4D-65AE-44BB-ABB6-9990FBC93A1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</a:rPr>
            <a:t>поддержка молодых семей, укрепление института молодой семьи</a:t>
          </a:r>
          <a:endParaRPr lang="ru-RU" sz="1100" b="1" dirty="0">
            <a:solidFill>
              <a:schemeClr val="tx1"/>
            </a:solidFill>
          </a:endParaRPr>
        </a:p>
      </dgm:t>
    </dgm:pt>
    <dgm:pt modelId="{035D6300-EDAA-4E76-B5DB-5E9827990EF9}" type="parTrans" cxnId="{2158F684-A514-4B52-B64E-A2DDA4E225DB}">
      <dgm:prSet/>
      <dgm:spPr/>
      <dgm:t>
        <a:bodyPr/>
        <a:lstStyle/>
        <a:p>
          <a:endParaRPr lang="ru-RU"/>
        </a:p>
      </dgm:t>
    </dgm:pt>
    <dgm:pt modelId="{B7BA7825-4AEB-46C6-A2E1-91FE75EBAA10}" type="sibTrans" cxnId="{2158F684-A514-4B52-B64E-A2DDA4E225DB}">
      <dgm:prSet/>
      <dgm:spPr/>
      <dgm:t>
        <a:bodyPr/>
        <a:lstStyle/>
        <a:p>
          <a:endParaRPr lang="ru-RU"/>
        </a:p>
      </dgm:t>
    </dgm:pt>
    <dgm:pt modelId="{97B79DAD-F16D-4CA1-8C6D-89EA516308D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</a:rPr>
            <a:t>развитие творческого и интеллектуального потенциала, содействие самореализации детей и молодежи в художественной, научной и технической деятельности</a:t>
          </a:r>
          <a:endParaRPr lang="ru-RU" sz="1100" b="1" dirty="0">
            <a:solidFill>
              <a:schemeClr val="tx1"/>
            </a:solidFill>
          </a:endParaRPr>
        </a:p>
      </dgm:t>
    </dgm:pt>
    <dgm:pt modelId="{ECC363F7-5535-44A3-9359-4103FC5FEB8D}" type="parTrans" cxnId="{323888E8-848C-4CD5-8E1F-117A15C1123F}">
      <dgm:prSet/>
      <dgm:spPr/>
      <dgm:t>
        <a:bodyPr/>
        <a:lstStyle/>
        <a:p>
          <a:endParaRPr lang="ru-RU"/>
        </a:p>
      </dgm:t>
    </dgm:pt>
    <dgm:pt modelId="{96B77210-62E3-47FC-BE2D-AD00CA97D577}" type="sibTrans" cxnId="{323888E8-848C-4CD5-8E1F-117A15C1123F}">
      <dgm:prSet/>
      <dgm:spPr/>
      <dgm:t>
        <a:bodyPr/>
        <a:lstStyle/>
        <a:p>
          <a:endParaRPr lang="ru-RU"/>
        </a:p>
      </dgm:t>
    </dgm:pt>
    <dgm:pt modelId="{0C197B6F-BC41-43B7-9B10-DC3D38B2440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 </a:t>
          </a:r>
          <a:r>
            <a:rPr lang="ru-RU" sz="1200" b="1" dirty="0" smtClean="0">
              <a:solidFill>
                <a:schemeClr val="tx1"/>
              </a:solidFill>
            </a:rPr>
            <a:t>создание системы информационной, аналитической, научной и методической поддержки, обеспечение технических, организационных и кадровых условий программной деятельности в сфере молодежной политики и дополнительного образования детей</a:t>
          </a:r>
        </a:p>
      </dgm:t>
    </dgm:pt>
    <dgm:pt modelId="{0591EBC3-1846-4D4F-A1EC-D5649C156D39}" type="parTrans" cxnId="{4294E328-06A3-4E7B-9788-AD533A337D79}">
      <dgm:prSet/>
      <dgm:spPr/>
      <dgm:t>
        <a:bodyPr/>
        <a:lstStyle/>
        <a:p>
          <a:endParaRPr lang="ru-RU"/>
        </a:p>
      </dgm:t>
    </dgm:pt>
    <dgm:pt modelId="{FB1DBDC9-9B68-4AE2-9B49-9772189FF63B}" type="sibTrans" cxnId="{4294E328-06A3-4E7B-9788-AD533A337D79}">
      <dgm:prSet/>
      <dgm:spPr/>
      <dgm:t>
        <a:bodyPr/>
        <a:lstStyle/>
        <a:p>
          <a:endParaRPr lang="ru-RU"/>
        </a:p>
      </dgm:t>
    </dgm:pt>
    <dgm:pt modelId="{095D01CF-EF8B-43FE-AF76-3395A431C00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организация летнего отдыха, развитие массового туризма детей и молодежи</a:t>
          </a:r>
        </a:p>
      </dgm:t>
    </dgm:pt>
    <dgm:pt modelId="{990144CB-01BD-40B1-9B88-470E5EDFB209}" type="parTrans" cxnId="{4688E646-78D9-4415-9099-24BB6801C7EB}">
      <dgm:prSet/>
      <dgm:spPr/>
      <dgm:t>
        <a:bodyPr/>
        <a:lstStyle/>
        <a:p>
          <a:endParaRPr lang="ru-RU"/>
        </a:p>
      </dgm:t>
    </dgm:pt>
    <dgm:pt modelId="{600D649E-3F50-4FC2-A579-9BBC453B2474}" type="sibTrans" cxnId="{4688E646-78D9-4415-9099-24BB6801C7EB}">
      <dgm:prSet/>
      <dgm:spPr/>
      <dgm:t>
        <a:bodyPr/>
        <a:lstStyle/>
        <a:p>
          <a:endParaRPr lang="ru-RU"/>
        </a:p>
      </dgm:t>
    </dgm:pt>
    <dgm:pt modelId="{E1D364DC-F489-4423-867A-57023E39973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 smtClean="0"/>
            <a:t> </a:t>
          </a:r>
          <a:r>
            <a:rPr lang="ru-RU" sz="1100" b="1" dirty="0" smtClean="0">
              <a:solidFill>
                <a:schemeClr val="tx1"/>
              </a:solidFill>
            </a:rPr>
            <a:t>профилактика асоциальных проявлений, пропаганда ЗОЖ в </a:t>
          </a:r>
          <a:r>
            <a:rPr lang="ru-RU" sz="1100" b="1" dirty="0" err="1" smtClean="0">
              <a:solidFill>
                <a:schemeClr val="tx1"/>
              </a:solidFill>
            </a:rPr>
            <a:t>подростково</a:t>
          </a:r>
          <a:r>
            <a:rPr lang="ru-RU" sz="1100" b="1" dirty="0" smtClean="0">
              <a:solidFill>
                <a:schemeClr val="tx1"/>
              </a:solidFill>
            </a:rPr>
            <a:t> – молодёжной среде</a:t>
          </a:r>
        </a:p>
      </dgm:t>
    </dgm:pt>
    <dgm:pt modelId="{1E9E8705-5A0D-4467-99EE-52027E058FFF}" type="parTrans" cxnId="{C8B9E661-51C2-4C0F-8B4F-5FCE52A7BAFB}">
      <dgm:prSet/>
      <dgm:spPr/>
      <dgm:t>
        <a:bodyPr/>
        <a:lstStyle/>
        <a:p>
          <a:endParaRPr lang="ru-RU"/>
        </a:p>
      </dgm:t>
    </dgm:pt>
    <dgm:pt modelId="{DAAFAD37-3AAB-429A-8373-4AFA06668DC4}" type="sibTrans" cxnId="{C8B9E661-51C2-4C0F-8B4F-5FCE52A7BAFB}">
      <dgm:prSet/>
      <dgm:spPr/>
      <dgm:t>
        <a:bodyPr/>
        <a:lstStyle/>
        <a:p>
          <a:endParaRPr lang="ru-RU"/>
        </a:p>
      </dgm:t>
    </dgm:pt>
    <dgm:pt modelId="{196C5CD6-2E48-4E1E-867B-57381C592426}" type="pres">
      <dgm:prSet presAssocID="{EA367402-60EC-41D5-9C47-DE22E5E8B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570A9-26D4-48BD-AC9C-243E38145D38}" type="pres">
      <dgm:prSet presAssocID="{110B0434-E927-4A15-B959-780C4E64B102}" presName="parentText" presStyleLbl="node1" presStyleIdx="0" presStyleCnt="8" custScaleY="66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A0E8-7E12-4FE8-8A1C-4C4FF7C6CDF3}" type="pres">
      <dgm:prSet presAssocID="{0D2635BA-AD02-42B7-8CD0-E282296F961E}" presName="spacer" presStyleCnt="0"/>
      <dgm:spPr/>
    </dgm:pt>
    <dgm:pt modelId="{FE833C90-DAEA-4488-8582-C73631C875B8}" type="pres">
      <dgm:prSet presAssocID="{B0ADF467-56F5-4228-A490-18F900D6C51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9F5A6-B3E1-491F-AABA-3BEEBB496317}" type="pres">
      <dgm:prSet presAssocID="{E4847915-E882-432A-89C5-82C3475338D7}" presName="spacer" presStyleCnt="0"/>
      <dgm:spPr/>
    </dgm:pt>
    <dgm:pt modelId="{6D5F08B2-5461-4CA6-917C-73032D40A4E7}" type="pres">
      <dgm:prSet presAssocID="{942E2399-19AF-4D3B-B54F-7CBF5D961C7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05CC2-881D-486D-AAD0-8EA44CC87B82}" type="pres">
      <dgm:prSet presAssocID="{726E2CE7-F049-4C1B-BD25-86ADA6AF89AD}" presName="spacer" presStyleCnt="0"/>
      <dgm:spPr/>
    </dgm:pt>
    <dgm:pt modelId="{C37DA09C-A693-4048-9D7F-8D5984BE914D}" type="pres">
      <dgm:prSet presAssocID="{5A850E4D-65AE-44BB-ABB6-9990FBC93A17}" presName="parentText" presStyleLbl="node1" presStyleIdx="3" presStyleCnt="8" custScaleY="49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1954C-7C5B-4A2A-87FC-3AE14043EDA3}" type="pres">
      <dgm:prSet presAssocID="{B7BA7825-4AEB-46C6-A2E1-91FE75EBAA10}" presName="spacer" presStyleCnt="0"/>
      <dgm:spPr/>
    </dgm:pt>
    <dgm:pt modelId="{6B7F0A95-889B-44E5-BC36-370A70CC57C4}" type="pres">
      <dgm:prSet presAssocID="{97B79DAD-F16D-4CA1-8C6D-89EA516308D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1BDBD-5AA3-496A-9BB0-7CE83B50F3A9}" type="pres">
      <dgm:prSet presAssocID="{96B77210-62E3-47FC-BE2D-AD00CA97D577}" presName="spacer" presStyleCnt="0"/>
      <dgm:spPr/>
    </dgm:pt>
    <dgm:pt modelId="{A6C01747-4B28-4EDB-9D3A-B55CBBDFFEEE}" type="pres">
      <dgm:prSet presAssocID="{0C197B6F-BC41-43B7-9B10-DC3D38B2440A}" presName="parentText" presStyleLbl="node1" presStyleIdx="5" presStyleCnt="8" custScaleY="122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85E2D-70C5-48DF-947A-1701ECCBAEF7}" type="pres">
      <dgm:prSet presAssocID="{FB1DBDC9-9B68-4AE2-9B49-9772189FF63B}" presName="spacer" presStyleCnt="0"/>
      <dgm:spPr/>
    </dgm:pt>
    <dgm:pt modelId="{3601BAA4-B3EE-42BB-BE16-CC0F1320B46E}" type="pres">
      <dgm:prSet presAssocID="{E1D364DC-F489-4423-867A-57023E399731}" presName="parentText" presStyleLbl="node1" presStyleIdx="6" presStyleCnt="8" custScaleY="59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50D64-72F2-44D3-A28F-DB9B0457B314}" type="pres">
      <dgm:prSet presAssocID="{DAAFAD37-3AAB-429A-8373-4AFA06668DC4}" presName="spacer" presStyleCnt="0"/>
      <dgm:spPr/>
    </dgm:pt>
    <dgm:pt modelId="{68FE9B54-3CA7-4B3D-A77B-74C3D5A327A8}" type="pres">
      <dgm:prSet presAssocID="{095D01CF-EF8B-43FE-AF76-3395A431C001}" presName="parentText" presStyleLbl="node1" presStyleIdx="7" presStyleCnt="8" custScaleY="668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4294E328-06A3-4E7B-9788-AD533A337D79}" srcId="{EA367402-60EC-41D5-9C47-DE22E5E8B5AC}" destId="{0C197B6F-BC41-43B7-9B10-DC3D38B2440A}" srcOrd="5" destOrd="0" parTransId="{0591EBC3-1846-4D4F-A1EC-D5649C156D39}" sibTransId="{FB1DBDC9-9B68-4AE2-9B49-9772189FF63B}"/>
    <dgm:cxn modelId="{660D49ED-D96F-4468-8AD1-961C19226370}" type="presOf" srcId="{B0ADF467-56F5-4228-A490-18F900D6C51E}" destId="{FE833C90-DAEA-4488-8582-C73631C875B8}" srcOrd="0" destOrd="0" presId="urn:microsoft.com/office/officeart/2005/8/layout/vList2"/>
    <dgm:cxn modelId="{520B21D8-0609-499E-9497-F0DB60CCE6F2}" type="presOf" srcId="{5A850E4D-65AE-44BB-ABB6-9990FBC93A17}" destId="{C37DA09C-A693-4048-9D7F-8D5984BE914D}" srcOrd="0" destOrd="0" presId="urn:microsoft.com/office/officeart/2005/8/layout/vList2"/>
    <dgm:cxn modelId="{595B06F6-2209-423A-82EA-34A97EA62363}" type="presOf" srcId="{095D01CF-EF8B-43FE-AF76-3395A431C001}" destId="{68FE9B54-3CA7-4B3D-A77B-74C3D5A327A8}" srcOrd="0" destOrd="0" presId="urn:microsoft.com/office/officeart/2005/8/layout/vList2"/>
    <dgm:cxn modelId="{599146E9-4B91-4E2D-B044-29040761AEE7}" type="presOf" srcId="{110B0434-E927-4A15-B959-780C4E64B102}" destId="{36D570A9-26D4-48BD-AC9C-243E38145D38}" srcOrd="0" destOrd="0" presId="urn:microsoft.com/office/officeart/2005/8/layout/vList2"/>
    <dgm:cxn modelId="{D1B3E9D7-8943-4B4C-9253-B1EE44ECDF15}" type="presOf" srcId="{942E2399-19AF-4D3B-B54F-7CBF5D961C79}" destId="{6D5F08B2-5461-4CA6-917C-73032D40A4E7}" srcOrd="0" destOrd="0" presId="urn:microsoft.com/office/officeart/2005/8/layout/vList2"/>
    <dgm:cxn modelId="{95EA511A-9F33-43A5-B4FA-B992EF23C58C}" type="presOf" srcId="{97B79DAD-F16D-4CA1-8C6D-89EA516308D8}" destId="{6B7F0A95-889B-44E5-BC36-370A70CC57C4}" srcOrd="0" destOrd="0" presId="urn:microsoft.com/office/officeart/2005/8/layout/vList2"/>
    <dgm:cxn modelId="{C084C50F-9A6C-42EC-A75D-F4C70326FA0E}" srcId="{EA367402-60EC-41D5-9C47-DE22E5E8B5AC}" destId="{942E2399-19AF-4D3B-B54F-7CBF5D961C79}" srcOrd="2" destOrd="0" parTransId="{B42773C9-B8D4-42A7-952D-ADE8FF75790A}" sibTransId="{726E2CE7-F049-4C1B-BD25-86ADA6AF89AD}"/>
    <dgm:cxn modelId="{02E9D0E4-8203-4265-912E-285769BB9D79}" type="presOf" srcId="{0C197B6F-BC41-43B7-9B10-DC3D38B2440A}" destId="{A6C01747-4B28-4EDB-9D3A-B55CBBDFFEEE}" srcOrd="0" destOrd="0" presId="urn:microsoft.com/office/officeart/2005/8/layout/vList2"/>
    <dgm:cxn modelId="{58995747-F27E-42C1-9D3C-C2BC833ECCCE}" srcId="{EA367402-60EC-41D5-9C47-DE22E5E8B5AC}" destId="{B0ADF467-56F5-4228-A490-18F900D6C51E}" srcOrd="1" destOrd="0" parTransId="{91BFB9D6-88BA-456C-B5AD-D91DFC64E181}" sibTransId="{E4847915-E882-432A-89C5-82C3475338D7}"/>
    <dgm:cxn modelId="{2158F684-A514-4B52-B64E-A2DDA4E225DB}" srcId="{EA367402-60EC-41D5-9C47-DE22E5E8B5AC}" destId="{5A850E4D-65AE-44BB-ABB6-9990FBC93A17}" srcOrd="3" destOrd="0" parTransId="{035D6300-EDAA-4E76-B5DB-5E9827990EF9}" sibTransId="{B7BA7825-4AEB-46C6-A2E1-91FE75EBAA10}"/>
    <dgm:cxn modelId="{C8B9E661-51C2-4C0F-8B4F-5FCE52A7BAFB}" srcId="{EA367402-60EC-41D5-9C47-DE22E5E8B5AC}" destId="{E1D364DC-F489-4423-867A-57023E399731}" srcOrd="6" destOrd="0" parTransId="{1E9E8705-5A0D-4467-99EE-52027E058FFF}" sibTransId="{DAAFAD37-3AAB-429A-8373-4AFA06668DC4}"/>
    <dgm:cxn modelId="{58956ED5-99F7-46E7-9147-91A2A180BD58}" type="presOf" srcId="{EA367402-60EC-41D5-9C47-DE22E5E8B5AC}" destId="{196C5CD6-2E48-4E1E-867B-57381C592426}" srcOrd="0" destOrd="0" presId="urn:microsoft.com/office/officeart/2005/8/layout/vList2"/>
    <dgm:cxn modelId="{4688E646-78D9-4415-9099-24BB6801C7EB}" srcId="{EA367402-60EC-41D5-9C47-DE22E5E8B5AC}" destId="{095D01CF-EF8B-43FE-AF76-3395A431C001}" srcOrd="7" destOrd="0" parTransId="{990144CB-01BD-40B1-9B88-470E5EDFB209}" sibTransId="{600D649E-3F50-4FC2-A579-9BBC453B2474}"/>
    <dgm:cxn modelId="{EAA8B7AC-03AC-43E5-BB80-65656EFABA98}" type="presOf" srcId="{E1D364DC-F489-4423-867A-57023E399731}" destId="{3601BAA4-B3EE-42BB-BE16-CC0F1320B46E}" srcOrd="0" destOrd="0" presId="urn:microsoft.com/office/officeart/2005/8/layout/vList2"/>
    <dgm:cxn modelId="{323888E8-848C-4CD5-8E1F-117A15C1123F}" srcId="{EA367402-60EC-41D5-9C47-DE22E5E8B5AC}" destId="{97B79DAD-F16D-4CA1-8C6D-89EA516308D8}" srcOrd="4" destOrd="0" parTransId="{ECC363F7-5535-44A3-9359-4103FC5FEB8D}" sibTransId="{96B77210-62E3-47FC-BE2D-AD00CA97D577}"/>
    <dgm:cxn modelId="{474F1841-1177-4CB1-B94F-494AD8A28FE4}" type="presParOf" srcId="{196C5CD6-2E48-4E1E-867B-57381C592426}" destId="{36D570A9-26D4-48BD-AC9C-243E38145D38}" srcOrd="0" destOrd="0" presId="urn:microsoft.com/office/officeart/2005/8/layout/vList2"/>
    <dgm:cxn modelId="{1136C21F-E048-408F-B73A-580BA911964C}" type="presParOf" srcId="{196C5CD6-2E48-4E1E-867B-57381C592426}" destId="{CE5DA0E8-7E12-4FE8-8A1C-4C4FF7C6CDF3}" srcOrd="1" destOrd="0" presId="urn:microsoft.com/office/officeart/2005/8/layout/vList2"/>
    <dgm:cxn modelId="{78699E0E-A0AD-41EE-9DFF-6B1668787A5C}" type="presParOf" srcId="{196C5CD6-2E48-4E1E-867B-57381C592426}" destId="{FE833C90-DAEA-4488-8582-C73631C875B8}" srcOrd="2" destOrd="0" presId="urn:microsoft.com/office/officeart/2005/8/layout/vList2"/>
    <dgm:cxn modelId="{89D05663-DC27-481C-A049-8F5739CF7B38}" type="presParOf" srcId="{196C5CD6-2E48-4E1E-867B-57381C592426}" destId="{F989F5A6-B3E1-491F-AABA-3BEEBB496317}" srcOrd="3" destOrd="0" presId="urn:microsoft.com/office/officeart/2005/8/layout/vList2"/>
    <dgm:cxn modelId="{E53CB65F-2B0A-4646-855A-503DE3A10E8A}" type="presParOf" srcId="{196C5CD6-2E48-4E1E-867B-57381C592426}" destId="{6D5F08B2-5461-4CA6-917C-73032D40A4E7}" srcOrd="4" destOrd="0" presId="urn:microsoft.com/office/officeart/2005/8/layout/vList2"/>
    <dgm:cxn modelId="{F373C5C0-6B9A-47C4-A285-22E956B6CCDF}" type="presParOf" srcId="{196C5CD6-2E48-4E1E-867B-57381C592426}" destId="{6A005CC2-881D-486D-AAD0-8EA44CC87B82}" srcOrd="5" destOrd="0" presId="urn:microsoft.com/office/officeart/2005/8/layout/vList2"/>
    <dgm:cxn modelId="{1CCCC06A-3E80-4A15-BBE2-CF0623E2EDC0}" type="presParOf" srcId="{196C5CD6-2E48-4E1E-867B-57381C592426}" destId="{C37DA09C-A693-4048-9D7F-8D5984BE914D}" srcOrd="6" destOrd="0" presId="urn:microsoft.com/office/officeart/2005/8/layout/vList2"/>
    <dgm:cxn modelId="{3A74988E-D159-4BC7-B4DA-59549D9605A4}" type="presParOf" srcId="{196C5CD6-2E48-4E1E-867B-57381C592426}" destId="{8851954C-7C5B-4A2A-87FC-3AE14043EDA3}" srcOrd="7" destOrd="0" presId="urn:microsoft.com/office/officeart/2005/8/layout/vList2"/>
    <dgm:cxn modelId="{1E0C01A0-25B9-4C92-B80B-089C28F6D27B}" type="presParOf" srcId="{196C5CD6-2E48-4E1E-867B-57381C592426}" destId="{6B7F0A95-889B-44E5-BC36-370A70CC57C4}" srcOrd="8" destOrd="0" presId="urn:microsoft.com/office/officeart/2005/8/layout/vList2"/>
    <dgm:cxn modelId="{FFE2CB69-B059-42FF-9886-9C293E27EB9C}" type="presParOf" srcId="{196C5CD6-2E48-4E1E-867B-57381C592426}" destId="{C121BDBD-5AA3-496A-9BB0-7CE83B50F3A9}" srcOrd="9" destOrd="0" presId="urn:microsoft.com/office/officeart/2005/8/layout/vList2"/>
    <dgm:cxn modelId="{9FA4B1DD-5E43-4FB3-B7CD-E1C1D85037E8}" type="presParOf" srcId="{196C5CD6-2E48-4E1E-867B-57381C592426}" destId="{A6C01747-4B28-4EDB-9D3A-B55CBBDFFEEE}" srcOrd="10" destOrd="0" presId="urn:microsoft.com/office/officeart/2005/8/layout/vList2"/>
    <dgm:cxn modelId="{289F5B1D-3D6B-4178-B8AE-F6D2066F5AEA}" type="presParOf" srcId="{196C5CD6-2E48-4E1E-867B-57381C592426}" destId="{DCC85E2D-70C5-48DF-947A-1701ECCBAEF7}" srcOrd="11" destOrd="0" presId="urn:microsoft.com/office/officeart/2005/8/layout/vList2"/>
    <dgm:cxn modelId="{FD99DC2F-269F-43E1-B28A-A0382813FE47}" type="presParOf" srcId="{196C5CD6-2E48-4E1E-867B-57381C592426}" destId="{3601BAA4-B3EE-42BB-BE16-CC0F1320B46E}" srcOrd="12" destOrd="0" presId="urn:microsoft.com/office/officeart/2005/8/layout/vList2"/>
    <dgm:cxn modelId="{150A9505-45B4-4FA9-AF9C-407CB1C9977C}" type="presParOf" srcId="{196C5CD6-2E48-4E1E-867B-57381C592426}" destId="{E9550D64-72F2-44D3-A28F-DB9B0457B314}" srcOrd="13" destOrd="0" presId="urn:microsoft.com/office/officeart/2005/8/layout/vList2"/>
    <dgm:cxn modelId="{E0E75043-0360-4FF7-9998-A1FC77AA0B25}" type="presParOf" srcId="{196C5CD6-2E48-4E1E-867B-57381C592426}" destId="{68FE9B54-3CA7-4B3D-A77B-74C3D5A327A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AB81E-ABF8-42E6-86BA-A12B73ADDD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22261-57EE-464C-AADA-CE859443BE4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муниципальной системы образования. Внедрение новых организационно- правовых условий деятельности. </a:t>
          </a:r>
          <a:endParaRPr lang="ru-RU" sz="900" dirty="0">
            <a:solidFill>
              <a:schemeClr val="tx1"/>
            </a:solidFill>
          </a:endParaRPr>
        </a:p>
      </dgm:t>
    </dgm:pt>
    <dgm:pt modelId="{25285A0F-C72F-4501-A668-5B84153D034F}" type="parTrans" cxnId="{F53DB6DB-E7D2-4C46-A149-09087A0D1723}">
      <dgm:prSet/>
      <dgm:spPr/>
      <dgm:t>
        <a:bodyPr/>
        <a:lstStyle/>
        <a:p>
          <a:endParaRPr lang="ru-RU"/>
        </a:p>
      </dgm:t>
    </dgm:pt>
    <dgm:pt modelId="{F9190F85-2B9F-414E-8A12-00F263990F8A}" type="sibTrans" cxnId="{F53DB6DB-E7D2-4C46-A149-09087A0D1723}">
      <dgm:prSet/>
      <dgm:spPr/>
      <dgm:t>
        <a:bodyPr/>
        <a:lstStyle/>
        <a:p>
          <a:endParaRPr lang="ru-RU"/>
        </a:p>
      </dgm:t>
    </dgm:pt>
    <dgm:pt modelId="{85103DDC-C02D-42EC-8263-C3AAB621D3F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оптимальных условий для общедоступного и качественного дошкольного образования.</a:t>
          </a:r>
          <a:endParaRPr lang="ru-RU" sz="900" dirty="0">
            <a:solidFill>
              <a:schemeClr val="tx1"/>
            </a:solidFill>
          </a:endParaRPr>
        </a:p>
      </dgm:t>
    </dgm:pt>
    <dgm:pt modelId="{BD52995E-29C9-47E1-914A-41ECC35685C1}" type="parTrans" cxnId="{44AD1B8F-8B78-4B92-B8E2-5A448501922C}">
      <dgm:prSet/>
      <dgm:spPr/>
      <dgm:t>
        <a:bodyPr/>
        <a:lstStyle/>
        <a:p>
          <a:endParaRPr lang="ru-RU"/>
        </a:p>
      </dgm:t>
    </dgm:pt>
    <dgm:pt modelId="{AD389F53-9B24-450C-AF29-439B6BACB380}" type="sibTrans" cxnId="{44AD1B8F-8B78-4B92-B8E2-5A448501922C}">
      <dgm:prSet/>
      <dgm:spPr/>
      <dgm:t>
        <a:bodyPr/>
        <a:lstStyle/>
        <a:p>
          <a:endParaRPr lang="ru-RU"/>
        </a:p>
      </dgm:t>
    </dgm:pt>
    <dgm:pt modelId="{1957D29D-FE71-40AA-8E62-8A3C0E16FDED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Повышение качества общего образования в соответствии с требованиями новых образовательных стандартов и социального заказа.</a:t>
          </a:r>
          <a:endParaRPr lang="ru-RU" sz="900" dirty="0">
            <a:solidFill>
              <a:schemeClr val="tx1"/>
            </a:solidFill>
          </a:endParaRPr>
        </a:p>
      </dgm:t>
    </dgm:pt>
    <dgm:pt modelId="{3D4DB0BB-5B5F-41BD-94ED-1FE16CE216D6}" type="parTrans" cxnId="{9F635FA8-9489-4913-B07A-726C83D011CF}">
      <dgm:prSet/>
      <dgm:spPr/>
      <dgm:t>
        <a:bodyPr/>
        <a:lstStyle/>
        <a:p>
          <a:endParaRPr lang="ru-RU"/>
        </a:p>
      </dgm:t>
    </dgm:pt>
    <dgm:pt modelId="{8BDC5CA4-1AD4-4BB6-956B-328A6BF9DE5D}" type="sibTrans" cxnId="{9F635FA8-9489-4913-B07A-726C83D011CF}">
      <dgm:prSet/>
      <dgm:spPr/>
      <dgm:t>
        <a:bodyPr/>
        <a:lstStyle/>
        <a:p>
          <a:endParaRPr lang="ru-RU"/>
        </a:p>
      </dgm:t>
    </dgm:pt>
    <dgm:pt modelId="{9B0E09F4-D003-4B4D-9B68-F2C14A33C15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Введение образовательных стандартов начального общего, основного общего образования. </a:t>
          </a:r>
          <a:endParaRPr lang="ru-RU" sz="900" dirty="0">
            <a:solidFill>
              <a:schemeClr val="tx1"/>
            </a:solidFill>
          </a:endParaRPr>
        </a:p>
      </dgm:t>
    </dgm:pt>
    <dgm:pt modelId="{D7FD03F8-B058-48CA-9C61-956C91459AB7}" type="parTrans" cxnId="{DD94D595-A138-44F1-A3BD-0E62F2702B4C}">
      <dgm:prSet/>
      <dgm:spPr/>
      <dgm:t>
        <a:bodyPr/>
        <a:lstStyle/>
        <a:p>
          <a:endParaRPr lang="ru-RU"/>
        </a:p>
      </dgm:t>
    </dgm:pt>
    <dgm:pt modelId="{AA1AE30A-7E90-4CDF-A9D1-54B9CBB68D40}" type="sibTrans" cxnId="{DD94D595-A138-44F1-A3BD-0E62F2702B4C}">
      <dgm:prSet/>
      <dgm:spPr/>
      <dgm:t>
        <a:bodyPr/>
        <a:lstStyle/>
        <a:p>
          <a:endParaRPr lang="ru-RU"/>
        </a:p>
      </dgm:t>
    </dgm:pt>
    <dgm:pt modelId="{BF30CBBB-5B46-4D6E-94EA-7874918D9EE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Развитие образовательного пространства через внедрение современных информационных технологий.</a:t>
          </a:r>
          <a:endParaRPr lang="ru-RU" sz="900" dirty="0">
            <a:solidFill>
              <a:schemeClr val="tx1"/>
            </a:solidFill>
          </a:endParaRPr>
        </a:p>
      </dgm:t>
    </dgm:pt>
    <dgm:pt modelId="{90F27820-4234-4B75-9F0E-A3C1C454948F}" type="parTrans" cxnId="{39440A7B-3FD9-47CB-B7D3-DB17AF4F47DB}">
      <dgm:prSet/>
      <dgm:spPr/>
      <dgm:t>
        <a:bodyPr/>
        <a:lstStyle/>
        <a:p>
          <a:endParaRPr lang="ru-RU"/>
        </a:p>
      </dgm:t>
    </dgm:pt>
    <dgm:pt modelId="{BFFF9FE1-F98F-44EC-9FEA-E9FAF4DAEC51}" type="sibTrans" cxnId="{39440A7B-3FD9-47CB-B7D3-DB17AF4F47DB}">
      <dgm:prSet/>
      <dgm:spPr/>
      <dgm:t>
        <a:bodyPr/>
        <a:lstStyle/>
        <a:p>
          <a:endParaRPr lang="ru-RU"/>
        </a:p>
      </dgm:t>
    </dgm:pt>
    <dgm:pt modelId="{86273B3D-B075-48D7-B5F9-A97850EA7934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условий для эффективной организации обучения и социализации детей с ограниченными возможностями здоровья, развитие интегрированного (инклюзивного) образования.</a:t>
          </a:r>
          <a:endParaRPr lang="ru-RU" sz="900" dirty="0">
            <a:solidFill>
              <a:schemeClr val="tx1"/>
            </a:solidFill>
          </a:endParaRPr>
        </a:p>
      </dgm:t>
    </dgm:pt>
    <dgm:pt modelId="{EB76CD3A-BBCD-42C0-8839-40CCE8060806}" type="parTrans" cxnId="{82B68724-F9A7-4449-97D9-86AC071FDC84}">
      <dgm:prSet/>
      <dgm:spPr/>
      <dgm:t>
        <a:bodyPr/>
        <a:lstStyle/>
        <a:p>
          <a:endParaRPr lang="ru-RU"/>
        </a:p>
      </dgm:t>
    </dgm:pt>
    <dgm:pt modelId="{583709A0-0B99-4028-898D-ABEB39617F14}" type="sibTrans" cxnId="{82B68724-F9A7-4449-97D9-86AC071FDC84}">
      <dgm:prSet/>
      <dgm:spPr/>
      <dgm:t>
        <a:bodyPr/>
        <a:lstStyle/>
        <a:p>
          <a:endParaRPr lang="ru-RU"/>
        </a:p>
      </dgm:t>
    </dgm:pt>
    <dgm:pt modelId="{77E669A1-6ED7-4DD0-A7ED-6639E0BF0C1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работы образовательных учреждений, ориентированной на развитие одаренных детей. Расширение форм поддержки талантливой молодежи.</a:t>
          </a:r>
          <a:endParaRPr lang="ru-RU" sz="900" dirty="0">
            <a:solidFill>
              <a:schemeClr val="tx1"/>
            </a:solidFill>
          </a:endParaRPr>
        </a:p>
      </dgm:t>
    </dgm:pt>
    <dgm:pt modelId="{05B6FCA5-6600-4C3D-A15C-A273230DAB14}" type="parTrans" cxnId="{73180D17-F3EF-4859-A41F-076707DFFF15}">
      <dgm:prSet/>
      <dgm:spPr/>
      <dgm:t>
        <a:bodyPr/>
        <a:lstStyle/>
        <a:p>
          <a:endParaRPr lang="ru-RU"/>
        </a:p>
      </dgm:t>
    </dgm:pt>
    <dgm:pt modelId="{3BA8D7A9-65CF-43A7-ACD2-0BE2173BEF63}" type="sibTrans" cxnId="{73180D17-F3EF-4859-A41F-076707DFFF15}">
      <dgm:prSet/>
      <dgm:spPr/>
      <dgm:t>
        <a:bodyPr/>
        <a:lstStyle/>
        <a:p>
          <a:endParaRPr lang="ru-RU"/>
        </a:p>
      </dgm:t>
    </dgm:pt>
    <dgm:pt modelId="{9BDC9153-B631-4DA5-B26E-B14874B52EF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системы по раннему выявлению социального  неблагополучия, профилактика жестокого обращения с  детьми и асоциального поведения школьников. </a:t>
          </a:r>
          <a:endParaRPr lang="ru-RU" sz="900" dirty="0">
            <a:solidFill>
              <a:schemeClr val="tx1"/>
            </a:solidFill>
          </a:endParaRPr>
        </a:p>
      </dgm:t>
    </dgm:pt>
    <dgm:pt modelId="{DEDF3006-ECBA-42C8-9050-95F569FB7C93}" type="parTrans" cxnId="{3B5C14B1-BA58-446A-B7FE-45C93D06071B}">
      <dgm:prSet/>
      <dgm:spPr/>
      <dgm:t>
        <a:bodyPr/>
        <a:lstStyle/>
        <a:p>
          <a:endParaRPr lang="ru-RU"/>
        </a:p>
      </dgm:t>
    </dgm:pt>
    <dgm:pt modelId="{6320C620-394C-4360-B684-5A43250BFA64}" type="sibTrans" cxnId="{3B5C14B1-BA58-446A-B7FE-45C93D06071B}">
      <dgm:prSet/>
      <dgm:spPr/>
      <dgm:t>
        <a:bodyPr/>
        <a:lstStyle/>
        <a:p>
          <a:endParaRPr lang="ru-RU"/>
        </a:p>
      </dgm:t>
    </dgm:pt>
    <dgm:pt modelId="{C823C254-B7CD-4770-B55C-B5B07495BB51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взаимодействия образовательных учреждений с родительской общественностью, активизация деятельности органов государственно-общественного управления образованием. </a:t>
          </a:r>
          <a:endParaRPr lang="ru-RU" sz="900" dirty="0">
            <a:solidFill>
              <a:schemeClr val="tx1"/>
            </a:solidFill>
          </a:endParaRPr>
        </a:p>
      </dgm:t>
    </dgm:pt>
    <dgm:pt modelId="{CE972F94-65F3-4479-B3B1-DEA42E6FFB83}" type="parTrans" cxnId="{ED3E75DA-87A8-4835-AD2C-98C1C4261458}">
      <dgm:prSet/>
      <dgm:spPr/>
      <dgm:t>
        <a:bodyPr/>
        <a:lstStyle/>
        <a:p>
          <a:endParaRPr lang="ru-RU"/>
        </a:p>
      </dgm:t>
    </dgm:pt>
    <dgm:pt modelId="{226931C4-0356-4010-AE2A-392DC29A799A}" type="sibTrans" cxnId="{ED3E75DA-87A8-4835-AD2C-98C1C4261458}">
      <dgm:prSet/>
      <dgm:spPr/>
      <dgm:t>
        <a:bodyPr/>
        <a:lstStyle/>
        <a:p>
          <a:endParaRPr lang="ru-RU"/>
        </a:p>
      </dgm:t>
    </dgm:pt>
    <dgm:pt modelId="{DA0CBD80-99AD-4712-89C0-A6D2CEA3EB3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Распространение электронных образовательных ресурсов, развитие дистанционных технологий образования с использованием различных сервисов сети Интернет. </a:t>
          </a:r>
          <a:endParaRPr lang="ru-RU" sz="900" dirty="0">
            <a:solidFill>
              <a:schemeClr val="tx1"/>
            </a:solidFill>
          </a:endParaRPr>
        </a:p>
      </dgm:t>
    </dgm:pt>
    <dgm:pt modelId="{E9391032-D0AD-4644-ABE2-D1E19F32868D}" type="parTrans" cxnId="{D57AED20-0EC5-44AE-8A14-490118BB1FBA}">
      <dgm:prSet/>
      <dgm:spPr/>
      <dgm:t>
        <a:bodyPr/>
        <a:lstStyle/>
        <a:p>
          <a:endParaRPr lang="ru-RU"/>
        </a:p>
      </dgm:t>
    </dgm:pt>
    <dgm:pt modelId="{2C719C64-5434-4A3C-9E81-2691085AC2D6}" type="sibTrans" cxnId="{D57AED20-0EC5-44AE-8A14-490118BB1FBA}">
      <dgm:prSet/>
      <dgm:spPr/>
      <dgm:t>
        <a:bodyPr/>
        <a:lstStyle/>
        <a:p>
          <a:endParaRPr lang="ru-RU"/>
        </a:p>
      </dgm:t>
    </dgm:pt>
    <dgm:pt modelId="{F3D6F240-FCD9-4A9D-99A1-6936E58150AE}" type="pres">
      <dgm:prSet presAssocID="{379AB81E-ABF8-42E6-86BA-A12B73ADD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76FDC-5758-4E96-B4CB-4ABC41A50F5D}" type="pres">
      <dgm:prSet presAssocID="{0ED22261-57EE-464C-AADA-CE859443BE42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97684-40FD-49FB-924E-B7551D3890D6}" type="pres">
      <dgm:prSet presAssocID="{F9190F85-2B9F-414E-8A12-00F263990F8A}" presName="spacer" presStyleCnt="0"/>
      <dgm:spPr/>
    </dgm:pt>
    <dgm:pt modelId="{C725EA19-1395-4340-84D5-8151C9834D64}" type="pres">
      <dgm:prSet presAssocID="{85103DDC-C02D-42EC-8263-C3AAB621D3F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1AC12-67FB-4976-9B8D-D568D52B95DC}" type="pres">
      <dgm:prSet presAssocID="{AD389F53-9B24-450C-AF29-439B6BACB380}" presName="spacer" presStyleCnt="0"/>
      <dgm:spPr/>
    </dgm:pt>
    <dgm:pt modelId="{C0A1EF14-E2CB-4DA5-8BDE-FF3D79FE0ACD}" type="pres">
      <dgm:prSet presAssocID="{1957D29D-FE71-40AA-8E62-8A3C0E16FDE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A4B3-0CD5-49B2-81B1-B39574373B30}" type="pres">
      <dgm:prSet presAssocID="{8BDC5CA4-1AD4-4BB6-956B-328A6BF9DE5D}" presName="spacer" presStyleCnt="0"/>
      <dgm:spPr/>
    </dgm:pt>
    <dgm:pt modelId="{2DF077AF-1A2A-4340-A5E4-E84ED858F6EC}" type="pres">
      <dgm:prSet presAssocID="{9B0E09F4-D003-4B4D-9B68-F2C14A33C15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CD2-4595-46F2-8D28-E7C6DCD50BBA}" type="pres">
      <dgm:prSet presAssocID="{AA1AE30A-7E90-4CDF-A9D1-54B9CBB68D40}" presName="spacer" presStyleCnt="0"/>
      <dgm:spPr/>
    </dgm:pt>
    <dgm:pt modelId="{8BA81C89-4083-405E-8302-77FE713D5276}" type="pres">
      <dgm:prSet presAssocID="{BF30CBBB-5B46-4D6E-94EA-7874918D9EE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E8456-31BB-4C8F-9531-15E840BED405}" type="pres">
      <dgm:prSet presAssocID="{BFFF9FE1-F98F-44EC-9FEA-E9FAF4DAEC51}" presName="spacer" presStyleCnt="0"/>
      <dgm:spPr/>
    </dgm:pt>
    <dgm:pt modelId="{F0353148-3682-465D-80A9-B4CE89DF2B44}" type="pres">
      <dgm:prSet presAssocID="{DA0CBD80-99AD-4712-89C0-A6D2CEA3EB3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DDBD-4A64-4E95-87BE-6F2A82043C62}" type="pres">
      <dgm:prSet presAssocID="{2C719C64-5434-4A3C-9E81-2691085AC2D6}" presName="spacer" presStyleCnt="0"/>
      <dgm:spPr/>
    </dgm:pt>
    <dgm:pt modelId="{791BE76F-5E89-440F-9187-508B66D3CF75}" type="pres">
      <dgm:prSet presAssocID="{86273B3D-B075-48D7-B5F9-A97850EA793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979E1-34AA-467E-9842-707EEC69A727}" type="pres">
      <dgm:prSet presAssocID="{583709A0-0B99-4028-898D-ABEB39617F14}" presName="spacer" presStyleCnt="0"/>
      <dgm:spPr/>
    </dgm:pt>
    <dgm:pt modelId="{6D8E90B3-3F36-4F27-A4DA-82FFA4F9D920}" type="pres">
      <dgm:prSet presAssocID="{77E669A1-6ED7-4DD0-A7ED-6639E0BF0C1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A3D77-5E27-443D-B6EE-7BE62E7D62AC}" type="pres">
      <dgm:prSet presAssocID="{3BA8D7A9-65CF-43A7-ACD2-0BE2173BEF63}" presName="spacer" presStyleCnt="0"/>
      <dgm:spPr/>
    </dgm:pt>
    <dgm:pt modelId="{F7B254A9-B7D6-43DB-A38D-44A9293807C6}" type="pres">
      <dgm:prSet presAssocID="{9BDC9153-B631-4DA5-B26E-B14874B52EF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4EC47-7D8E-4AB8-A1A5-280DE1FB3C27}" type="pres">
      <dgm:prSet presAssocID="{6320C620-394C-4360-B684-5A43250BFA64}" presName="spacer" presStyleCnt="0"/>
      <dgm:spPr/>
    </dgm:pt>
    <dgm:pt modelId="{ABD2C5D8-AEDB-4FEB-A985-EA6873009118}" type="pres">
      <dgm:prSet presAssocID="{C823C254-B7CD-4770-B55C-B5B07495BB5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DBF55-801E-4612-B73F-89B01E307DC6}" type="presOf" srcId="{0ED22261-57EE-464C-AADA-CE859443BE42}" destId="{07476FDC-5758-4E96-B4CB-4ABC41A50F5D}" srcOrd="0" destOrd="0" presId="urn:microsoft.com/office/officeart/2005/8/layout/vList2"/>
    <dgm:cxn modelId="{2DF65F17-62F6-4D27-9561-43600923C1C4}" type="presOf" srcId="{77E669A1-6ED7-4DD0-A7ED-6639E0BF0C1E}" destId="{6D8E90B3-3F36-4F27-A4DA-82FFA4F9D920}" srcOrd="0" destOrd="0" presId="urn:microsoft.com/office/officeart/2005/8/layout/vList2"/>
    <dgm:cxn modelId="{2BAD4C37-FBAB-4099-8CBC-98238BD4C9E1}" type="presOf" srcId="{C823C254-B7CD-4770-B55C-B5B07495BB51}" destId="{ABD2C5D8-AEDB-4FEB-A985-EA6873009118}" srcOrd="0" destOrd="0" presId="urn:microsoft.com/office/officeart/2005/8/layout/vList2"/>
    <dgm:cxn modelId="{B4EAFE6C-0721-4402-8EC6-59065ACA8641}" type="presOf" srcId="{379AB81E-ABF8-42E6-86BA-A12B73ADDD92}" destId="{F3D6F240-FCD9-4A9D-99A1-6936E58150AE}" srcOrd="0" destOrd="0" presId="urn:microsoft.com/office/officeart/2005/8/layout/vList2"/>
    <dgm:cxn modelId="{DD94D595-A138-44F1-A3BD-0E62F2702B4C}" srcId="{379AB81E-ABF8-42E6-86BA-A12B73ADDD92}" destId="{9B0E09F4-D003-4B4D-9B68-F2C14A33C155}" srcOrd="3" destOrd="0" parTransId="{D7FD03F8-B058-48CA-9C61-956C91459AB7}" sibTransId="{AA1AE30A-7E90-4CDF-A9D1-54B9CBB68D40}"/>
    <dgm:cxn modelId="{ED3E75DA-87A8-4835-AD2C-98C1C4261458}" srcId="{379AB81E-ABF8-42E6-86BA-A12B73ADDD92}" destId="{C823C254-B7CD-4770-B55C-B5B07495BB51}" srcOrd="9" destOrd="0" parTransId="{CE972F94-65F3-4479-B3B1-DEA42E6FFB83}" sibTransId="{226931C4-0356-4010-AE2A-392DC29A799A}"/>
    <dgm:cxn modelId="{F53DB6DB-E7D2-4C46-A149-09087A0D1723}" srcId="{379AB81E-ABF8-42E6-86BA-A12B73ADDD92}" destId="{0ED22261-57EE-464C-AADA-CE859443BE42}" srcOrd="0" destOrd="0" parTransId="{25285A0F-C72F-4501-A668-5B84153D034F}" sibTransId="{F9190F85-2B9F-414E-8A12-00F263990F8A}"/>
    <dgm:cxn modelId="{39440A7B-3FD9-47CB-B7D3-DB17AF4F47DB}" srcId="{379AB81E-ABF8-42E6-86BA-A12B73ADDD92}" destId="{BF30CBBB-5B46-4D6E-94EA-7874918D9EEA}" srcOrd="4" destOrd="0" parTransId="{90F27820-4234-4B75-9F0E-A3C1C454948F}" sibTransId="{BFFF9FE1-F98F-44EC-9FEA-E9FAF4DAEC51}"/>
    <dgm:cxn modelId="{D57AED20-0EC5-44AE-8A14-490118BB1FBA}" srcId="{379AB81E-ABF8-42E6-86BA-A12B73ADDD92}" destId="{DA0CBD80-99AD-4712-89C0-A6D2CEA3EB34}" srcOrd="5" destOrd="0" parTransId="{E9391032-D0AD-4644-ABE2-D1E19F32868D}" sibTransId="{2C719C64-5434-4A3C-9E81-2691085AC2D6}"/>
    <dgm:cxn modelId="{82B68724-F9A7-4449-97D9-86AC071FDC84}" srcId="{379AB81E-ABF8-42E6-86BA-A12B73ADDD92}" destId="{86273B3D-B075-48D7-B5F9-A97850EA7934}" srcOrd="6" destOrd="0" parTransId="{EB76CD3A-BBCD-42C0-8839-40CCE8060806}" sibTransId="{583709A0-0B99-4028-898D-ABEB39617F14}"/>
    <dgm:cxn modelId="{122E497D-6A20-4449-92F4-3C87A2565F2D}" type="presOf" srcId="{DA0CBD80-99AD-4712-89C0-A6D2CEA3EB34}" destId="{F0353148-3682-465D-80A9-B4CE89DF2B44}" srcOrd="0" destOrd="0" presId="urn:microsoft.com/office/officeart/2005/8/layout/vList2"/>
    <dgm:cxn modelId="{3B5C14B1-BA58-446A-B7FE-45C93D06071B}" srcId="{379AB81E-ABF8-42E6-86BA-A12B73ADDD92}" destId="{9BDC9153-B631-4DA5-B26E-B14874B52EF3}" srcOrd="8" destOrd="0" parTransId="{DEDF3006-ECBA-42C8-9050-95F569FB7C93}" sibTransId="{6320C620-394C-4360-B684-5A43250BFA64}"/>
    <dgm:cxn modelId="{9F635FA8-9489-4913-B07A-726C83D011CF}" srcId="{379AB81E-ABF8-42E6-86BA-A12B73ADDD92}" destId="{1957D29D-FE71-40AA-8E62-8A3C0E16FDED}" srcOrd="2" destOrd="0" parTransId="{3D4DB0BB-5B5F-41BD-94ED-1FE16CE216D6}" sibTransId="{8BDC5CA4-1AD4-4BB6-956B-328A6BF9DE5D}"/>
    <dgm:cxn modelId="{16951213-5808-460F-89D7-5446EEC638A7}" type="presOf" srcId="{9BDC9153-B631-4DA5-B26E-B14874B52EF3}" destId="{F7B254A9-B7D6-43DB-A38D-44A9293807C6}" srcOrd="0" destOrd="0" presId="urn:microsoft.com/office/officeart/2005/8/layout/vList2"/>
    <dgm:cxn modelId="{64DB8083-79A4-44ED-823B-BD2A906BF9FB}" type="presOf" srcId="{85103DDC-C02D-42EC-8263-C3AAB621D3F3}" destId="{C725EA19-1395-4340-84D5-8151C9834D64}" srcOrd="0" destOrd="0" presId="urn:microsoft.com/office/officeart/2005/8/layout/vList2"/>
    <dgm:cxn modelId="{CD1759B1-C035-4097-85F8-41DCFC365CBB}" type="presOf" srcId="{BF30CBBB-5B46-4D6E-94EA-7874918D9EEA}" destId="{8BA81C89-4083-405E-8302-77FE713D5276}" srcOrd="0" destOrd="0" presId="urn:microsoft.com/office/officeart/2005/8/layout/vList2"/>
    <dgm:cxn modelId="{73180D17-F3EF-4859-A41F-076707DFFF15}" srcId="{379AB81E-ABF8-42E6-86BA-A12B73ADDD92}" destId="{77E669A1-6ED7-4DD0-A7ED-6639E0BF0C1E}" srcOrd="7" destOrd="0" parTransId="{05B6FCA5-6600-4C3D-A15C-A273230DAB14}" sibTransId="{3BA8D7A9-65CF-43A7-ACD2-0BE2173BEF63}"/>
    <dgm:cxn modelId="{61DC083A-718C-4A6F-83DC-64FBE5D0717B}" type="presOf" srcId="{1957D29D-FE71-40AA-8E62-8A3C0E16FDED}" destId="{C0A1EF14-E2CB-4DA5-8BDE-FF3D79FE0ACD}" srcOrd="0" destOrd="0" presId="urn:microsoft.com/office/officeart/2005/8/layout/vList2"/>
    <dgm:cxn modelId="{44AD1B8F-8B78-4B92-B8E2-5A448501922C}" srcId="{379AB81E-ABF8-42E6-86BA-A12B73ADDD92}" destId="{85103DDC-C02D-42EC-8263-C3AAB621D3F3}" srcOrd="1" destOrd="0" parTransId="{BD52995E-29C9-47E1-914A-41ECC35685C1}" sibTransId="{AD389F53-9B24-450C-AF29-439B6BACB380}"/>
    <dgm:cxn modelId="{5ABCFDF2-3943-4556-BB5F-F32E9BD79E13}" type="presOf" srcId="{86273B3D-B075-48D7-B5F9-A97850EA7934}" destId="{791BE76F-5E89-440F-9187-508B66D3CF75}" srcOrd="0" destOrd="0" presId="urn:microsoft.com/office/officeart/2005/8/layout/vList2"/>
    <dgm:cxn modelId="{37516832-DA1F-41A1-AF05-194384A1A207}" type="presOf" srcId="{9B0E09F4-D003-4B4D-9B68-F2C14A33C155}" destId="{2DF077AF-1A2A-4340-A5E4-E84ED858F6EC}" srcOrd="0" destOrd="0" presId="urn:microsoft.com/office/officeart/2005/8/layout/vList2"/>
    <dgm:cxn modelId="{72092579-FF57-4683-8603-4C38E6982A48}" type="presParOf" srcId="{F3D6F240-FCD9-4A9D-99A1-6936E58150AE}" destId="{07476FDC-5758-4E96-B4CB-4ABC41A50F5D}" srcOrd="0" destOrd="0" presId="urn:microsoft.com/office/officeart/2005/8/layout/vList2"/>
    <dgm:cxn modelId="{FD653090-EA39-41F5-B1C8-2EF5BB9C8451}" type="presParOf" srcId="{F3D6F240-FCD9-4A9D-99A1-6936E58150AE}" destId="{13D97684-40FD-49FB-924E-B7551D3890D6}" srcOrd="1" destOrd="0" presId="urn:microsoft.com/office/officeart/2005/8/layout/vList2"/>
    <dgm:cxn modelId="{72D0CE23-BC58-411F-8EE5-3080AF22145F}" type="presParOf" srcId="{F3D6F240-FCD9-4A9D-99A1-6936E58150AE}" destId="{C725EA19-1395-4340-84D5-8151C9834D64}" srcOrd="2" destOrd="0" presId="urn:microsoft.com/office/officeart/2005/8/layout/vList2"/>
    <dgm:cxn modelId="{17BF2715-2C23-427A-88EB-9583B36E9AF2}" type="presParOf" srcId="{F3D6F240-FCD9-4A9D-99A1-6936E58150AE}" destId="{AF71AC12-67FB-4976-9B8D-D568D52B95DC}" srcOrd="3" destOrd="0" presId="urn:microsoft.com/office/officeart/2005/8/layout/vList2"/>
    <dgm:cxn modelId="{F391DF86-717F-4D8A-BFC7-49B796FC7707}" type="presParOf" srcId="{F3D6F240-FCD9-4A9D-99A1-6936E58150AE}" destId="{C0A1EF14-E2CB-4DA5-8BDE-FF3D79FE0ACD}" srcOrd="4" destOrd="0" presId="urn:microsoft.com/office/officeart/2005/8/layout/vList2"/>
    <dgm:cxn modelId="{E3FE528E-3004-4EE7-A773-D27A02BB39BF}" type="presParOf" srcId="{F3D6F240-FCD9-4A9D-99A1-6936E58150AE}" destId="{8838A4B3-0CD5-49B2-81B1-B39574373B30}" srcOrd="5" destOrd="0" presId="urn:microsoft.com/office/officeart/2005/8/layout/vList2"/>
    <dgm:cxn modelId="{4277EBB9-111E-4090-9543-62D2B26D2593}" type="presParOf" srcId="{F3D6F240-FCD9-4A9D-99A1-6936E58150AE}" destId="{2DF077AF-1A2A-4340-A5E4-E84ED858F6EC}" srcOrd="6" destOrd="0" presId="urn:microsoft.com/office/officeart/2005/8/layout/vList2"/>
    <dgm:cxn modelId="{A87667D2-A956-4B1F-8B90-7E982AF8EEC2}" type="presParOf" srcId="{F3D6F240-FCD9-4A9D-99A1-6936E58150AE}" destId="{C6572CD2-4595-46F2-8D28-E7C6DCD50BBA}" srcOrd="7" destOrd="0" presId="urn:microsoft.com/office/officeart/2005/8/layout/vList2"/>
    <dgm:cxn modelId="{F0EAEE2F-35D5-419E-979B-787E5AD9B616}" type="presParOf" srcId="{F3D6F240-FCD9-4A9D-99A1-6936E58150AE}" destId="{8BA81C89-4083-405E-8302-77FE713D5276}" srcOrd="8" destOrd="0" presId="urn:microsoft.com/office/officeart/2005/8/layout/vList2"/>
    <dgm:cxn modelId="{92035530-6658-48C9-AD1D-DF0F9468D240}" type="presParOf" srcId="{F3D6F240-FCD9-4A9D-99A1-6936E58150AE}" destId="{85BE8456-31BB-4C8F-9531-15E840BED405}" srcOrd="9" destOrd="0" presId="urn:microsoft.com/office/officeart/2005/8/layout/vList2"/>
    <dgm:cxn modelId="{4FCF21DA-3692-4C63-9E2E-1D866FCCB2D7}" type="presParOf" srcId="{F3D6F240-FCD9-4A9D-99A1-6936E58150AE}" destId="{F0353148-3682-465D-80A9-B4CE89DF2B44}" srcOrd="10" destOrd="0" presId="urn:microsoft.com/office/officeart/2005/8/layout/vList2"/>
    <dgm:cxn modelId="{6BB49ECD-648F-4E58-99EA-76E85209A9F4}" type="presParOf" srcId="{F3D6F240-FCD9-4A9D-99A1-6936E58150AE}" destId="{496FDDBD-4A64-4E95-87BE-6F2A82043C62}" srcOrd="11" destOrd="0" presId="urn:microsoft.com/office/officeart/2005/8/layout/vList2"/>
    <dgm:cxn modelId="{D2F45725-7D5A-4526-9835-1E497DB7B982}" type="presParOf" srcId="{F3D6F240-FCD9-4A9D-99A1-6936E58150AE}" destId="{791BE76F-5E89-440F-9187-508B66D3CF75}" srcOrd="12" destOrd="0" presId="urn:microsoft.com/office/officeart/2005/8/layout/vList2"/>
    <dgm:cxn modelId="{B45337C4-A3B9-401A-9F3F-5F23C254E295}" type="presParOf" srcId="{F3D6F240-FCD9-4A9D-99A1-6936E58150AE}" destId="{7E1979E1-34AA-467E-9842-707EEC69A727}" srcOrd="13" destOrd="0" presId="urn:microsoft.com/office/officeart/2005/8/layout/vList2"/>
    <dgm:cxn modelId="{2C84556D-AD74-4C8F-9F94-3B456949F221}" type="presParOf" srcId="{F3D6F240-FCD9-4A9D-99A1-6936E58150AE}" destId="{6D8E90B3-3F36-4F27-A4DA-82FFA4F9D920}" srcOrd="14" destOrd="0" presId="urn:microsoft.com/office/officeart/2005/8/layout/vList2"/>
    <dgm:cxn modelId="{3AF24B63-875D-40A3-BC4B-480A0B5A7C89}" type="presParOf" srcId="{F3D6F240-FCD9-4A9D-99A1-6936E58150AE}" destId="{D07A3D77-5E27-443D-B6EE-7BE62E7D62AC}" srcOrd="15" destOrd="0" presId="urn:microsoft.com/office/officeart/2005/8/layout/vList2"/>
    <dgm:cxn modelId="{0D2F3EDD-49DC-48A1-8080-157920D50E80}" type="presParOf" srcId="{F3D6F240-FCD9-4A9D-99A1-6936E58150AE}" destId="{F7B254A9-B7D6-43DB-A38D-44A9293807C6}" srcOrd="16" destOrd="0" presId="urn:microsoft.com/office/officeart/2005/8/layout/vList2"/>
    <dgm:cxn modelId="{6B2F38F7-DDDE-434D-BCE2-2E13D68CB9F9}" type="presParOf" srcId="{F3D6F240-FCD9-4A9D-99A1-6936E58150AE}" destId="{A7F4EC47-7D8E-4AB8-A1A5-280DE1FB3C27}" srcOrd="17" destOrd="0" presId="urn:microsoft.com/office/officeart/2005/8/layout/vList2"/>
    <dgm:cxn modelId="{979A36C7-241C-4949-9563-3B2B55C55956}" type="presParOf" srcId="{F3D6F240-FCD9-4A9D-99A1-6936E58150AE}" destId="{ABD2C5D8-AEDB-4FEB-A985-EA687300911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A1EF5-757F-40C3-BB0E-F7F1F50B26C9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4D4EC-5FBC-41D4-A189-06628E345AA7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библиотечного обслуживания населения </a:t>
          </a:r>
          <a:endParaRPr lang="ru-RU" b="1" dirty="0">
            <a:solidFill>
              <a:schemeClr val="tx1"/>
            </a:solidFill>
          </a:endParaRPr>
        </a:p>
      </dgm:t>
    </dgm:pt>
    <dgm:pt modelId="{CDF37AFA-D107-49E6-94D5-F709CCF18AA4}" type="parTrans" cxnId="{B66462A4-EB4C-48D7-A2D5-B8DECC76AE72}">
      <dgm:prSet/>
      <dgm:spPr/>
      <dgm:t>
        <a:bodyPr/>
        <a:lstStyle/>
        <a:p>
          <a:endParaRPr lang="ru-RU"/>
        </a:p>
      </dgm:t>
    </dgm:pt>
    <dgm:pt modelId="{A2535917-F0A1-4A7F-83C6-2865A0CB9333}" type="sibTrans" cxnId="{B66462A4-EB4C-48D7-A2D5-B8DECC76AE72}">
      <dgm:prSet/>
      <dgm:spPr/>
      <dgm:t>
        <a:bodyPr/>
        <a:lstStyle/>
        <a:p>
          <a:endParaRPr lang="ru-RU"/>
        </a:p>
      </dgm:t>
    </dgm:pt>
    <dgm:pt modelId="{28329777-7282-4835-8669-ACE2DB3057A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досуга и обеспечение жителей города услугами учреждений культуры</a:t>
          </a:r>
          <a:endParaRPr lang="ru-RU" b="1" dirty="0">
            <a:solidFill>
              <a:schemeClr val="tx1"/>
            </a:solidFill>
          </a:endParaRPr>
        </a:p>
      </dgm:t>
    </dgm:pt>
    <dgm:pt modelId="{1CF08282-6BA4-4C2E-BA35-C965FF016DC5}" type="parTrans" cxnId="{E0E32329-F5D5-4701-ABC3-85BBE675BAD7}">
      <dgm:prSet/>
      <dgm:spPr/>
      <dgm:t>
        <a:bodyPr/>
        <a:lstStyle/>
        <a:p>
          <a:endParaRPr lang="ru-RU"/>
        </a:p>
      </dgm:t>
    </dgm:pt>
    <dgm:pt modelId="{F8EC13B8-5543-4FAB-BD7F-0B0C387B9E5B}" type="sibTrans" cxnId="{E0E32329-F5D5-4701-ABC3-85BBE675BAD7}">
      <dgm:prSet/>
      <dgm:spPr/>
      <dgm:t>
        <a:bodyPr/>
        <a:lstStyle/>
        <a:p>
          <a:endParaRPr lang="ru-RU"/>
        </a:p>
      </dgm:t>
    </dgm:pt>
    <dgm:pt modelId="{ECD47BFF-503E-48A7-897A-ACCC14BF066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дополнительного образования детей в сфере культуры и искусства</a:t>
          </a:r>
          <a:endParaRPr lang="ru-RU" b="1" dirty="0">
            <a:solidFill>
              <a:schemeClr val="tx1"/>
            </a:solidFill>
          </a:endParaRPr>
        </a:p>
      </dgm:t>
    </dgm:pt>
    <dgm:pt modelId="{2D922EBB-20EA-4A67-BB1B-6824536CCFD3}" type="parTrans" cxnId="{CF74ACB5-4CE3-415E-8241-07DECAFD7C9A}">
      <dgm:prSet/>
      <dgm:spPr/>
      <dgm:t>
        <a:bodyPr/>
        <a:lstStyle/>
        <a:p>
          <a:endParaRPr lang="ru-RU"/>
        </a:p>
      </dgm:t>
    </dgm:pt>
    <dgm:pt modelId="{1950C092-36C2-426F-82AD-D8AAC911BA86}" type="sibTrans" cxnId="{CF74ACB5-4CE3-415E-8241-07DECAFD7C9A}">
      <dgm:prSet/>
      <dgm:spPr/>
      <dgm:t>
        <a:bodyPr/>
        <a:lstStyle/>
        <a:p>
          <a:endParaRPr lang="ru-RU"/>
        </a:p>
      </dgm:t>
    </dgm:pt>
    <dgm:pt modelId="{7BE17F3C-CCAB-4C3A-8F76-162B47B9D1F7}" type="pres">
      <dgm:prSet presAssocID="{4A9A1EF5-757F-40C3-BB0E-F7F1F50B2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537EA-0E82-458A-A69E-38FD604CC525}" type="pres">
      <dgm:prSet presAssocID="{F964D4EC-5FBC-41D4-A189-06628E345AA7}" presName="composite" presStyleCnt="0"/>
      <dgm:spPr/>
    </dgm:pt>
    <dgm:pt modelId="{0DC90E24-B2C0-4D2A-857A-4AEFD5DF38CF}" type="pres">
      <dgm:prSet presAssocID="{F964D4EC-5FBC-41D4-A189-06628E345AA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2B4E8B-62A1-47F2-8E1F-F708A460FB31}" type="pres">
      <dgm:prSet presAssocID="{F964D4EC-5FBC-41D4-A189-06628E345A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DE51F-5D07-4B1A-92C5-058ADCD5EAF9}" type="pres">
      <dgm:prSet presAssocID="{A2535917-F0A1-4A7F-83C6-2865A0CB9333}" presName="spacing" presStyleCnt="0"/>
      <dgm:spPr/>
    </dgm:pt>
    <dgm:pt modelId="{44DC1003-8F9E-438C-89B8-9EF17455B521}" type="pres">
      <dgm:prSet presAssocID="{28329777-7282-4835-8669-ACE2DB3057A5}" presName="composite" presStyleCnt="0"/>
      <dgm:spPr/>
    </dgm:pt>
    <dgm:pt modelId="{8B051FAC-49BE-4D3A-B870-C7AFE00AB04B}" type="pres">
      <dgm:prSet presAssocID="{28329777-7282-4835-8669-ACE2DB3057A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05F30F-EC80-468B-A850-F6687D923A0E}" type="pres">
      <dgm:prSet presAssocID="{28329777-7282-4835-8669-ACE2DB3057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E74F-C499-4FEC-BAD8-B758E5DB2068}" type="pres">
      <dgm:prSet presAssocID="{F8EC13B8-5543-4FAB-BD7F-0B0C387B9E5B}" presName="spacing" presStyleCnt="0"/>
      <dgm:spPr/>
    </dgm:pt>
    <dgm:pt modelId="{872B50BD-AF6F-4279-93C1-88881A6850F1}" type="pres">
      <dgm:prSet presAssocID="{ECD47BFF-503E-48A7-897A-ACCC14BF066E}" presName="composite" presStyleCnt="0"/>
      <dgm:spPr/>
    </dgm:pt>
    <dgm:pt modelId="{CC7F218B-12CD-4A5E-94F1-C905A79A63AD}" type="pres">
      <dgm:prSet presAssocID="{ECD47BFF-503E-48A7-897A-ACCC14BF066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28F408-E4FD-4D77-BBC4-CD4878092A9B}" type="pres">
      <dgm:prSet presAssocID="{ECD47BFF-503E-48A7-897A-ACCC14BF06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32329-F5D5-4701-ABC3-85BBE675BAD7}" srcId="{4A9A1EF5-757F-40C3-BB0E-F7F1F50B26C9}" destId="{28329777-7282-4835-8669-ACE2DB3057A5}" srcOrd="1" destOrd="0" parTransId="{1CF08282-6BA4-4C2E-BA35-C965FF016DC5}" sibTransId="{F8EC13B8-5543-4FAB-BD7F-0B0C387B9E5B}"/>
    <dgm:cxn modelId="{4E48C3BB-0E65-47C0-8A77-BDD4CF6B9DE7}" type="presOf" srcId="{28329777-7282-4835-8669-ACE2DB3057A5}" destId="{E405F30F-EC80-468B-A850-F6687D923A0E}" srcOrd="0" destOrd="0" presId="urn:microsoft.com/office/officeart/2005/8/layout/vList3#3"/>
    <dgm:cxn modelId="{F717EF35-0425-4F2C-9E2F-AF414D702324}" type="presOf" srcId="{F964D4EC-5FBC-41D4-A189-06628E345AA7}" destId="{902B4E8B-62A1-47F2-8E1F-F708A460FB31}" srcOrd="0" destOrd="0" presId="urn:microsoft.com/office/officeart/2005/8/layout/vList3#3"/>
    <dgm:cxn modelId="{FADC4B33-FAC5-4F68-943F-0B8DEB4B36A3}" type="presOf" srcId="{ECD47BFF-503E-48A7-897A-ACCC14BF066E}" destId="{BB28F408-E4FD-4D77-BBC4-CD4878092A9B}" srcOrd="0" destOrd="0" presId="urn:microsoft.com/office/officeart/2005/8/layout/vList3#3"/>
    <dgm:cxn modelId="{B66462A4-EB4C-48D7-A2D5-B8DECC76AE72}" srcId="{4A9A1EF5-757F-40C3-BB0E-F7F1F50B26C9}" destId="{F964D4EC-5FBC-41D4-A189-06628E345AA7}" srcOrd="0" destOrd="0" parTransId="{CDF37AFA-D107-49E6-94D5-F709CCF18AA4}" sibTransId="{A2535917-F0A1-4A7F-83C6-2865A0CB9333}"/>
    <dgm:cxn modelId="{CF74ACB5-4CE3-415E-8241-07DECAFD7C9A}" srcId="{4A9A1EF5-757F-40C3-BB0E-F7F1F50B26C9}" destId="{ECD47BFF-503E-48A7-897A-ACCC14BF066E}" srcOrd="2" destOrd="0" parTransId="{2D922EBB-20EA-4A67-BB1B-6824536CCFD3}" sibTransId="{1950C092-36C2-426F-82AD-D8AAC911BA86}"/>
    <dgm:cxn modelId="{F3449C11-632B-46A3-A838-056BB93B73BE}" type="presOf" srcId="{4A9A1EF5-757F-40C3-BB0E-F7F1F50B26C9}" destId="{7BE17F3C-CCAB-4C3A-8F76-162B47B9D1F7}" srcOrd="0" destOrd="0" presId="urn:microsoft.com/office/officeart/2005/8/layout/vList3#3"/>
    <dgm:cxn modelId="{E7CACC95-BAB6-4F52-A754-E9265994DC32}" type="presParOf" srcId="{7BE17F3C-CCAB-4C3A-8F76-162B47B9D1F7}" destId="{6B0537EA-0E82-458A-A69E-38FD604CC525}" srcOrd="0" destOrd="0" presId="urn:microsoft.com/office/officeart/2005/8/layout/vList3#3"/>
    <dgm:cxn modelId="{6259E61C-AEEC-4A6B-BB0A-7A538633E233}" type="presParOf" srcId="{6B0537EA-0E82-458A-A69E-38FD604CC525}" destId="{0DC90E24-B2C0-4D2A-857A-4AEFD5DF38CF}" srcOrd="0" destOrd="0" presId="urn:microsoft.com/office/officeart/2005/8/layout/vList3#3"/>
    <dgm:cxn modelId="{FEAE28AF-13CA-4B05-B805-F0248D0D678B}" type="presParOf" srcId="{6B0537EA-0E82-458A-A69E-38FD604CC525}" destId="{902B4E8B-62A1-47F2-8E1F-F708A460FB31}" srcOrd="1" destOrd="0" presId="urn:microsoft.com/office/officeart/2005/8/layout/vList3#3"/>
    <dgm:cxn modelId="{AF7D6FA1-9FF0-42F0-9643-4B9154B53CED}" type="presParOf" srcId="{7BE17F3C-CCAB-4C3A-8F76-162B47B9D1F7}" destId="{ACDDE51F-5D07-4B1A-92C5-058ADCD5EAF9}" srcOrd="1" destOrd="0" presId="urn:microsoft.com/office/officeart/2005/8/layout/vList3#3"/>
    <dgm:cxn modelId="{23001081-BCDF-4916-97CF-29F814EF2C55}" type="presParOf" srcId="{7BE17F3C-CCAB-4C3A-8F76-162B47B9D1F7}" destId="{44DC1003-8F9E-438C-89B8-9EF17455B521}" srcOrd="2" destOrd="0" presId="urn:microsoft.com/office/officeart/2005/8/layout/vList3#3"/>
    <dgm:cxn modelId="{94B7AB9B-A60C-4398-93AE-579C65F5CD10}" type="presParOf" srcId="{44DC1003-8F9E-438C-89B8-9EF17455B521}" destId="{8B051FAC-49BE-4D3A-B870-C7AFE00AB04B}" srcOrd="0" destOrd="0" presId="urn:microsoft.com/office/officeart/2005/8/layout/vList3#3"/>
    <dgm:cxn modelId="{98DE860E-CD82-47A1-95BF-0DEED572E81A}" type="presParOf" srcId="{44DC1003-8F9E-438C-89B8-9EF17455B521}" destId="{E405F30F-EC80-468B-A850-F6687D923A0E}" srcOrd="1" destOrd="0" presId="urn:microsoft.com/office/officeart/2005/8/layout/vList3#3"/>
    <dgm:cxn modelId="{F363A21C-3D85-4073-B36E-ADE414224F9B}" type="presParOf" srcId="{7BE17F3C-CCAB-4C3A-8F76-162B47B9D1F7}" destId="{069BE74F-C499-4FEC-BAD8-B758E5DB2068}" srcOrd="3" destOrd="0" presId="urn:microsoft.com/office/officeart/2005/8/layout/vList3#3"/>
    <dgm:cxn modelId="{AA87EDAB-6A2C-4702-8097-8A29A8D4E487}" type="presParOf" srcId="{7BE17F3C-CCAB-4C3A-8F76-162B47B9D1F7}" destId="{872B50BD-AF6F-4279-93C1-88881A6850F1}" srcOrd="4" destOrd="0" presId="urn:microsoft.com/office/officeart/2005/8/layout/vList3#3"/>
    <dgm:cxn modelId="{B115EED5-02A6-4E22-A948-EAE569DA9F13}" type="presParOf" srcId="{872B50BD-AF6F-4279-93C1-88881A6850F1}" destId="{CC7F218B-12CD-4A5E-94F1-C905A79A63AD}" srcOrd="0" destOrd="0" presId="urn:microsoft.com/office/officeart/2005/8/layout/vList3#3"/>
    <dgm:cxn modelId="{4BF64413-1ACA-47D1-B0FA-3AF6D3AB2E25}" type="presParOf" srcId="{872B50BD-AF6F-4279-93C1-88881A6850F1}" destId="{BB28F408-E4FD-4D77-BBC4-CD4878092A9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МАУК «Централизованная библиотечная система»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49A0FA4D-32F9-445D-8DB9-2F8B70E4700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Центральная городская библиотека им. </a:t>
          </a:r>
          <a:r>
            <a:rPr lang="ru-RU" sz="9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А.С.Суханова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9EB14D-5F0A-4C3D-9FE7-8C1029AE9181}" type="parTrans" cxnId="{569C1897-8E28-47EE-AA27-5AAB2D36680B}">
      <dgm:prSet/>
      <dgm:spPr/>
      <dgm:t>
        <a:bodyPr/>
        <a:lstStyle/>
        <a:p>
          <a:endParaRPr lang="ru-RU"/>
        </a:p>
      </dgm:t>
    </dgm:pt>
    <dgm:pt modelId="{2101E4FD-F269-4B94-B14C-54B309F647FB}" type="sibTrans" cxnId="{569C1897-8E28-47EE-AA27-5AAB2D36680B}">
      <dgm:prSet/>
      <dgm:spPr/>
      <dgm:t>
        <a:bodyPr/>
        <a:lstStyle/>
        <a:p>
          <a:endParaRPr lang="ru-RU"/>
        </a:p>
      </dgm:t>
    </dgm:pt>
    <dgm:pt modelId="{101ED0EE-C4D4-4E2E-AEBC-021E605A581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Детская центральная библиотека </a:t>
          </a:r>
          <a:r>
            <a:rPr lang="ru-RU" sz="9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им.П.П.Ершова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07F972-1E58-4D6C-A420-63F4F220A61C}" type="parTrans" cxnId="{4A38A718-7F97-4261-8F7A-ACE210F38038}">
      <dgm:prSet/>
      <dgm:spPr/>
      <dgm:t>
        <a:bodyPr/>
        <a:lstStyle/>
        <a:p>
          <a:endParaRPr lang="ru-RU"/>
        </a:p>
      </dgm:t>
    </dgm:pt>
    <dgm:pt modelId="{0CDDDC50-CE33-421D-9807-B29673AE74FF}" type="sibTrans" cxnId="{4A38A718-7F97-4261-8F7A-ACE210F38038}">
      <dgm:prSet/>
      <dgm:spPr/>
      <dgm:t>
        <a:bodyPr/>
        <a:lstStyle/>
        <a:p>
          <a:endParaRPr lang="ru-RU"/>
        </a:p>
      </dgm:t>
    </dgm:pt>
    <dgm:pt modelId="{D54A0EA7-08DB-45BB-A32B-78B34DED578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Библиотеки –филиалы №1,3,4,5,6,7,8,9,10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2C32CB-7A38-4DBD-97D1-79736F93C3A3}" type="parTrans" cxnId="{C329EE92-D8EE-48FC-B985-9D040D117878}">
      <dgm:prSet/>
      <dgm:spPr/>
      <dgm:t>
        <a:bodyPr/>
        <a:lstStyle/>
        <a:p>
          <a:endParaRPr lang="ru-RU"/>
        </a:p>
      </dgm:t>
    </dgm:pt>
    <dgm:pt modelId="{F254258B-59FB-40A0-990B-9C985970C0BD}" type="sibTrans" cxnId="{C329EE92-D8EE-48FC-B985-9D040D117878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Планируемое количество зарегистрированных пользователей библиотек в 2017 году – 38,6 </a:t>
          </a:r>
          <a:r>
            <a:rPr lang="ru-RU" sz="1000" b="1" dirty="0" err="1" smtClean="0">
              <a:latin typeface="Arial" pitchFamily="34" charset="0"/>
              <a:cs typeface="Arial" pitchFamily="34" charset="0"/>
            </a:rPr>
            <a:t>тыс.чел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. (38% от населения города Тобольска), посещений – 464 тыс., книговыдача – 837 тыс. экземпляров.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4" custScaleX="146355" custLinFactNeighborX="10971" custLinFactNeighborY="-185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7A41-1016-4FFF-BFE8-AFD5711463EC}" type="pres">
      <dgm:prSet presAssocID="{49A0FA4D-32F9-445D-8DB9-2F8B70E47006}" presName="parentText2" presStyleLbl="node1" presStyleIdx="1" presStyleCnt="4" custScaleX="183350" custLinFactNeighborX="6076" custLinFactNeighborY="343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63EE-0162-47C6-A2C3-A420C6A63EF7}" type="pres">
      <dgm:prSet presAssocID="{101ED0EE-C4D4-4E2E-AEBC-021E605A5817}" presName="parentText3" presStyleLbl="node1" presStyleIdx="2" presStyleCnt="4" custScaleX="256690" custLinFactNeighborX="-10808" custLinFactNeighborY="115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0781-827D-4F66-B4CA-EAE120DFAF43}" type="pres">
      <dgm:prSet presAssocID="{D54A0EA7-08DB-45BB-A32B-78B34DED5784}" presName="parentText4" presStyleLbl="node1" presStyleIdx="3" presStyleCnt="4" custScaleX="356999" custScaleY="68868" custLinFactX="-1982" custLinFactNeighborX="-100000" custLinFactNeighborY="179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70882-A52D-4F0B-A93D-C01140305C00}" type="pres">
      <dgm:prSet presAssocID="{D54A0EA7-08DB-45BB-A32B-78B34DED5784}" presName="childText4" presStyleLbl="solidAlignAcc1" presStyleIdx="0" presStyleCnt="1" custScaleX="684982" custScaleY="66640" custLinFactNeighborX="-44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53493C93-0B56-466E-B2B7-B5C92E0DB3B0}" type="presOf" srcId="{101ED0EE-C4D4-4E2E-AEBC-021E605A5817}" destId="{6D2E63EE-0162-47C6-A2C3-A420C6A63EF7}" srcOrd="0" destOrd="0" presId="urn:microsoft.com/office/officeart/2009/3/layout/IncreasingArrowsProcess"/>
    <dgm:cxn modelId="{C329EE92-D8EE-48FC-B985-9D040D117878}" srcId="{5D204DB7-CAED-4CB8-9AE9-73991A19DF17}" destId="{D54A0EA7-08DB-45BB-A32B-78B34DED5784}" srcOrd="3" destOrd="0" parTransId="{252C32CB-7A38-4DBD-97D1-79736F93C3A3}" sibTransId="{F254258B-59FB-40A0-990B-9C985970C0BD}"/>
    <dgm:cxn modelId="{4A38A718-7F97-4261-8F7A-ACE210F38038}" srcId="{5D204DB7-CAED-4CB8-9AE9-73991A19DF17}" destId="{101ED0EE-C4D4-4E2E-AEBC-021E605A5817}" srcOrd="2" destOrd="0" parTransId="{1D07F972-1E58-4D6C-A420-63F4F220A61C}" sibTransId="{0CDDDC50-CE33-421D-9807-B29673AE74FF}"/>
    <dgm:cxn modelId="{BD8AD66F-F679-4240-AEC4-189624456A0F}" type="presOf" srcId="{5D204DB7-CAED-4CB8-9AE9-73991A19DF17}" destId="{CC0CA42C-DD09-486A-9A5D-BD33A6D8A952}" srcOrd="0" destOrd="0" presId="urn:microsoft.com/office/officeart/2009/3/layout/IncreasingArrowsProcess"/>
    <dgm:cxn modelId="{90EA9D24-781B-44B9-B43E-9F85F0FEF6DA}" type="presOf" srcId="{84556303-2553-4862-AE03-09386EDFBB25}" destId="{DFA70882-A52D-4F0B-A93D-C01140305C00}" srcOrd="0" destOrd="0" presId="urn:microsoft.com/office/officeart/2009/3/layout/IncreasingArrowsProcess"/>
    <dgm:cxn modelId="{EA6517F0-7611-4A99-A9B2-767BAB8180C9}" type="presOf" srcId="{49A0FA4D-32F9-445D-8DB9-2F8B70E47006}" destId="{98297A41-1016-4FFF-BFE8-AFD5711463EC}" srcOrd="0" destOrd="0" presId="urn:microsoft.com/office/officeart/2009/3/layout/IncreasingArrowsProcess"/>
    <dgm:cxn modelId="{569C1897-8E28-47EE-AA27-5AAB2D36680B}" srcId="{5D204DB7-CAED-4CB8-9AE9-73991A19DF17}" destId="{49A0FA4D-32F9-445D-8DB9-2F8B70E47006}" srcOrd="1" destOrd="0" parTransId="{229EB14D-5F0A-4C3D-9FE7-8C1029AE9181}" sibTransId="{2101E4FD-F269-4B94-B14C-54B309F647FB}"/>
    <dgm:cxn modelId="{CE003152-1B57-4772-9E00-A770EFDB7559}" type="presOf" srcId="{D54A0EA7-08DB-45BB-A32B-78B34DED5784}" destId="{AFF10781-827D-4F66-B4CA-EAE120DFAF43}" srcOrd="0" destOrd="0" presId="urn:microsoft.com/office/officeart/2009/3/layout/IncreasingArrowsProcess"/>
    <dgm:cxn modelId="{BB70FF78-3036-41B4-A455-8532FA8EC440}" type="presOf" srcId="{8AEC4BE5-BFD1-4CB8-8150-5AA71E79FB96}" destId="{E8B211CE-1E0C-4835-B479-98C9B442848B}" srcOrd="0" destOrd="0" presId="urn:microsoft.com/office/officeart/2009/3/layout/IncreasingArrowsProcess"/>
    <dgm:cxn modelId="{DB017A0C-59A7-459E-B1C8-84CF84C6205D}" srcId="{D54A0EA7-08DB-45BB-A32B-78B34DED5784}" destId="{84556303-2553-4862-AE03-09386EDFBB25}" srcOrd="0" destOrd="0" parTransId="{07E4718D-6DF6-4D2F-A570-32986A2A1ACB}" sibTransId="{D7E6F7F9-0405-4A47-8D8B-EADE9B90ED45}"/>
    <dgm:cxn modelId="{1A0F20F0-65E7-4C23-9E27-2566CFF07898}" type="presParOf" srcId="{CC0CA42C-DD09-486A-9A5D-BD33A6D8A952}" destId="{E8B211CE-1E0C-4835-B479-98C9B442848B}" srcOrd="0" destOrd="0" presId="urn:microsoft.com/office/officeart/2009/3/layout/IncreasingArrowsProcess"/>
    <dgm:cxn modelId="{C9F02DBE-E1F4-46BF-B36E-BD7235A2778C}" type="presParOf" srcId="{CC0CA42C-DD09-486A-9A5D-BD33A6D8A952}" destId="{98297A41-1016-4FFF-BFE8-AFD5711463EC}" srcOrd="1" destOrd="0" presId="urn:microsoft.com/office/officeart/2009/3/layout/IncreasingArrowsProcess"/>
    <dgm:cxn modelId="{6C23AB09-2C86-4C2D-A6D2-8AF36EE6B05C}" type="presParOf" srcId="{CC0CA42C-DD09-486A-9A5D-BD33A6D8A952}" destId="{6D2E63EE-0162-47C6-A2C3-A420C6A63EF7}" srcOrd="2" destOrd="0" presId="urn:microsoft.com/office/officeart/2009/3/layout/IncreasingArrowsProcess"/>
    <dgm:cxn modelId="{805E4C90-BC52-4245-BA4A-55391BA0C131}" type="presParOf" srcId="{CC0CA42C-DD09-486A-9A5D-BD33A6D8A952}" destId="{AFF10781-827D-4F66-B4CA-EAE120DFAF43}" srcOrd="3" destOrd="0" presId="urn:microsoft.com/office/officeart/2009/3/layout/IncreasingArrowsProcess"/>
    <dgm:cxn modelId="{A2DA5135-1249-4E36-97AB-183748736FE9}" type="presParOf" srcId="{CC0CA42C-DD09-486A-9A5D-BD33A6D8A952}" destId="{DFA70882-A52D-4F0B-A93D-C01140305C00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МАУК «Центр искусств и культуры»</a:t>
          </a:r>
          <a:endParaRPr lang="ru-RU" sz="1200" b="1" dirty="0">
            <a:solidFill>
              <a:schemeClr val="tx1"/>
            </a:solidFill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В учреждениях культуры в 2017 году будут функционировать 47 клубных формирований, посещение которых составит 930 человек. 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E626DD99-F43E-418A-9EF9-DA4F46100C8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МАУК «Центр сибирско-татарской культуры»</a:t>
          </a:r>
          <a:endParaRPr lang="ru-RU" sz="1200" b="1" dirty="0">
            <a:solidFill>
              <a:schemeClr val="tx1"/>
            </a:solidFill>
          </a:endParaRPr>
        </a:p>
      </dgm:t>
    </dgm:pt>
    <dgm:pt modelId="{65779B98-6F9B-4074-9B5D-8AACC2FEAF1D}" type="parTrans" cxnId="{5EA30534-55D9-4098-B1D3-3F2007F23AD9}">
      <dgm:prSet/>
      <dgm:spPr/>
      <dgm:t>
        <a:bodyPr/>
        <a:lstStyle/>
        <a:p>
          <a:endParaRPr lang="ru-RU"/>
        </a:p>
      </dgm:t>
    </dgm:pt>
    <dgm:pt modelId="{2627D5AA-DC65-42F3-B751-5FAF509EB59E}" type="sibTrans" cxnId="{5EA30534-55D9-4098-B1D3-3F2007F23AD9}">
      <dgm:prSet/>
      <dgm:spPr/>
      <dgm:t>
        <a:bodyPr/>
        <a:lstStyle/>
        <a:p>
          <a:endParaRPr lang="ru-RU"/>
        </a:p>
      </dgm:t>
    </dgm:pt>
    <dgm:pt modelId="{9A8DD894-1471-4BF8-A642-446C3364FB60}">
      <dgm:prSet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Силами творческих коллективов учреждений культуры планируется проведение культурно-досуговых мероприятий, посещение которых составит 567 196 человек, в </a:t>
          </a:r>
          <a:r>
            <a:rPr lang="ru-RU" sz="1000" b="1" dirty="0" err="1" smtClean="0">
              <a:latin typeface="Arial" pitchFamily="34" charset="0"/>
              <a:cs typeface="Arial" pitchFamily="34" charset="0"/>
            </a:rPr>
            <a:t>т.ч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. на платной основе – 273 700.</a:t>
          </a:r>
        </a:p>
      </dgm:t>
    </dgm:pt>
    <dgm:pt modelId="{EE43B420-E352-4281-A467-1313D9B59060}" type="parTrans" cxnId="{2FE60FA9-DA43-4144-867F-FD059A87890D}">
      <dgm:prSet/>
      <dgm:spPr/>
      <dgm:t>
        <a:bodyPr/>
        <a:lstStyle/>
        <a:p>
          <a:endParaRPr lang="ru-RU"/>
        </a:p>
      </dgm:t>
    </dgm:pt>
    <dgm:pt modelId="{49C56CD6-0DE3-49F1-AD64-080A9D3B790A}" type="sibTrans" cxnId="{2FE60FA9-DA43-4144-867F-FD059A87890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2" custScaleX="127162" custLinFactNeighborX="1280" custLinFactNeighborY="-65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A63B-9BC2-41AF-959B-C7C071A7E460}" type="pres">
      <dgm:prSet presAssocID="{E626DD99-F43E-418A-9EF9-DA4F46100C8A}" presName="parentText2" presStyleLbl="node1" presStyleIdx="1" presStyleCnt="2" custScaleX="239934" custLinFactNeighborX="-38770" custLinFactNeighborY="121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BF229-18FD-4D9E-8957-1E5AAAF68E0B}" type="pres">
      <dgm:prSet presAssocID="{E626DD99-F43E-418A-9EF9-DA4F46100C8A}" presName="childText2" presStyleLbl="solidAlignAcc1" presStyleIdx="0" presStyleCnt="1" custScaleX="323375" custScaleY="80233" custLinFactNeighborX="-14109" custLinFactNeighborY="4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5EA30534-55D9-4098-B1D3-3F2007F23AD9}" srcId="{5D204DB7-CAED-4CB8-9AE9-73991A19DF17}" destId="{E626DD99-F43E-418A-9EF9-DA4F46100C8A}" srcOrd="1" destOrd="0" parTransId="{65779B98-6F9B-4074-9B5D-8AACC2FEAF1D}" sibTransId="{2627D5AA-DC65-42F3-B751-5FAF509EB59E}"/>
    <dgm:cxn modelId="{63AA3CC4-756F-4DFA-AC87-66BC2F5E98D8}" type="presOf" srcId="{8AEC4BE5-BFD1-4CB8-8150-5AA71E79FB96}" destId="{E8B211CE-1E0C-4835-B479-98C9B442848B}" srcOrd="0" destOrd="0" presId="urn:microsoft.com/office/officeart/2009/3/layout/IncreasingArrowsProcess"/>
    <dgm:cxn modelId="{0C4A416F-86A4-4AD2-8B95-FCA2BFE1558E}" type="presOf" srcId="{84556303-2553-4862-AE03-09386EDFBB25}" destId="{DF1BF229-18FD-4D9E-8957-1E5AAAF68E0B}" srcOrd="0" destOrd="0" presId="urn:microsoft.com/office/officeart/2009/3/layout/IncreasingArrowsProcess"/>
    <dgm:cxn modelId="{2FE60FA9-DA43-4144-867F-FD059A87890D}" srcId="{E626DD99-F43E-418A-9EF9-DA4F46100C8A}" destId="{9A8DD894-1471-4BF8-A642-446C3364FB60}" srcOrd="1" destOrd="0" parTransId="{EE43B420-E352-4281-A467-1313D9B59060}" sibTransId="{49C56CD6-0DE3-49F1-AD64-080A9D3B790A}"/>
    <dgm:cxn modelId="{AE8BAA86-19AD-4E86-9E12-B2A5E0E70E81}" type="presOf" srcId="{9A8DD894-1471-4BF8-A642-446C3364FB60}" destId="{DF1BF229-18FD-4D9E-8957-1E5AAAF68E0B}" srcOrd="0" destOrd="1" presId="urn:microsoft.com/office/officeart/2009/3/layout/IncreasingArrowsProcess"/>
    <dgm:cxn modelId="{A2F0B5E6-8270-4390-915A-778760E69784}" type="presOf" srcId="{5D204DB7-CAED-4CB8-9AE9-73991A19DF17}" destId="{CC0CA42C-DD09-486A-9A5D-BD33A6D8A952}" srcOrd="0" destOrd="0" presId="urn:microsoft.com/office/officeart/2009/3/layout/IncreasingArrowsProcess"/>
    <dgm:cxn modelId="{FF1B3A1E-1F8F-4818-B6B4-D286B8548D6D}" type="presOf" srcId="{E626DD99-F43E-418A-9EF9-DA4F46100C8A}" destId="{1E32A63B-9BC2-41AF-959B-C7C071A7E460}" srcOrd="0" destOrd="0" presId="urn:microsoft.com/office/officeart/2009/3/layout/IncreasingArrowsProcess"/>
    <dgm:cxn modelId="{DB017A0C-59A7-459E-B1C8-84CF84C6205D}" srcId="{E626DD99-F43E-418A-9EF9-DA4F46100C8A}" destId="{84556303-2553-4862-AE03-09386EDFBB25}" srcOrd="0" destOrd="0" parTransId="{07E4718D-6DF6-4D2F-A570-32986A2A1ACB}" sibTransId="{D7E6F7F9-0405-4A47-8D8B-EADE9B90ED45}"/>
    <dgm:cxn modelId="{333074C7-44CB-481D-BF0E-DC3408AF36C3}" type="presParOf" srcId="{CC0CA42C-DD09-486A-9A5D-BD33A6D8A952}" destId="{E8B211CE-1E0C-4835-B479-98C9B442848B}" srcOrd="0" destOrd="0" presId="urn:microsoft.com/office/officeart/2009/3/layout/IncreasingArrowsProcess"/>
    <dgm:cxn modelId="{1B240960-85C0-4DC8-A60C-8B931AA59D1E}" type="presParOf" srcId="{CC0CA42C-DD09-486A-9A5D-BD33A6D8A952}" destId="{1E32A63B-9BC2-41AF-959B-C7C071A7E460}" srcOrd="1" destOrd="0" presId="urn:microsoft.com/office/officeart/2009/3/layout/IncreasingArrowsProcess"/>
    <dgm:cxn modelId="{6846C7ED-5730-4113-A450-9CF0DBD7D6F4}" type="presParOf" srcId="{CC0CA42C-DD09-486A-9A5D-BD33A6D8A952}" destId="{DF1BF229-18FD-4D9E-8957-1E5AAAF68E0B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 ДО «Детская школа искусств имени </a:t>
          </a:r>
          <a:r>
            <a:rPr lang="ru-RU" sz="1200" b="1" dirty="0" err="1" smtClean="0">
              <a:solidFill>
                <a:schemeClr val="tx1"/>
              </a:solidFill>
            </a:rPr>
            <a:t>А.А.Алябьева</a:t>
          </a:r>
          <a:r>
            <a:rPr lang="ru-RU" sz="1200" b="1" dirty="0" smtClean="0">
              <a:solidFill>
                <a:schemeClr val="tx1"/>
              </a:solidFill>
            </a:rPr>
            <a:t>»</a:t>
          </a:r>
          <a:endParaRPr lang="ru-RU" sz="1200" b="1" dirty="0">
            <a:solidFill>
              <a:schemeClr val="tx1"/>
            </a:solidFill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DFD145EB-1ADC-4FF5-803C-1E87317504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Учреждение ведет образовательную деятельность по 34-м дополнительным предпрофессиональным общеобразовательным программам дополнительного образования детей художественно-эстетической направленности. </a:t>
          </a:r>
        </a:p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Количество обучающихся детей в сфере культуры и искусства по муниципальному заданию на 2017 год составит 1530 человек. </a:t>
          </a:r>
        </a:p>
      </dgm:t>
    </dgm:pt>
    <dgm:pt modelId="{14597D54-F343-471B-9673-C59EB7DCA67D}" type="parTrans" cxnId="{02D7F82C-7D25-4EF7-BA07-117E71974E8B}">
      <dgm:prSet/>
      <dgm:spPr/>
      <dgm:t>
        <a:bodyPr/>
        <a:lstStyle/>
        <a:p>
          <a:endParaRPr lang="ru-RU"/>
        </a:p>
      </dgm:t>
    </dgm:pt>
    <dgm:pt modelId="{FAD71944-F5F9-4F32-BE06-BF478C722054}" type="sibTrans" cxnId="{02D7F82C-7D25-4EF7-BA07-117E71974E8B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1" custScaleX="158560" custLinFactNeighborX="1280" custLinFactNeighborY="-65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49D74-8410-471D-9495-7FFDA5F22FBD}" type="pres">
      <dgm:prSet presAssocID="{8AEC4BE5-BFD1-4CB8-8150-5AA71E79FB96}" presName="childText1" presStyleLbl="solidAlignAcc1" presStyleIdx="0" presStyleCnt="1" custScaleX="161827" custScaleY="85065" custLinFactNeighborX="-342" custLinFactNeighborY="-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D9E5E-7D4E-4B2C-B0D1-CDA84524CA9C}" type="presOf" srcId="{DFD145EB-1ADC-4FF5-803C-1E8731750404}" destId="{57B49D74-8410-471D-9495-7FFDA5F22FBD}" srcOrd="0" destOrd="0" presId="urn:microsoft.com/office/officeart/2009/3/layout/IncreasingArrowsProcess"/>
    <dgm:cxn modelId="{E0A85F15-9229-4458-ABF6-8C9F1BC55600}" type="presOf" srcId="{5D204DB7-CAED-4CB8-9AE9-73991A19DF17}" destId="{CC0CA42C-DD09-486A-9A5D-BD33A6D8A952}" srcOrd="0" destOrd="0" presId="urn:microsoft.com/office/officeart/2009/3/layout/IncreasingArrowsProcess"/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02D7F82C-7D25-4EF7-BA07-117E71974E8B}" srcId="{8AEC4BE5-BFD1-4CB8-8150-5AA71E79FB96}" destId="{DFD145EB-1ADC-4FF5-803C-1E8731750404}" srcOrd="0" destOrd="0" parTransId="{14597D54-F343-471B-9673-C59EB7DCA67D}" sibTransId="{FAD71944-F5F9-4F32-BE06-BF478C722054}"/>
    <dgm:cxn modelId="{63AD1190-BC3C-4ABB-AEA4-820FA791056A}" type="presOf" srcId="{8AEC4BE5-BFD1-4CB8-8150-5AA71E79FB96}" destId="{E8B211CE-1E0C-4835-B479-98C9B442848B}" srcOrd="0" destOrd="0" presId="urn:microsoft.com/office/officeart/2009/3/layout/IncreasingArrowsProcess"/>
    <dgm:cxn modelId="{441D0F22-72F6-4C35-B557-EA664C08DC9B}" type="presParOf" srcId="{CC0CA42C-DD09-486A-9A5D-BD33A6D8A952}" destId="{E8B211CE-1E0C-4835-B479-98C9B442848B}" srcOrd="0" destOrd="0" presId="urn:microsoft.com/office/officeart/2009/3/layout/IncreasingArrowsProcess"/>
    <dgm:cxn modelId="{14295C74-E440-468D-AE22-62F88CEF7877}" type="presParOf" srcId="{CC0CA42C-DD09-486A-9A5D-BD33A6D8A952}" destId="{57B49D74-8410-471D-9495-7FFDA5F22FB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74D6A-403E-43A9-AC72-6CA26790F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80061-D4EE-4F5E-92BB-12F9E93FF09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7030A0"/>
              </a:solidFill>
            </a:rPr>
            <a:t>Цели программы:</a:t>
          </a:r>
          <a:endParaRPr lang="ru-RU" sz="1600" b="1" dirty="0">
            <a:solidFill>
              <a:srgbClr val="7030A0"/>
            </a:solidFill>
          </a:endParaRPr>
        </a:p>
      </dgm:t>
    </dgm:pt>
    <dgm:pt modelId="{70F30C5E-F1FC-44FD-8BA3-747A281B759A}" type="parTrans" cxnId="{81A9C548-BAFC-4129-BE4F-8C746C190C97}">
      <dgm:prSet/>
      <dgm:spPr/>
      <dgm:t>
        <a:bodyPr/>
        <a:lstStyle/>
        <a:p>
          <a:endParaRPr lang="ru-RU"/>
        </a:p>
      </dgm:t>
    </dgm:pt>
    <dgm:pt modelId="{A9A67CF9-90F6-491E-8FA6-7833BF7C5923}" type="sibTrans" cxnId="{81A9C548-BAFC-4129-BE4F-8C746C190C97}">
      <dgm:prSet/>
      <dgm:spPr/>
      <dgm:t>
        <a:bodyPr/>
        <a:lstStyle/>
        <a:p>
          <a:endParaRPr lang="ru-RU"/>
        </a:p>
      </dgm:t>
    </dgm:pt>
    <dgm:pt modelId="{3DFA8341-05CA-4C23-98DF-64CE61155EE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Создание условий для развития физической культуры и массового спорта, организации проведения официальных физкультурных мероприятий, физкультурно-оздоровительных мероприятий, спортивных мероприятий. </a:t>
          </a:r>
          <a:endParaRPr lang="ru-RU" sz="1400" b="1" dirty="0">
            <a:solidFill>
              <a:schemeClr val="tx1"/>
            </a:solidFill>
          </a:endParaRPr>
        </a:p>
      </dgm:t>
    </dgm:pt>
    <dgm:pt modelId="{F8739ABE-1E44-4520-825F-E80C9E29350F}" type="parTrans" cxnId="{06DA3648-6F27-4BC0-95EA-7A95DC1C2E0E}">
      <dgm:prSet/>
      <dgm:spPr/>
      <dgm:t>
        <a:bodyPr/>
        <a:lstStyle/>
        <a:p>
          <a:endParaRPr lang="ru-RU"/>
        </a:p>
      </dgm:t>
    </dgm:pt>
    <dgm:pt modelId="{B03C923E-F1C5-4386-AA61-705CB7399B2D}" type="sibTrans" cxnId="{06DA3648-6F27-4BC0-95EA-7A95DC1C2E0E}">
      <dgm:prSet/>
      <dgm:spPr/>
      <dgm:t>
        <a:bodyPr/>
        <a:lstStyle/>
        <a:p>
          <a:endParaRPr lang="ru-RU"/>
        </a:p>
      </dgm:t>
    </dgm:pt>
    <dgm:pt modelId="{A3B1D529-827E-421F-9F0A-7D49CF08D3E5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Удовлетворение потребностей детей, подростков и молодежи в получении дополнительного образования.</a:t>
          </a:r>
          <a:endParaRPr lang="ru-RU" sz="1400" b="1" dirty="0">
            <a:solidFill>
              <a:schemeClr val="tx1"/>
            </a:solidFill>
          </a:endParaRPr>
        </a:p>
      </dgm:t>
    </dgm:pt>
    <dgm:pt modelId="{56BCA1CC-A1CD-46F5-AAC0-EABA094876C8}" type="parTrans" cxnId="{01472650-354A-4004-9F6D-493060D87A59}">
      <dgm:prSet/>
      <dgm:spPr/>
      <dgm:t>
        <a:bodyPr/>
        <a:lstStyle/>
        <a:p>
          <a:endParaRPr lang="ru-RU"/>
        </a:p>
      </dgm:t>
    </dgm:pt>
    <dgm:pt modelId="{83786D5C-0DFA-4623-8E45-4C8B95F6421E}" type="sibTrans" cxnId="{01472650-354A-4004-9F6D-493060D87A59}">
      <dgm:prSet/>
      <dgm:spPr/>
      <dgm:t>
        <a:bodyPr/>
        <a:lstStyle/>
        <a:p>
          <a:endParaRPr lang="ru-RU"/>
        </a:p>
      </dgm:t>
    </dgm:pt>
    <dgm:pt modelId="{E34F429E-D6BD-4FC0-9D12-A9105571F22A}" type="pres">
      <dgm:prSet presAssocID="{B7D74D6A-403E-43A9-AC72-6CA26790F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902F8-00AE-4D12-BDBB-F15AA79EA8BF}" type="pres">
      <dgm:prSet presAssocID="{03C80061-D4EE-4F5E-92BB-12F9E93FF0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2A1A-D97F-4794-B144-CD2DD784DEE9}" type="pres">
      <dgm:prSet presAssocID="{A9A67CF9-90F6-491E-8FA6-7833BF7C5923}" presName="spacer" presStyleCnt="0"/>
      <dgm:spPr/>
    </dgm:pt>
    <dgm:pt modelId="{58DBE38C-91E1-4519-92D7-E234B66B7FB2}" type="pres">
      <dgm:prSet presAssocID="{3DFA8341-05CA-4C23-98DF-64CE61155EE4}" presName="parentText" presStyleLbl="node1" presStyleIdx="1" presStyleCnt="3" custLinFactY="1339" custLinFactNeighborX="23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8EF81-B73C-45BC-811A-80617C3C25CE}" type="pres">
      <dgm:prSet presAssocID="{B03C923E-F1C5-4386-AA61-705CB7399B2D}" presName="spacer" presStyleCnt="0"/>
      <dgm:spPr/>
    </dgm:pt>
    <dgm:pt modelId="{6E872A93-DE73-4724-A770-C837C062D445}" type="pres">
      <dgm:prSet presAssocID="{A3B1D529-827E-421F-9F0A-7D49CF08D3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9FC44-489B-44FC-BDFA-5FBC6EDE6FEC}" type="presOf" srcId="{B7D74D6A-403E-43A9-AC72-6CA26790FDE1}" destId="{E34F429E-D6BD-4FC0-9D12-A9105571F22A}" srcOrd="0" destOrd="0" presId="urn:microsoft.com/office/officeart/2005/8/layout/vList2"/>
    <dgm:cxn modelId="{81A9C548-BAFC-4129-BE4F-8C746C190C97}" srcId="{B7D74D6A-403E-43A9-AC72-6CA26790FDE1}" destId="{03C80061-D4EE-4F5E-92BB-12F9E93FF097}" srcOrd="0" destOrd="0" parTransId="{70F30C5E-F1FC-44FD-8BA3-747A281B759A}" sibTransId="{A9A67CF9-90F6-491E-8FA6-7833BF7C5923}"/>
    <dgm:cxn modelId="{01472650-354A-4004-9F6D-493060D87A59}" srcId="{B7D74D6A-403E-43A9-AC72-6CA26790FDE1}" destId="{A3B1D529-827E-421F-9F0A-7D49CF08D3E5}" srcOrd="2" destOrd="0" parTransId="{56BCA1CC-A1CD-46F5-AAC0-EABA094876C8}" sibTransId="{83786D5C-0DFA-4623-8E45-4C8B95F6421E}"/>
    <dgm:cxn modelId="{554BD090-B97A-480E-AD65-053392B12AB1}" type="presOf" srcId="{03C80061-D4EE-4F5E-92BB-12F9E93FF097}" destId="{9E9902F8-00AE-4D12-BDBB-F15AA79EA8BF}" srcOrd="0" destOrd="0" presId="urn:microsoft.com/office/officeart/2005/8/layout/vList2"/>
    <dgm:cxn modelId="{06DA3648-6F27-4BC0-95EA-7A95DC1C2E0E}" srcId="{B7D74D6A-403E-43A9-AC72-6CA26790FDE1}" destId="{3DFA8341-05CA-4C23-98DF-64CE61155EE4}" srcOrd="1" destOrd="0" parTransId="{F8739ABE-1E44-4520-825F-E80C9E29350F}" sibTransId="{B03C923E-F1C5-4386-AA61-705CB7399B2D}"/>
    <dgm:cxn modelId="{48FE28F4-1D6E-46B8-B2A9-CB6665F69112}" type="presOf" srcId="{3DFA8341-05CA-4C23-98DF-64CE61155EE4}" destId="{58DBE38C-91E1-4519-92D7-E234B66B7FB2}" srcOrd="0" destOrd="0" presId="urn:microsoft.com/office/officeart/2005/8/layout/vList2"/>
    <dgm:cxn modelId="{1C4F43C1-741B-4FC6-9663-93A00CB6BF2A}" type="presOf" srcId="{A3B1D529-827E-421F-9F0A-7D49CF08D3E5}" destId="{6E872A93-DE73-4724-A770-C837C062D445}" srcOrd="0" destOrd="0" presId="urn:microsoft.com/office/officeart/2005/8/layout/vList2"/>
    <dgm:cxn modelId="{A9B30F0F-C09A-45F4-847E-EAFD23C09F5D}" type="presParOf" srcId="{E34F429E-D6BD-4FC0-9D12-A9105571F22A}" destId="{9E9902F8-00AE-4D12-BDBB-F15AA79EA8BF}" srcOrd="0" destOrd="0" presId="urn:microsoft.com/office/officeart/2005/8/layout/vList2"/>
    <dgm:cxn modelId="{E0DDA0D5-8FE5-4DC9-935A-B4C05130D216}" type="presParOf" srcId="{E34F429E-D6BD-4FC0-9D12-A9105571F22A}" destId="{8FCB2A1A-D97F-4794-B144-CD2DD784DEE9}" srcOrd="1" destOrd="0" presId="urn:microsoft.com/office/officeart/2005/8/layout/vList2"/>
    <dgm:cxn modelId="{6309EED0-D7F7-4528-B14A-4258C673B2B6}" type="presParOf" srcId="{E34F429E-D6BD-4FC0-9D12-A9105571F22A}" destId="{58DBE38C-91E1-4519-92D7-E234B66B7FB2}" srcOrd="2" destOrd="0" presId="urn:microsoft.com/office/officeart/2005/8/layout/vList2"/>
    <dgm:cxn modelId="{58E28DA8-FAB8-4AE7-A787-1D1948CA98A8}" type="presParOf" srcId="{E34F429E-D6BD-4FC0-9D12-A9105571F22A}" destId="{7FB8EF81-B73C-45BC-811A-80617C3C25CE}" srcOrd="3" destOrd="0" presId="urn:microsoft.com/office/officeart/2005/8/layout/vList2"/>
    <dgm:cxn modelId="{A5D337D9-C308-4F14-8FD9-20CD00ED2696}" type="presParOf" srcId="{E34F429E-D6BD-4FC0-9D12-A9105571F22A}" destId="{6E872A93-DE73-4724-A770-C837C062D4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B0AC5D-109C-4DBE-A6A3-370EDF61A0C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6260-FE64-4E1F-96DE-E0079F6932A9}">
      <dgm:prSet custT="1"/>
      <dgm:spPr/>
      <dgm:t>
        <a:bodyPr/>
        <a:lstStyle/>
        <a:p>
          <a:pPr rtl="0"/>
          <a:r>
            <a:rPr lang="ru-RU" sz="1400" b="1" dirty="0" smtClean="0"/>
            <a:t>Создание условий для развития физической культуры и массового спорта.</a:t>
          </a:r>
          <a:endParaRPr lang="ru-RU" sz="1400" dirty="0"/>
        </a:p>
      </dgm:t>
    </dgm:pt>
    <dgm:pt modelId="{4BDDB4CE-6D17-478C-B6A0-C469A8C31399}" type="parTrans" cxnId="{77027FA5-D798-4E55-8C31-BBC77BB1B2B3}">
      <dgm:prSet/>
      <dgm:spPr/>
      <dgm:t>
        <a:bodyPr/>
        <a:lstStyle/>
        <a:p>
          <a:endParaRPr lang="ru-RU"/>
        </a:p>
      </dgm:t>
    </dgm:pt>
    <dgm:pt modelId="{2ACE0B70-CFEE-43A7-B38E-75896BA8DBF1}" type="sibTrans" cxnId="{77027FA5-D798-4E55-8C31-BBC77BB1B2B3}">
      <dgm:prSet/>
      <dgm:spPr/>
      <dgm:t>
        <a:bodyPr/>
        <a:lstStyle/>
        <a:p>
          <a:endParaRPr lang="ru-RU"/>
        </a:p>
      </dgm:t>
    </dgm:pt>
    <dgm:pt modelId="{2F54B3A1-F7B4-4449-8639-3756B53F9586}">
      <dgm:prSet custT="1"/>
      <dgm:spPr/>
      <dgm:t>
        <a:bodyPr/>
        <a:lstStyle/>
        <a:p>
          <a:pPr rtl="0"/>
          <a:r>
            <a:rPr lang="ru-RU" sz="1400" b="1" dirty="0" smtClean="0"/>
            <a:t>Создание условий для организации и проведения официальных физкультурно-оздоровительных и спортивно-массовых мероприятий в муниципальном образовании.</a:t>
          </a:r>
          <a:endParaRPr lang="ru-RU" sz="1400" dirty="0"/>
        </a:p>
      </dgm:t>
    </dgm:pt>
    <dgm:pt modelId="{C8AAAA13-8F41-4F45-9879-5299ECC9B320}" type="parTrans" cxnId="{82424EB2-95B2-4100-AD35-7A5F04AB77F4}">
      <dgm:prSet/>
      <dgm:spPr/>
      <dgm:t>
        <a:bodyPr/>
        <a:lstStyle/>
        <a:p>
          <a:endParaRPr lang="ru-RU"/>
        </a:p>
      </dgm:t>
    </dgm:pt>
    <dgm:pt modelId="{B77A25AC-261D-4E2E-A8B7-627DCB559550}" type="sibTrans" cxnId="{82424EB2-95B2-4100-AD35-7A5F04AB77F4}">
      <dgm:prSet/>
      <dgm:spPr/>
      <dgm:t>
        <a:bodyPr/>
        <a:lstStyle/>
        <a:p>
          <a:endParaRPr lang="ru-RU"/>
        </a:p>
      </dgm:t>
    </dgm:pt>
    <dgm:pt modelId="{A3434675-155C-49D1-86F6-FA706AFA7F85}">
      <dgm:prSet custT="1"/>
      <dgm:spPr/>
      <dgm:t>
        <a:bodyPr/>
        <a:lstStyle/>
        <a:p>
          <a:pPr rtl="0"/>
          <a:r>
            <a:rPr lang="ru-RU" sz="1400" b="1" dirty="0" smtClean="0"/>
            <a:t>Организация предоставления детям, подросткам и молодежи дополнительного образования по видам спорта.</a:t>
          </a:r>
          <a:endParaRPr lang="ru-RU" sz="1400" dirty="0"/>
        </a:p>
      </dgm:t>
    </dgm:pt>
    <dgm:pt modelId="{489CFF8C-315C-4B3E-8F19-76B58600B246}" type="parTrans" cxnId="{656EDFEB-4C1B-4D9A-BBE2-9955D7D31871}">
      <dgm:prSet/>
      <dgm:spPr/>
      <dgm:t>
        <a:bodyPr/>
        <a:lstStyle/>
        <a:p>
          <a:endParaRPr lang="ru-RU"/>
        </a:p>
      </dgm:t>
    </dgm:pt>
    <dgm:pt modelId="{2226A7A1-7E43-48D6-9587-B5FCC0845C0D}" type="sibTrans" cxnId="{656EDFEB-4C1B-4D9A-BBE2-9955D7D31871}">
      <dgm:prSet/>
      <dgm:spPr/>
      <dgm:t>
        <a:bodyPr/>
        <a:lstStyle/>
        <a:p>
          <a:endParaRPr lang="ru-RU"/>
        </a:p>
      </dgm:t>
    </dgm:pt>
    <dgm:pt modelId="{AC04451E-1847-409C-88B6-727E50F496B3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Задачи:</a:t>
          </a:r>
          <a:endParaRPr lang="ru-RU" sz="1600" b="1" dirty="0">
            <a:solidFill>
              <a:schemeClr val="bg1"/>
            </a:solidFill>
          </a:endParaRPr>
        </a:p>
      </dgm:t>
    </dgm:pt>
    <dgm:pt modelId="{4D0AAE80-FCB0-4D4B-881A-E090ACC25A6F}" type="parTrans" cxnId="{168ADDE3-8A1C-4B74-98FE-C6FB382B1450}">
      <dgm:prSet/>
      <dgm:spPr/>
      <dgm:t>
        <a:bodyPr/>
        <a:lstStyle/>
        <a:p>
          <a:endParaRPr lang="ru-RU"/>
        </a:p>
      </dgm:t>
    </dgm:pt>
    <dgm:pt modelId="{07401D62-FA4F-4C4C-BE84-76451B60DD80}" type="sibTrans" cxnId="{168ADDE3-8A1C-4B74-98FE-C6FB382B1450}">
      <dgm:prSet/>
      <dgm:spPr/>
      <dgm:t>
        <a:bodyPr/>
        <a:lstStyle/>
        <a:p>
          <a:endParaRPr lang="ru-RU"/>
        </a:p>
      </dgm:t>
    </dgm:pt>
    <dgm:pt modelId="{CB918669-4AD5-43B4-9BD0-E537C739DD87}" type="pres">
      <dgm:prSet presAssocID="{E9B0AC5D-109C-4DBE-A6A3-370EDF61A0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ABEEB9-BD25-42F9-AFD9-7FD23AD1FD11}" type="pres">
      <dgm:prSet presAssocID="{E9B0AC5D-109C-4DBE-A6A3-370EDF61A0C2}" presName="pyramid" presStyleLbl="node1" presStyleIdx="0" presStyleCnt="1" custLinFactNeighborX="-75717" custLinFactNeighborY="-2273"/>
      <dgm:spPr/>
    </dgm:pt>
    <dgm:pt modelId="{EE347241-8876-4582-87DA-39884CAF5B06}" type="pres">
      <dgm:prSet presAssocID="{E9B0AC5D-109C-4DBE-A6A3-370EDF61A0C2}" presName="theList" presStyleCnt="0"/>
      <dgm:spPr/>
    </dgm:pt>
    <dgm:pt modelId="{6BDD155F-DD20-4B70-9E7F-20A2DC1B6D1B}" type="pres">
      <dgm:prSet presAssocID="{AC04451E-1847-409C-88B6-727E50F496B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328E8-7C8A-44F3-B25A-65239DF3E5F8}" type="pres">
      <dgm:prSet presAssocID="{AC04451E-1847-409C-88B6-727E50F496B3}" presName="aSpace" presStyleCnt="0"/>
      <dgm:spPr/>
    </dgm:pt>
    <dgm:pt modelId="{0B3C1326-65F2-4894-9EC9-D511D90364B2}" type="pres">
      <dgm:prSet presAssocID="{DFD66260-FE64-4E1F-96DE-E0079F6932A9}" presName="aNode" presStyleLbl="fgAcc1" presStyleIdx="1" presStyleCnt="4" custScaleX="28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6F960-DD6B-416E-AD11-C240CF7517CC}" type="pres">
      <dgm:prSet presAssocID="{DFD66260-FE64-4E1F-96DE-E0079F6932A9}" presName="aSpace" presStyleCnt="0"/>
      <dgm:spPr/>
    </dgm:pt>
    <dgm:pt modelId="{E1A0CD14-4404-4C99-BD04-899E33D6D90F}" type="pres">
      <dgm:prSet presAssocID="{2F54B3A1-F7B4-4449-8639-3756B53F9586}" presName="aNode" presStyleLbl="fgAcc1" presStyleIdx="2" presStyleCnt="4" custScaleX="28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E6ED-752E-49DA-9159-78B4EB6CA2D3}" type="pres">
      <dgm:prSet presAssocID="{2F54B3A1-F7B4-4449-8639-3756B53F9586}" presName="aSpace" presStyleCnt="0"/>
      <dgm:spPr/>
    </dgm:pt>
    <dgm:pt modelId="{E7A686B0-0B63-4D84-946A-66446C64D45E}" type="pres">
      <dgm:prSet presAssocID="{A3434675-155C-49D1-86F6-FA706AFA7F85}" presName="aNode" presStyleLbl="fgAcc1" presStyleIdx="3" presStyleCnt="4" custScaleX="291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30C5-AEC1-4EBF-8C3B-AEFEEBC0962B}" type="pres">
      <dgm:prSet presAssocID="{A3434675-155C-49D1-86F6-FA706AFA7F85}" presName="aSpace" presStyleCnt="0"/>
      <dgm:spPr/>
    </dgm:pt>
  </dgm:ptLst>
  <dgm:cxnLst>
    <dgm:cxn modelId="{7349DF94-1B08-437B-91DC-836373B975B1}" type="presOf" srcId="{DFD66260-FE64-4E1F-96DE-E0079F6932A9}" destId="{0B3C1326-65F2-4894-9EC9-D511D90364B2}" srcOrd="0" destOrd="0" presId="urn:microsoft.com/office/officeart/2005/8/layout/pyramid2"/>
    <dgm:cxn modelId="{77027FA5-D798-4E55-8C31-BBC77BB1B2B3}" srcId="{E9B0AC5D-109C-4DBE-A6A3-370EDF61A0C2}" destId="{DFD66260-FE64-4E1F-96DE-E0079F6932A9}" srcOrd="1" destOrd="0" parTransId="{4BDDB4CE-6D17-478C-B6A0-C469A8C31399}" sibTransId="{2ACE0B70-CFEE-43A7-B38E-75896BA8DBF1}"/>
    <dgm:cxn modelId="{82424EB2-95B2-4100-AD35-7A5F04AB77F4}" srcId="{E9B0AC5D-109C-4DBE-A6A3-370EDF61A0C2}" destId="{2F54B3A1-F7B4-4449-8639-3756B53F9586}" srcOrd="2" destOrd="0" parTransId="{C8AAAA13-8F41-4F45-9879-5299ECC9B320}" sibTransId="{B77A25AC-261D-4E2E-A8B7-627DCB559550}"/>
    <dgm:cxn modelId="{168ADDE3-8A1C-4B74-98FE-C6FB382B1450}" srcId="{E9B0AC5D-109C-4DBE-A6A3-370EDF61A0C2}" destId="{AC04451E-1847-409C-88B6-727E50F496B3}" srcOrd="0" destOrd="0" parTransId="{4D0AAE80-FCB0-4D4B-881A-E090ACC25A6F}" sibTransId="{07401D62-FA4F-4C4C-BE84-76451B60DD80}"/>
    <dgm:cxn modelId="{70AFAADB-1DEE-4D75-9937-2C0670DD1AFF}" type="presOf" srcId="{AC04451E-1847-409C-88B6-727E50F496B3}" destId="{6BDD155F-DD20-4B70-9E7F-20A2DC1B6D1B}" srcOrd="0" destOrd="0" presId="urn:microsoft.com/office/officeart/2005/8/layout/pyramid2"/>
    <dgm:cxn modelId="{BB707321-39BD-49FC-A1CD-CB0BE93CD35F}" type="presOf" srcId="{A3434675-155C-49D1-86F6-FA706AFA7F85}" destId="{E7A686B0-0B63-4D84-946A-66446C64D45E}" srcOrd="0" destOrd="0" presId="urn:microsoft.com/office/officeart/2005/8/layout/pyramid2"/>
    <dgm:cxn modelId="{CBEE0FAB-0C1B-447F-82A2-9A5AC52BF7CD}" type="presOf" srcId="{E9B0AC5D-109C-4DBE-A6A3-370EDF61A0C2}" destId="{CB918669-4AD5-43B4-9BD0-E537C739DD87}" srcOrd="0" destOrd="0" presId="urn:microsoft.com/office/officeart/2005/8/layout/pyramid2"/>
    <dgm:cxn modelId="{F163CF62-AC50-4DD2-9F22-40750D7AE858}" type="presOf" srcId="{2F54B3A1-F7B4-4449-8639-3756B53F9586}" destId="{E1A0CD14-4404-4C99-BD04-899E33D6D90F}" srcOrd="0" destOrd="0" presId="urn:microsoft.com/office/officeart/2005/8/layout/pyramid2"/>
    <dgm:cxn modelId="{656EDFEB-4C1B-4D9A-BBE2-9955D7D31871}" srcId="{E9B0AC5D-109C-4DBE-A6A3-370EDF61A0C2}" destId="{A3434675-155C-49D1-86F6-FA706AFA7F85}" srcOrd="3" destOrd="0" parTransId="{489CFF8C-315C-4B3E-8F19-76B58600B246}" sibTransId="{2226A7A1-7E43-48D6-9587-B5FCC0845C0D}"/>
    <dgm:cxn modelId="{0FD69722-6A64-4FC0-AE32-A84A273B4EDE}" type="presParOf" srcId="{CB918669-4AD5-43B4-9BD0-E537C739DD87}" destId="{E4ABEEB9-BD25-42F9-AFD9-7FD23AD1FD11}" srcOrd="0" destOrd="0" presId="urn:microsoft.com/office/officeart/2005/8/layout/pyramid2"/>
    <dgm:cxn modelId="{8B93EE26-9FC3-4B75-8573-64A22EE26709}" type="presParOf" srcId="{CB918669-4AD5-43B4-9BD0-E537C739DD87}" destId="{EE347241-8876-4582-87DA-39884CAF5B06}" srcOrd="1" destOrd="0" presId="urn:microsoft.com/office/officeart/2005/8/layout/pyramid2"/>
    <dgm:cxn modelId="{4C0AADF2-F47C-457D-8CC7-FBA3E7E6DD0E}" type="presParOf" srcId="{EE347241-8876-4582-87DA-39884CAF5B06}" destId="{6BDD155F-DD20-4B70-9E7F-20A2DC1B6D1B}" srcOrd="0" destOrd="0" presId="urn:microsoft.com/office/officeart/2005/8/layout/pyramid2"/>
    <dgm:cxn modelId="{13BCBD22-0FBC-487B-9FAB-4590E3419AFE}" type="presParOf" srcId="{EE347241-8876-4582-87DA-39884CAF5B06}" destId="{AAC328E8-7C8A-44F3-B25A-65239DF3E5F8}" srcOrd="1" destOrd="0" presId="urn:microsoft.com/office/officeart/2005/8/layout/pyramid2"/>
    <dgm:cxn modelId="{55C2FE3E-87ED-46B8-AC11-88FEC80C59F8}" type="presParOf" srcId="{EE347241-8876-4582-87DA-39884CAF5B06}" destId="{0B3C1326-65F2-4894-9EC9-D511D90364B2}" srcOrd="2" destOrd="0" presId="urn:microsoft.com/office/officeart/2005/8/layout/pyramid2"/>
    <dgm:cxn modelId="{7C739D0E-D3EA-4BA0-B7A9-E0E52A50A7AF}" type="presParOf" srcId="{EE347241-8876-4582-87DA-39884CAF5B06}" destId="{4766F960-DD6B-416E-AD11-C240CF7517CC}" srcOrd="3" destOrd="0" presId="urn:microsoft.com/office/officeart/2005/8/layout/pyramid2"/>
    <dgm:cxn modelId="{CC5E2D1C-A9DB-44AA-949F-91DA487E37EE}" type="presParOf" srcId="{EE347241-8876-4582-87DA-39884CAF5B06}" destId="{E1A0CD14-4404-4C99-BD04-899E33D6D90F}" srcOrd="4" destOrd="0" presId="urn:microsoft.com/office/officeart/2005/8/layout/pyramid2"/>
    <dgm:cxn modelId="{27238D49-41C5-4FD4-90D3-DA76AFDA719A}" type="presParOf" srcId="{EE347241-8876-4582-87DA-39884CAF5B06}" destId="{1AD0E6ED-752E-49DA-9159-78B4EB6CA2D3}" srcOrd="5" destOrd="0" presId="urn:microsoft.com/office/officeart/2005/8/layout/pyramid2"/>
    <dgm:cxn modelId="{793AA7F7-5F83-4684-A00D-F16FDC4A7F97}" type="presParOf" srcId="{EE347241-8876-4582-87DA-39884CAF5B06}" destId="{E7A686B0-0B63-4D84-946A-66446C64D45E}" srcOrd="6" destOrd="0" presId="urn:microsoft.com/office/officeart/2005/8/layout/pyramid2"/>
    <dgm:cxn modelId="{555ABC0D-58D8-4B5D-967D-0099C8402A34}" type="presParOf" srcId="{EE347241-8876-4582-87DA-39884CAF5B06}" destId="{D72A30C5-AEC1-4EBF-8C3B-AEFEEBC0962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166DE-652D-4C64-8097-E0ACF52654D2}">
      <dsp:nvSpPr>
        <dsp:cNvPr id="0" name=""/>
        <dsp:cNvSpPr/>
      </dsp:nvSpPr>
      <dsp:spPr>
        <a:xfrm>
          <a:off x="0" y="225424"/>
          <a:ext cx="4114799" cy="41147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1BDA4-1BF3-49D3-9FF7-AFC032519FEC}">
      <dsp:nvSpPr>
        <dsp:cNvPr id="0" name=""/>
        <dsp:cNvSpPr/>
      </dsp:nvSpPr>
      <dsp:spPr>
        <a:xfrm>
          <a:off x="370356" y="616331"/>
          <a:ext cx="1645870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повышение   уровня   надежности,    качества    и эффективности работы коммунального комплекса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70356" y="616331"/>
        <a:ext cx="1645870" cy="1604772"/>
      </dsp:txXfrm>
    </dsp:sp>
    <dsp:sp modelId="{8DE96D56-347A-43AB-A73F-4EC1DD1C5D79}">
      <dsp:nvSpPr>
        <dsp:cNvPr id="0" name=""/>
        <dsp:cNvSpPr/>
      </dsp:nvSpPr>
      <dsp:spPr>
        <a:xfrm>
          <a:off x="2016224" y="616331"/>
          <a:ext cx="1810567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снижение себестоимости коммунальных услуг  за  счет уменьшения  затрат  на  их  производство   и   внедрения ресурсосберегающих технологий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016224" y="616331"/>
        <a:ext cx="1810567" cy="1604772"/>
      </dsp:txXfrm>
    </dsp:sp>
    <dsp:sp modelId="{B600ED75-0A2C-43BB-BADC-FBE9D13F8160}">
      <dsp:nvSpPr>
        <dsp:cNvPr id="0" name=""/>
        <dsp:cNvSpPr/>
      </dsp:nvSpPr>
      <dsp:spPr>
        <a:xfrm>
          <a:off x="370356" y="2344547"/>
          <a:ext cx="1645870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обновление   и   модернизация основных   фондов коммунального комплекса в соответствии  с  современными требованиями к технологии и качеству услуг  и  улучшения экологической ситуации в городе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70356" y="2344547"/>
        <a:ext cx="1645870" cy="1604772"/>
      </dsp:txXfrm>
    </dsp:sp>
    <dsp:sp modelId="{D521383B-DE1C-45C0-B1AD-67634AE384EB}">
      <dsp:nvSpPr>
        <dsp:cNvPr id="0" name=""/>
        <dsp:cNvSpPr/>
      </dsp:nvSpPr>
      <dsp:spPr>
        <a:xfrm>
          <a:off x="2016224" y="2344547"/>
          <a:ext cx="1810567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привлечение  бюджетных  и  внебюджетных  средств  в обеспечение    комплексного развития     коммунальной инфраструктуры, подключение и обеспечение  строительства нового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016224" y="2344547"/>
        <a:ext cx="1810567" cy="160477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8BA2C6-93B7-40F7-AF07-DF697E5EFBBA}">
      <dsp:nvSpPr>
        <dsp:cNvPr id="0" name=""/>
        <dsp:cNvSpPr/>
      </dsp:nvSpPr>
      <dsp:spPr>
        <a:xfrm rot="5400000">
          <a:off x="5370052" y="-2132825"/>
          <a:ext cx="1011599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Создание условий для стабильного развития экономики, направленных на улучшение социального положения и материального благосостояния населения города. 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Обеспечение устойчивости экономического роста и качественного уровня жизни населения.</a:t>
          </a:r>
          <a:endParaRPr lang="ru-RU" sz="1200" b="1" kern="1200" dirty="0"/>
        </a:p>
      </dsp:txBody>
      <dsp:txXfrm rot="5400000">
        <a:off x="5370052" y="-2132825"/>
        <a:ext cx="1011599" cy="5530213"/>
      </dsp:txXfrm>
    </dsp:sp>
    <dsp:sp modelId="{F9E58463-908A-468D-B168-C98FC983204E}">
      <dsp:nvSpPr>
        <dsp:cNvPr id="0" name=""/>
        <dsp:cNvSpPr/>
      </dsp:nvSpPr>
      <dsp:spPr>
        <a:xfrm>
          <a:off x="0" y="31"/>
          <a:ext cx="3110745" cy="1264499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Цель программы: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0" y="31"/>
        <a:ext cx="3110745" cy="1264499"/>
      </dsp:txXfrm>
    </dsp:sp>
    <dsp:sp modelId="{0F65ACE7-45DC-45A6-8436-AFA19C97FECC}">
      <dsp:nvSpPr>
        <dsp:cNvPr id="0" name=""/>
        <dsp:cNvSpPr/>
      </dsp:nvSpPr>
      <dsp:spPr>
        <a:xfrm rot="5400000">
          <a:off x="5370052" y="-805100"/>
          <a:ext cx="1011599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Обеспечение роста выпуска продукции (услуг) для внутреннего потребления с целью замещения  ввозимых в город товаров (услуг).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Обеспечение роста выпуска продукции (услуг) для реализации на внешних рынках.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Регулирование развития «точек роста» внутри города.</a:t>
          </a:r>
          <a:endParaRPr lang="ru-RU" sz="1200" b="1" kern="1200" dirty="0"/>
        </a:p>
      </dsp:txBody>
      <dsp:txXfrm rot="5400000">
        <a:off x="5370052" y="-805100"/>
        <a:ext cx="1011599" cy="5530213"/>
      </dsp:txXfrm>
    </dsp:sp>
    <dsp:sp modelId="{EEE628ED-9A36-4149-B3E9-582BA0994234}">
      <dsp:nvSpPr>
        <dsp:cNvPr id="0" name=""/>
        <dsp:cNvSpPr/>
      </dsp:nvSpPr>
      <dsp:spPr>
        <a:xfrm>
          <a:off x="0" y="1327756"/>
          <a:ext cx="3110745" cy="126449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Задачи Программы:</a:t>
          </a:r>
          <a:endParaRPr lang="ru-RU" sz="3300" kern="1200" dirty="0"/>
        </a:p>
      </dsp:txBody>
      <dsp:txXfrm>
        <a:off x="0" y="1327756"/>
        <a:ext cx="3110745" cy="126449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100A8-28AD-4C0B-A658-3BBB0E334722}">
      <dsp:nvSpPr>
        <dsp:cNvPr id="0" name=""/>
        <dsp:cNvSpPr/>
      </dsp:nvSpPr>
      <dsp:spPr>
        <a:xfrm rot="5400000">
          <a:off x="5531418" y="-2296375"/>
          <a:ext cx="786799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развитие транспортной инфраструктуры в целях содействия комплексному развитию территории города для обеспечения благоприятных условий жизнедеятельности населения, повышения качества и доступности услуг транспортного комплекса для населения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5531418" y="-2296375"/>
        <a:ext cx="786799" cy="5576299"/>
      </dsp:txXfrm>
    </dsp:sp>
    <dsp:sp modelId="{188F23E1-B840-4953-B2C3-60D97C59DA78}">
      <dsp:nvSpPr>
        <dsp:cNvPr id="0" name=""/>
        <dsp:cNvSpPr/>
      </dsp:nvSpPr>
      <dsp:spPr>
        <a:xfrm>
          <a:off x="0" y="24"/>
          <a:ext cx="3136668" cy="9834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Цель Программы: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24"/>
        <a:ext cx="3136668" cy="983499"/>
      </dsp:txXfrm>
    </dsp:sp>
    <dsp:sp modelId="{AB1F5F13-193A-45CB-91D8-7DE850F1D205}">
      <dsp:nvSpPr>
        <dsp:cNvPr id="0" name=""/>
        <dsp:cNvSpPr/>
      </dsp:nvSpPr>
      <dsp:spPr>
        <a:xfrm rot="5400000">
          <a:off x="5531418" y="-1263700"/>
          <a:ext cx="786799" cy="557629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Организация пассажирских перевозок автомобильным транспортом 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Организация пассажирских перевозок на речном транспорте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5531418" y="-1263700"/>
        <a:ext cx="786799" cy="5576299"/>
      </dsp:txXfrm>
    </dsp:sp>
    <dsp:sp modelId="{D40649CA-BA50-4122-8B1F-AA05F74F04C7}">
      <dsp:nvSpPr>
        <dsp:cNvPr id="0" name=""/>
        <dsp:cNvSpPr/>
      </dsp:nvSpPr>
      <dsp:spPr>
        <a:xfrm>
          <a:off x="0" y="1032699"/>
          <a:ext cx="3136668" cy="9834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Задачи Программы: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1032699"/>
        <a:ext cx="3136668" cy="98349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8EC96-8883-4626-B44B-1150595F7C31}">
      <dsp:nvSpPr>
        <dsp:cNvPr id="0" name=""/>
        <dsp:cNvSpPr/>
      </dsp:nvSpPr>
      <dsp:spPr>
        <a:xfrm rot="5400000">
          <a:off x="5391337" y="-2197599"/>
          <a:ext cx="871099" cy="548412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Повышение уровня благоустройства, озеленения, санитарного состояния города и создание наиболее благоприятной и комфортной среды жизнедеятельности горожан </a:t>
          </a:r>
          <a:endParaRPr lang="ru-RU" sz="1200" b="1" kern="1200" dirty="0"/>
        </a:p>
      </dsp:txBody>
      <dsp:txXfrm rot="5400000">
        <a:off x="5391337" y="-2197599"/>
        <a:ext cx="871099" cy="5484129"/>
      </dsp:txXfrm>
    </dsp:sp>
    <dsp:sp modelId="{6F224305-99E7-4E97-9CB8-FF99006C0358}">
      <dsp:nvSpPr>
        <dsp:cNvPr id="0" name=""/>
        <dsp:cNvSpPr/>
      </dsp:nvSpPr>
      <dsp:spPr>
        <a:xfrm>
          <a:off x="0" y="5"/>
          <a:ext cx="3084822" cy="108887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Цель Программы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5"/>
        <a:ext cx="3084822" cy="1088874"/>
      </dsp:txXfrm>
    </dsp:sp>
    <dsp:sp modelId="{7107A488-AA0C-4547-BC6D-BFE6AAF1554C}">
      <dsp:nvSpPr>
        <dsp:cNvPr id="0" name=""/>
        <dsp:cNvSpPr/>
      </dsp:nvSpPr>
      <dsp:spPr>
        <a:xfrm rot="5400000">
          <a:off x="5391337" y="-1054281"/>
          <a:ext cx="871099" cy="548412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содержания  муниципальных дорог и тротуаров.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освещения улично-дорожной сети.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озеленения территории города.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содержания мест захоронения.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Проведение прочих мероприятий по благоустройству города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5391337" y="-1054281"/>
        <a:ext cx="871099" cy="5484129"/>
      </dsp:txXfrm>
    </dsp:sp>
    <dsp:sp modelId="{7AF2047D-E9BE-4487-8D24-96A8A757AF8F}">
      <dsp:nvSpPr>
        <dsp:cNvPr id="0" name=""/>
        <dsp:cNvSpPr/>
      </dsp:nvSpPr>
      <dsp:spPr>
        <a:xfrm>
          <a:off x="0" y="1137879"/>
          <a:ext cx="3084822" cy="108887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Задачи Программы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1137879"/>
        <a:ext cx="3084822" cy="108887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14F850-0F31-4755-906E-B1B516070362}">
      <dsp:nvSpPr>
        <dsp:cNvPr id="0" name=""/>
        <dsp:cNvSpPr/>
      </dsp:nvSpPr>
      <dsp:spPr>
        <a:xfrm>
          <a:off x="0" y="509869"/>
          <a:ext cx="7408333" cy="7722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Содержание органов местного самоуправления-183 </a:t>
          </a:r>
          <a:r>
            <a:rPr lang="ru-RU" sz="2000" b="1" kern="1200" dirty="0" err="1" smtClean="0">
              <a:solidFill>
                <a:schemeClr val="tx1"/>
              </a:solidFill>
            </a:rPr>
            <a:t>млн.руб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509869"/>
        <a:ext cx="7408333" cy="772200"/>
      </dsp:txXfrm>
    </dsp:sp>
    <dsp:sp modelId="{AB4E72F1-D896-4DE5-BECA-C07EC30559A5}">
      <dsp:nvSpPr>
        <dsp:cNvPr id="0" name=""/>
        <dsp:cNvSpPr/>
      </dsp:nvSpPr>
      <dsp:spPr>
        <a:xfrm>
          <a:off x="0" y="1339669"/>
          <a:ext cx="7408333" cy="7722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Социальные расходы-85 </a:t>
          </a:r>
          <a:r>
            <a:rPr lang="ru-RU" sz="2000" b="1" kern="1200" dirty="0" err="1" smtClean="0">
              <a:solidFill>
                <a:schemeClr val="tx1"/>
              </a:solidFill>
            </a:rPr>
            <a:t>млн.руб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339669"/>
        <a:ext cx="7408333" cy="772200"/>
      </dsp:txXfrm>
    </dsp:sp>
    <dsp:sp modelId="{73A6A5F5-1D38-4E99-88B3-C5D158974700}">
      <dsp:nvSpPr>
        <dsp:cNvPr id="0" name=""/>
        <dsp:cNvSpPr/>
      </dsp:nvSpPr>
      <dsp:spPr>
        <a:xfrm>
          <a:off x="0" y="2169469"/>
          <a:ext cx="7408333" cy="7722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  содержание муниципальных учреждений  не социальной сферы - 101 </a:t>
          </a:r>
          <a:r>
            <a:rPr lang="ru-RU" sz="2000" b="1" kern="1200" dirty="0" err="1" smtClean="0">
              <a:solidFill>
                <a:schemeClr val="tx1"/>
              </a:solidFill>
            </a:rPr>
            <a:t>млн.руб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169469"/>
        <a:ext cx="7408333" cy="772200"/>
      </dsp:txXfrm>
    </dsp:sp>
    <dsp:sp modelId="{1944D827-7C5D-4488-8A1C-8C763FB6BD1E}">
      <dsp:nvSpPr>
        <dsp:cNvPr id="0" name=""/>
        <dsp:cNvSpPr/>
      </dsp:nvSpPr>
      <dsp:spPr>
        <a:xfrm>
          <a:off x="0" y="2999269"/>
          <a:ext cx="7408333" cy="77220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 обеспечение муниципального задания  МАУ «Центр  социального обслуживания населения» 71 </a:t>
          </a:r>
          <a:r>
            <a:rPr lang="ru-RU" sz="2000" b="1" kern="1200" dirty="0" err="1" smtClean="0">
              <a:solidFill>
                <a:schemeClr val="tx1"/>
              </a:solidFill>
            </a:rPr>
            <a:t>млн.руб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999269"/>
        <a:ext cx="7408333" cy="772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570A9-26D4-48BD-AC9C-243E38145D38}">
      <dsp:nvSpPr>
        <dsp:cNvPr id="0" name=""/>
        <dsp:cNvSpPr/>
      </dsp:nvSpPr>
      <dsp:spPr>
        <a:xfrm>
          <a:off x="0" y="1258"/>
          <a:ext cx="3848979" cy="54156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патриотическое и духовно-нравственное воспитание детей и молодежи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1258"/>
        <a:ext cx="3848979" cy="541567"/>
      </dsp:txXfrm>
    </dsp:sp>
    <dsp:sp modelId="{FE833C90-DAEA-4488-8582-C73631C875B8}">
      <dsp:nvSpPr>
        <dsp:cNvPr id="0" name=""/>
        <dsp:cNvSpPr/>
      </dsp:nvSpPr>
      <dsp:spPr>
        <a:xfrm>
          <a:off x="0" y="544987"/>
          <a:ext cx="3848979" cy="820470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формирование гражданской позиции, обеспечение взаимодействия с политическими институтами, развитие социальной активности молодежи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544987"/>
        <a:ext cx="3848979" cy="820470"/>
      </dsp:txXfrm>
    </dsp:sp>
    <dsp:sp modelId="{6D5F08B2-5461-4CA6-917C-73032D40A4E7}">
      <dsp:nvSpPr>
        <dsp:cNvPr id="0" name=""/>
        <dsp:cNvSpPr/>
      </dsp:nvSpPr>
      <dsp:spPr>
        <a:xfrm>
          <a:off x="0" y="1367619"/>
          <a:ext cx="3848979" cy="820470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социально востребованная профессиональная ориентация, организация временной занятости несовершеннолетних, развитие деловой активности и конкурентоспособности молодых специалистов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1367619"/>
        <a:ext cx="3848979" cy="820470"/>
      </dsp:txXfrm>
    </dsp:sp>
    <dsp:sp modelId="{C37DA09C-A693-4048-9D7F-8D5984BE914D}">
      <dsp:nvSpPr>
        <dsp:cNvPr id="0" name=""/>
        <dsp:cNvSpPr/>
      </dsp:nvSpPr>
      <dsp:spPr>
        <a:xfrm>
          <a:off x="0" y="2190250"/>
          <a:ext cx="3848979" cy="4087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молодых семей, укрепление института молодой семьи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2190250"/>
        <a:ext cx="3848979" cy="408717"/>
      </dsp:txXfrm>
    </dsp:sp>
    <dsp:sp modelId="{6B7F0A95-889B-44E5-BC36-370A70CC57C4}">
      <dsp:nvSpPr>
        <dsp:cNvPr id="0" name=""/>
        <dsp:cNvSpPr/>
      </dsp:nvSpPr>
      <dsp:spPr>
        <a:xfrm>
          <a:off x="0" y="2601129"/>
          <a:ext cx="3848979" cy="82047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развитие творческого и интеллектуального потенциала, содействие самореализации детей и молодежи в художественной, научной и технической деятельности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2601129"/>
        <a:ext cx="3848979" cy="820470"/>
      </dsp:txXfrm>
    </dsp:sp>
    <dsp:sp modelId="{A6C01747-4B28-4EDB-9D3A-B55CBBDFFEEE}">
      <dsp:nvSpPr>
        <dsp:cNvPr id="0" name=""/>
        <dsp:cNvSpPr/>
      </dsp:nvSpPr>
      <dsp:spPr>
        <a:xfrm>
          <a:off x="0" y="3423760"/>
          <a:ext cx="3848979" cy="10064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200" b="1" kern="1200" dirty="0" smtClean="0">
              <a:solidFill>
                <a:schemeClr val="tx1"/>
              </a:solidFill>
            </a:rPr>
            <a:t>создание системы информационной, аналитической, научной и методической поддержки, обеспечение технических, организационных и кадровых условий программной деятельности в сфере молодежной политики и дополнительного образования детей</a:t>
          </a:r>
        </a:p>
      </dsp:txBody>
      <dsp:txXfrm>
        <a:off x="0" y="3423760"/>
        <a:ext cx="3848979" cy="1006413"/>
      </dsp:txXfrm>
    </dsp:sp>
    <dsp:sp modelId="{3601BAA4-B3EE-42BB-BE16-CC0F1320B46E}">
      <dsp:nvSpPr>
        <dsp:cNvPr id="0" name=""/>
        <dsp:cNvSpPr/>
      </dsp:nvSpPr>
      <dsp:spPr>
        <a:xfrm>
          <a:off x="0" y="4432335"/>
          <a:ext cx="3848979" cy="48813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</a:t>
          </a:r>
          <a:r>
            <a:rPr lang="ru-RU" sz="1100" b="1" kern="1200" dirty="0" smtClean="0">
              <a:solidFill>
                <a:schemeClr val="tx1"/>
              </a:solidFill>
            </a:rPr>
            <a:t>профилактика асоциальных проявлений, пропаганда ЗОЖ в </a:t>
          </a:r>
          <a:r>
            <a:rPr lang="ru-RU" sz="1100" b="1" kern="1200" dirty="0" err="1" smtClean="0">
              <a:solidFill>
                <a:schemeClr val="tx1"/>
              </a:solidFill>
            </a:rPr>
            <a:t>подростково</a:t>
          </a:r>
          <a:r>
            <a:rPr lang="ru-RU" sz="1100" b="1" kern="1200" dirty="0" smtClean="0">
              <a:solidFill>
                <a:schemeClr val="tx1"/>
              </a:solidFill>
            </a:rPr>
            <a:t> – молодёжной среде</a:t>
          </a:r>
        </a:p>
      </dsp:txBody>
      <dsp:txXfrm>
        <a:off x="0" y="4432335"/>
        <a:ext cx="3848979" cy="488138"/>
      </dsp:txXfrm>
    </dsp:sp>
    <dsp:sp modelId="{68FE9B54-3CA7-4B3D-A77B-74C3D5A327A8}">
      <dsp:nvSpPr>
        <dsp:cNvPr id="0" name=""/>
        <dsp:cNvSpPr/>
      </dsp:nvSpPr>
      <dsp:spPr>
        <a:xfrm>
          <a:off x="0" y="4922635"/>
          <a:ext cx="3848979" cy="54871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организация летнего отдыха, развитие массового туризма детей и молодежи</a:t>
          </a:r>
        </a:p>
      </dsp:txBody>
      <dsp:txXfrm>
        <a:off x="0" y="4922635"/>
        <a:ext cx="3848979" cy="5487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76FDC-5758-4E96-B4CB-4ABC41A50F5D}">
      <dsp:nvSpPr>
        <dsp:cNvPr id="0" name=""/>
        <dsp:cNvSpPr/>
      </dsp:nvSpPr>
      <dsp:spPr>
        <a:xfrm>
          <a:off x="0" y="133"/>
          <a:ext cx="4104457" cy="4637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Совершенствование муниципальной системы образования. Внедрение новых организационно- правовых условий деятельности.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133"/>
        <a:ext cx="4104457" cy="463772"/>
      </dsp:txXfrm>
    </dsp:sp>
    <dsp:sp modelId="{C725EA19-1395-4340-84D5-8151C9834D64}">
      <dsp:nvSpPr>
        <dsp:cNvPr id="0" name=""/>
        <dsp:cNvSpPr/>
      </dsp:nvSpPr>
      <dsp:spPr>
        <a:xfrm>
          <a:off x="0" y="477828"/>
          <a:ext cx="4104457" cy="46377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Создание оптимальных условий для общедоступного и качественного дошкольного образования.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477828"/>
        <a:ext cx="4104457" cy="463772"/>
      </dsp:txXfrm>
    </dsp:sp>
    <dsp:sp modelId="{C0A1EF14-E2CB-4DA5-8BDE-FF3D79FE0ACD}">
      <dsp:nvSpPr>
        <dsp:cNvPr id="0" name=""/>
        <dsp:cNvSpPr/>
      </dsp:nvSpPr>
      <dsp:spPr>
        <a:xfrm>
          <a:off x="0" y="955522"/>
          <a:ext cx="4104457" cy="463772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Повышение качества общего образования в соответствии с требованиями новых образовательных стандартов и социального заказа.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955522"/>
        <a:ext cx="4104457" cy="463772"/>
      </dsp:txXfrm>
    </dsp:sp>
    <dsp:sp modelId="{2DF077AF-1A2A-4340-A5E4-E84ED858F6EC}">
      <dsp:nvSpPr>
        <dsp:cNvPr id="0" name=""/>
        <dsp:cNvSpPr/>
      </dsp:nvSpPr>
      <dsp:spPr>
        <a:xfrm>
          <a:off x="0" y="1433216"/>
          <a:ext cx="4104457" cy="46377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Введение образовательных стандартов начального общего, основного общего образования.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1433216"/>
        <a:ext cx="4104457" cy="463772"/>
      </dsp:txXfrm>
    </dsp:sp>
    <dsp:sp modelId="{8BA81C89-4083-405E-8302-77FE713D5276}">
      <dsp:nvSpPr>
        <dsp:cNvPr id="0" name=""/>
        <dsp:cNvSpPr/>
      </dsp:nvSpPr>
      <dsp:spPr>
        <a:xfrm>
          <a:off x="0" y="1910911"/>
          <a:ext cx="4104457" cy="46377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Развитие образовательного пространства через внедрение современных информационных технологий.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1910911"/>
        <a:ext cx="4104457" cy="463772"/>
      </dsp:txXfrm>
    </dsp:sp>
    <dsp:sp modelId="{F0353148-3682-465D-80A9-B4CE89DF2B44}">
      <dsp:nvSpPr>
        <dsp:cNvPr id="0" name=""/>
        <dsp:cNvSpPr/>
      </dsp:nvSpPr>
      <dsp:spPr>
        <a:xfrm>
          <a:off x="0" y="2388605"/>
          <a:ext cx="4104457" cy="46377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Распространение электронных образовательных ресурсов, развитие дистанционных технологий образования с использованием различных сервисов сети Интернет.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2388605"/>
        <a:ext cx="4104457" cy="463772"/>
      </dsp:txXfrm>
    </dsp:sp>
    <dsp:sp modelId="{791BE76F-5E89-440F-9187-508B66D3CF75}">
      <dsp:nvSpPr>
        <dsp:cNvPr id="0" name=""/>
        <dsp:cNvSpPr/>
      </dsp:nvSpPr>
      <dsp:spPr>
        <a:xfrm>
          <a:off x="0" y="2866299"/>
          <a:ext cx="4104457" cy="46377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Создание условий для эффективной организации обучения и социализации детей с ограниченными возможностями здоровья, развитие интегрированного (инклюзивного) образования.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2866299"/>
        <a:ext cx="4104457" cy="463772"/>
      </dsp:txXfrm>
    </dsp:sp>
    <dsp:sp modelId="{6D8E90B3-3F36-4F27-A4DA-82FFA4F9D920}">
      <dsp:nvSpPr>
        <dsp:cNvPr id="0" name=""/>
        <dsp:cNvSpPr/>
      </dsp:nvSpPr>
      <dsp:spPr>
        <a:xfrm>
          <a:off x="0" y="3343994"/>
          <a:ext cx="4104457" cy="4637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Совершенствование работы образовательных учреждений, ориентированной на развитие одаренных детей. Расширение форм поддержки талантливой молодежи.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3343994"/>
        <a:ext cx="4104457" cy="463772"/>
      </dsp:txXfrm>
    </dsp:sp>
    <dsp:sp modelId="{F7B254A9-B7D6-43DB-A38D-44A9293807C6}">
      <dsp:nvSpPr>
        <dsp:cNvPr id="0" name=""/>
        <dsp:cNvSpPr/>
      </dsp:nvSpPr>
      <dsp:spPr>
        <a:xfrm>
          <a:off x="0" y="3821688"/>
          <a:ext cx="4104457" cy="46377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Создание системы по раннему выявлению социального  неблагополучия, профилактика жестокого обращения с  детьми и асоциального поведения школьников.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3821688"/>
        <a:ext cx="4104457" cy="463772"/>
      </dsp:txXfrm>
    </dsp:sp>
    <dsp:sp modelId="{ABD2C5D8-AEDB-4FEB-A985-EA6873009118}">
      <dsp:nvSpPr>
        <dsp:cNvPr id="0" name=""/>
        <dsp:cNvSpPr/>
      </dsp:nvSpPr>
      <dsp:spPr>
        <a:xfrm>
          <a:off x="0" y="4299382"/>
          <a:ext cx="4104457" cy="463772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Совершенствование взаимодействия образовательных учреждений с родительской общественностью, активизация деятельности органов государственно-общественного управления образованием.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4299382"/>
        <a:ext cx="4104457" cy="4637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B4E8B-62A1-47F2-8E1F-F708A460FB31}">
      <dsp:nvSpPr>
        <dsp:cNvPr id="0" name=""/>
        <dsp:cNvSpPr/>
      </dsp:nvSpPr>
      <dsp:spPr>
        <a:xfrm rot="10800000">
          <a:off x="1077040" y="600"/>
          <a:ext cx="2944609" cy="1341411"/>
        </a:xfrm>
        <a:prstGeom prst="homePlat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2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библиотечного обслуживания населения 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77040" y="600"/>
        <a:ext cx="2944609" cy="1341411"/>
      </dsp:txXfrm>
    </dsp:sp>
    <dsp:sp modelId="{0DC90E24-B2C0-4D2A-857A-4AEFD5DF38CF}">
      <dsp:nvSpPr>
        <dsp:cNvPr id="0" name=""/>
        <dsp:cNvSpPr/>
      </dsp:nvSpPr>
      <dsp:spPr>
        <a:xfrm>
          <a:off x="406334" y="600"/>
          <a:ext cx="1341411" cy="13414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5F30F-EC80-468B-A850-F6687D923A0E}">
      <dsp:nvSpPr>
        <dsp:cNvPr id="0" name=""/>
        <dsp:cNvSpPr/>
      </dsp:nvSpPr>
      <dsp:spPr>
        <a:xfrm rot="10800000">
          <a:off x="1077040" y="1742432"/>
          <a:ext cx="2944609" cy="1341411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2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досуга и обеспечение жителей города услугами учреждений культуры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77040" y="1742432"/>
        <a:ext cx="2944609" cy="1341411"/>
      </dsp:txXfrm>
    </dsp:sp>
    <dsp:sp modelId="{8B051FAC-49BE-4D3A-B870-C7AFE00AB04B}">
      <dsp:nvSpPr>
        <dsp:cNvPr id="0" name=""/>
        <dsp:cNvSpPr/>
      </dsp:nvSpPr>
      <dsp:spPr>
        <a:xfrm>
          <a:off x="406334" y="1742432"/>
          <a:ext cx="1341411" cy="13414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8F408-E4FD-4D77-BBC4-CD4878092A9B}">
      <dsp:nvSpPr>
        <dsp:cNvPr id="0" name=""/>
        <dsp:cNvSpPr/>
      </dsp:nvSpPr>
      <dsp:spPr>
        <a:xfrm rot="10800000">
          <a:off x="1077040" y="3484265"/>
          <a:ext cx="2944609" cy="134141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2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дополнительного образования детей в сфере культуры и искусства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77040" y="3484265"/>
        <a:ext cx="2944609" cy="1341411"/>
      </dsp:txXfrm>
    </dsp:sp>
    <dsp:sp modelId="{CC7F218B-12CD-4A5E-94F1-C905A79A63AD}">
      <dsp:nvSpPr>
        <dsp:cNvPr id="0" name=""/>
        <dsp:cNvSpPr/>
      </dsp:nvSpPr>
      <dsp:spPr>
        <a:xfrm>
          <a:off x="406334" y="3484265"/>
          <a:ext cx="1341411" cy="13414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51738" y="1"/>
          <a:ext cx="4336624" cy="431380"/>
        </a:xfrm>
        <a:prstGeom prst="rightArrow">
          <a:avLst>
            <a:gd name="adj1" fmla="val 50000"/>
            <a:gd name="adj2" fmla="val 500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МАУК «Централизованная библиотечная система»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738" y="1"/>
        <a:ext cx="4336624" cy="431380"/>
      </dsp:txXfrm>
    </dsp:sp>
    <dsp:sp modelId="{98297A41-1016-4FFF-BFE8-AFD5711463EC}">
      <dsp:nvSpPr>
        <dsp:cNvPr id="0" name=""/>
        <dsp:cNvSpPr/>
      </dsp:nvSpPr>
      <dsp:spPr>
        <a:xfrm>
          <a:off x="284727" y="238406"/>
          <a:ext cx="4180553" cy="431380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Центральная городская библиотека им. </a:t>
          </a:r>
          <a:r>
            <a:rPr lang="ru-RU" sz="9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А.С.Суханова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4727" y="238406"/>
        <a:ext cx="4180553" cy="431380"/>
      </dsp:txXfrm>
    </dsp:sp>
    <dsp:sp modelId="{6D2E63EE-0162-47C6-A2C3-A420C6A63EF7}">
      <dsp:nvSpPr>
        <dsp:cNvPr id="0" name=""/>
        <dsp:cNvSpPr/>
      </dsp:nvSpPr>
      <dsp:spPr>
        <a:xfrm>
          <a:off x="355544" y="417211"/>
          <a:ext cx="4099604" cy="431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Детская центральная библиотека </a:t>
          </a:r>
          <a:r>
            <a:rPr lang="ru-RU" sz="9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им.П.П.Ершова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5544" y="417211"/>
        <a:ext cx="4099604" cy="431380"/>
      </dsp:txXfrm>
    </dsp:sp>
    <dsp:sp modelId="{AFF10781-827D-4F66-B4CA-EAE120DFAF43}">
      <dsp:nvSpPr>
        <dsp:cNvPr id="0" name=""/>
        <dsp:cNvSpPr/>
      </dsp:nvSpPr>
      <dsp:spPr>
        <a:xfrm>
          <a:off x="355542" y="655620"/>
          <a:ext cx="3263371" cy="297083"/>
        </a:xfrm>
        <a:prstGeom prst="rightArrow">
          <a:avLst>
            <a:gd name="adj1" fmla="val 50000"/>
            <a:gd name="adj2" fmla="val 5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Библиотеки –филиалы №1,3,4,5,6,7,8,9,10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5542" y="655620"/>
        <a:ext cx="3263371" cy="297083"/>
      </dsp:txXfrm>
    </dsp:sp>
    <dsp:sp modelId="{DFA70882-A52D-4F0B-A93D-C01140305C00}">
      <dsp:nvSpPr>
        <dsp:cNvPr id="0" name=""/>
        <dsp:cNvSpPr/>
      </dsp:nvSpPr>
      <dsp:spPr>
        <a:xfrm>
          <a:off x="140708" y="976550"/>
          <a:ext cx="4720990" cy="527762"/>
        </a:xfrm>
        <a:prstGeom prst="rect">
          <a:avLst/>
        </a:prstGeom>
        <a:solidFill>
          <a:srgbClr val="FF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Планируемое количество зарегистрированных пользователей библиотек в 2017 году – 38,6 </a:t>
          </a:r>
          <a:r>
            <a:rPr lang="ru-RU" sz="1000" b="1" kern="1200" dirty="0" err="1" smtClean="0">
              <a:latin typeface="Arial" pitchFamily="34" charset="0"/>
              <a:cs typeface="Arial" pitchFamily="34" charset="0"/>
            </a:rPr>
            <a:t>тыс.чел</a:t>
          </a: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. (38% от населения города Тобольска), посещений – 464 тыс., книговыдача – 837 тыс. экземпляров.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140708" y="976550"/>
        <a:ext cx="4720990" cy="5277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-29570" y="21041"/>
          <a:ext cx="4063148" cy="4653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38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МАУК «Центр искусств и культуры»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-29570" y="21041"/>
        <a:ext cx="4063148" cy="465388"/>
      </dsp:txXfrm>
    </dsp:sp>
    <dsp:sp modelId="{1E32A63B-9BC2-41AF-959B-C7C071A7E460}">
      <dsp:nvSpPr>
        <dsp:cNvPr id="0" name=""/>
        <dsp:cNvSpPr/>
      </dsp:nvSpPr>
      <dsp:spPr>
        <a:xfrm>
          <a:off x="0" y="262900"/>
          <a:ext cx="4124577" cy="4653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38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МАУК «Центр сибирско-татарской культуры»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262900"/>
        <a:ext cx="4124577" cy="465388"/>
      </dsp:txXfrm>
    </dsp:sp>
    <dsp:sp modelId="{DF1BF229-18FD-4D9E-8957-1E5AAAF68E0B}">
      <dsp:nvSpPr>
        <dsp:cNvPr id="0" name=""/>
        <dsp:cNvSpPr/>
      </dsp:nvSpPr>
      <dsp:spPr>
        <a:xfrm>
          <a:off x="0" y="714029"/>
          <a:ext cx="4773685" cy="83343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В учреждениях культуры в 2017 году будут функционировать 47 клубных формирований, посещение которых составит 930 человек. 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Силами творческих коллективов учреждений культуры планируется проведение культурно-досуговых мероприятий, посещение которых составит 567 196 человек, в </a:t>
          </a:r>
          <a:r>
            <a:rPr lang="ru-RU" sz="1000" b="1" kern="1200" dirty="0" err="1" smtClean="0">
              <a:latin typeface="Arial" pitchFamily="34" charset="0"/>
              <a:cs typeface="Arial" pitchFamily="34" charset="0"/>
            </a:rPr>
            <a:t>т.ч</a:t>
          </a: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. на платной основе – 273 700.</a:t>
          </a:r>
        </a:p>
      </dsp:txBody>
      <dsp:txXfrm>
        <a:off x="0" y="714029"/>
        <a:ext cx="4773685" cy="83343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-4" y="15761"/>
          <a:ext cx="4894171" cy="4495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136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МАУ ДО «Детская школа искусств имени </a:t>
          </a:r>
          <a:r>
            <a:rPr lang="ru-RU" sz="1200" b="1" kern="1200" dirty="0" err="1" smtClean="0">
              <a:solidFill>
                <a:schemeClr val="tx1"/>
              </a:solidFill>
            </a:rPr>
            <a:t>А.А.Алябьева</a:t>
          </a:r>
          <a:r>
            <a:rPr lang="ru-RU" sz="1200" b="1" kern="1200" dirty="0" smtClean="0">
              <a:solidFill>
                <a:schemeClr val="tx1"/>
              </a:solidFill>
            </a:rPr>
            <a:t>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-4" y="15761"/>
        <a:ext cx="4894171" cy="449538"/>
      </dsp:txXfrm>
    </dsp:sp>
    <dsp:sp modelId="{57B49D74-8410-471D-9495-7FFDA5F22FBD}">
      <dsp:nvSpPr>
        <dsp:cNvPr id="0" name=""/>
        <dsp:cNvSpPr/>
      </dsp:nvSpPr>
      <dsp:spPr>
        <a:xfrm>
          <a:off x="12242" y="477071"/>
          <a:ext cx="4615890" cy="102572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Учреждение ведет образовательную деятельность по 34-м дополнительным предпрофессиональным общеобразовательным программам дополнительного образования детей художественно-эстетической направленности.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Количество обучающихся детей в сфере культуры и искусства по муниципальному заданию на 2017 год составит 1530 человек. </a:t>
          </a:r>
        </a:p>
      </dsp:txBody>
      <dsp:txXfrm>
        <a:off x="12242" y="477071"/>
        <a:ext cx="4615890" cy="10257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902F8-00AE-4D12-BDBB-F15AA79EA8BF}">
      <dsp:nvSpPr>
        <dsp:cNvPr id="0" name=""/>
        <dsp:cNvSpPr/>
      </dsp:nvSpPr>
      <dsp:spPr>
        <a:xfrm>
          <a:off x="0" y="906"/>
          <a:ext cx="8229599" cy="6154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Цели программы: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0" y="906"/>
        <a:ext cx="8229599" cy="615449"/>
      </dsp:txXfrm>
    </dsp:sp>
    <dsp:sp modelId="{58DBE38C-91E1-4519-92D7-E234B66B7FB2}">
      <dsp:nvSpPr>
        <dsp:cNvPr id="0" name=""/>
        <dsp:cNvSpPr/>
      </dsp:nvSpPr>
      <dsp:spPr>
        <a:xfrm>
          <a:off x="0" y="648643"/>
          <a:ext cx="8229599" cy="61544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Создание условий для развития физической культуры и массового спорта, организации проведения официальных физкультурных мероприятий, физкультурно-оздоровительных мероприятий, спортивных мероприятий.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648643"/>
        <a:ext cx="8229599" cy="615449"/>
      </dsp:txXfrm>
    </dsp:sp>
    <dsp:sp modelId="{6E872A93-DE73-4724-A770-C837C062D445}">
      <dsp:nvSpPr>
        <dsp:cNvPr id="0" name=""/>
        <dsp:cNvSpPr/>
      </dsp:nvSpPr>
      <dsp:spPr>
        <a:xfrm>
          <a:off x="0" y="1255852"/>
          <a:ext cx="8229599" cy="615449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Удовлетворение потребностей детей, подростков и молодежи в получении дополнительного образования.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1255852"/>
        <a:ext cx="8229599" cy="6154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BEEB9-BD25-42F9-AFD9-7FD23AD1FD11}">
      <dsp:nvSpPr>
        <dsp:cNvPr id="0" name=""/>
        <dsp:cNvSpPr/>
      </dsp:nvSpPr>
      <dsp:spPr>
        <a:xfrm>
          <a:off x="0" y="0"/>
          <a:ext cx="3168350" cy="3168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155F-DD20-4B70-9E7F-20A2DC1B6D1B}">
      <dsp:nvSpPr>
        <dsp:cNvPr id="0" name=""/>
        <dsp:cNvSpPr/>
      </dsp:nvSpPr>
      <dsp:spPr>
        <a:xfrm>
          <a:off x="3245161" y="317144"/>
          <a:ext cx="2059428" cy="563124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Задачи: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45161" y="317144"/>
        <a:ext cx="2059428" cy="563124"/>
      </dsp:txXfrm>
    </dsp:sp>
    <dsp:sp modelId="{0B3C1326-65F2-4894-9EC9-D511D90364B2}">
      <dsp:nvSpPr>
        <dsp:cNvPr id="0" name=""/>
        <dsp:cNvSpPr/>
      </dsp:nvSpPr>
      <dsp:spPr>
        <a:xfrm>
          <a:off x="1350240" y="950660"/>
          <a:ext cx="5849270" cy="563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условий для развития физической культуры и массового спорта.</a:t>
          </a:r>
          <a:endParaRPr lang="ru-RU" sz="1400" kern="1200" dirty="0"/>
        </a:p>
      </dsp:txBody>
      <dsp:txXfrm>
        <a:off x="1350240" y="950660"/>
        <a:ext cx="5849270" cy="563124"/>
      </dsp:txXfrm>
    </dsp:sp>
    <dsp:sp modelId="{E1A0CD14-4404-4C99-BD04-899E33D6D90F}">
      <dsp:nvSpPr>
        <dsp:cNvPr id="0" name=""/>
        <dsp:cNvSpPr/>
      </dsp:nvSpPr>
      <dsp:spPr>
        <a:xfrm>
          <a:off x="1350240" y="1584175"/>
          <a:ext cx="5849270" cy="563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условий для организации и проведения официальных физкультурно-оздоровительных и спортивно-массовых мероприятий в муниципальном образовании.</a:t>
          </a:r>
          <a:endParaRPr lang="ru-RU" sz="1400" kern="1200" dirty="0"/>
        </a:p>
      </dsp:txBody>
      <dsp:txXfrm>
        <a:off x="1350240" y="1584175"/>
        <a:ext cx="5849270" cy="563124"/>
      </dsp:txXfrm>
    </dsp:sp>
    <dsp:sp modelId="{E7A686B0-0B63-4D84-946A-66446C64D45E}">
      <dsp:nvSpPr>
        <dsp:cNvPr id="0" name=""/>
        <dsp:cNvSpPr/>
      </dsp:nvSpPr>
      <dsp:spPr>
        <a:xfrm>
          <a:off x="1278232" y="2217690"/>
          <a:ext cx="5993286" cy="563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предоставления детям, подросткам и молодежи дополнительного образования по видам спорта.</a:t>
          </a:r>
          <a:endParaRPr lang="ru-RU" sz="1400" kern="1200" dirty="0"/>
        </a:p>
      </dsp:txBody>
      <dsp:txXfrm>
        <a:off x="1278232" y="2217690"/>
        <a:ext cx="5993286" cy="56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0.37475</cdr:x>
      <cdr:y>0.16667</cdr:y>
    </cdr:from>
    <cdr:to>
      <cdr:x>0.47564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2495" y="576064"/>
          <a:ext cx="51490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33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0.61367</cdr:x>
      <cdr:y>0.33333</cdr:y>
    </cdr:from>
    <cdr:to>
      <cdr:x>0.75477</cdr:x>
      <cdr:y>0.5625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31840" y="1152128"/>
          <a:ext cx="7200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smtClean="0"/>
            <a:t>88</a:t>
          </a:r>
          <a:endParaRPr lang="ru-RU" sz="3600" b="1" dirty="0"/>
        </a:p>
      </cdr:txBody>
    </cdr:sp>
  </cdr:relSizeAnchor>
  <cdr:relSizeAnchor xmlns:cdr="http://schemas.openxmlformats.org/drawingml/2006/chartDrawing">
    <cdr:from>
      <cdr:x>0.31737</cdr:x>
      <cdr:y>0.5</cdr:y>
    </cdr:from>
    <cdr:to>
      <cdr:x>0.41826</cdr:x>
      <cdr:y>0.64583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19672" y="1728192"/>
          <a:ext cx="51490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/>
            <a:t>42</a:t>
          </a:r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0.45847</cdr:x>
      <cdr:y>0.16667</cdr:y>
    </cdr:from>
    <cdr:to>
      <cdr:x>0.5149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576076"/>
          <a:ext cx="288032" cy="504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5</a:t>
          </a:r>
        </a:p>
      </cdr:txBody>
    </cdr:sp>
  </cdr:relSizeAnchor>
  <cdr:relSizeAnchor xmlns:cdr="http://schemas.openxmlformats.org/drawingml/2006/chartDrawing">
    <cdr:from>
      <cdr:x>0.61367</cdr:x>
      <cdr:y>0.33333</cdr:y>
    </cdr:from>
    <cdr:to>
      <cdr:x>0.75477</cdr:x>
      <cdr:y>0.5625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31840" y="1152128"/>
          <a:ext cx="7200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smtClean="0"/>
            <a:t>46</a:t>
          </a:r>
          <a:endParaRPr lang="ru-RU" sz="3600" b="1" dirty="0"/>
        </a:p>
      </cdr:txBody>
    </cdr:sp>
  </cdr:relSizeAnchor>
  <cdr:relSizeAnchor xmlns:cdr="http://schemas.openxmlformats.org/drawingml/2006/chartDrawing">
    <cdr:from>
      <cdr:x>0.31737</cdr:x>
      <cdr:y>0.5</cdr:y>
    </cdr:from>
    <cdr:to>
      <cdr:x>0.41826</cdr:x>
      <cdr:y>0.64583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19672" y="1728192"/>
          <a:ext cx="51490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/>
            <a:t>39</a:t>
          </a:r>
          <a:endParaRPr lang="ru-RU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B32AE82-80F7-4B21-9AB5-0C52AB02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52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48100" y="9377363"/>
            <a:ext cx="29479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1" tIns="46512" rIns="93021" bIns="46512" anchor="b"/>
          <a:lstStyle>
            <a:lvl1pPr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9A81FF6-4C2E-4C8E-8C34-9F90D3624172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2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6600"/>
            <a:ext cx="4945063" cy="37084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692650"/>
            <a:ext cx="5432425" cy="4445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1" tIns="46512" rIns="93021" bIns="46512"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Структура расходов бюджета города на 2017 год в разрезе функциональной классификации представлена на рисунке.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Наибольший удельный вес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 занимают расходы отрасли  национальной экономики-67%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 из общего объема  расходов   на  отрасли  социальной сферы  запланировано 26,5 %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  жилищно-коммунальное хозяйство-3,6%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остальные -2,9%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76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Бюджет имеет выраженную направленность на социальные сферы.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финансирование этих отраслей на 2017 год запланировано около 68% от общего объема расходов (без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инвест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проектов).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Так, расходы на образование составят 54% или 1 950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Культуру – 3% (103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социальную политику – 9%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(312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.);</a:t>
            </a:r>
          </a:p>
          <a:p>
            <a:pPr fontAlgn="base"/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физическую культуру и спорт – 2% (86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.)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15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Проект бюджета сформирован на основе программно-целевого метода бюджетного планирования.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95,3% расходов (8 821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.) на 2017 год будут осуществляться в рамках 14 муниципальных программ, охватывающих все сферы деятельности муниципального образования.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Непрограммные расходы составят всего 4,7% расходов (438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386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95,3% расходов бюджета города на 2017 год (8 821 071</a:t>
            </a:r>
            <a:r>
              <a:rPr lang="ru-RU" b="1" smtClean="0"/>
              <a:t> </a:t>
            </a:r>
            <a:r>
              <a:rPr lang="ru-RU" smtClean="0"/>
              <a:t>  тыс. руб</a:t>
            </a:r>
            <a:r>
              <a:rPr lang="ru-RU" b="1" smtClean="0"/>
              <a:t>.) </a:t>
            </a:r>
            <a:r>
              <a:rPr lang="ru-RU" smtClean="0"/>
              <a:t>будут осуществляться в рамках 14 муниципальных программ, охватывающих все сферы деятельности муниципального образования.   (</a:t>
            </a:r>
          </a:p>
          <a:p>
            <a:pPr eaLnBrk="1" hangingPunct="1"/>
            <a:r>
              <a:rPr lang="ru-RU" smtClean="0"/>
              <a:t>Расходы в 2018составят —8203545 т.р.,в  2019-8526623 т.р.)</a:t>
            </a:r>
          </a:p>
          <a:p>
            <a:pPr eaLnBrk="1" hangingPunct="1"/>
            <a:r>
              <a:rPr lang="ru-RU" smtClean="0"/>
              <a:t> Распределение бюджетных ассигнований на 2017-2019 годы в разрезе муниципальных программ и непрограммных расходов представлено в Таблице.</a:t>
            </a:r>
          </a:p>
          <a:p>
            <a:pPr eaLnBrk="1" hangingPunct="1"/>
            <a:r>
              <a:rPr lang="ru-RU" smtClean="0"/>
              <a:t>Дальше я раскажу  белее детально по основым  программам.</a:t>
            </a:r>
          </a:p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C56A7090-2116-443F-B13E-C52CE60C9DE0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26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200" b="1" dirty="0" smtClean="0">
                <a:solidFill>
                  <a:srgbClr val="008000"/>
                </a:solidFill>
                <a:latin typeface="Times New Roman" pitchFamily="18" charset="0"/>
              </a:rPr>
              <a:t>Основные мероприятия муниципальной программы</a:t>
            </a:r>
            <a:r>
              <a:rPr lang="en-US" altLang="ru-RU" sz="1200" b="1" dirty="0" smtClean="0">
                <a:solidFill>
                  <a:srgbClr val="008000"/>
                </a:solidFill>
                <a:latin typeface="Times New Roman" pitchFamily="18" charset="0"/>
              </a:rPr>
              <a:t>:</a:t>
            </a:r>
            <a:r>
              <a:rPr lang="ru-RU" altLang="ru-RU" sz="1200" b="1" dirty="0" smtClean="0">
                <a:solidFill>
                  <a:srgbClr val="008000"/>
                </a:solidFill>
                <a:latin typeface="Times New Roman" pitchFamily="18" charset="0"/>
              </a:rPr>
              <a:t> «Комплексное развитие систем  коммунальной инфраструктуры г. Тобольска»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</a:rPr>
              <a:t>Цели Программы:   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повышение   уровня   надежности,    качества    и эффективности работы коммунального комплекса; 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снижение себестоимости коммунальных услуг  за  счет уменьшения  затрат  на  их  производство   и   внедрения ресурсосберегающих технологий;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обновление   и   модернизация   основных   фондов коммунального комплекса в  соответствии  с  современными требованиями к технологии и качеству услуг  и  улучшения экологической ситуации в городе;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привлечение  бюджетных  и  внебюджетных  средств  в обеспечение    комплексного    развития     коммунальной инфраструктуры, подключение и обеспечение  строительства нового.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 smtClean="0"/>
              <a:t>На реализацию муниципальной программы предусмотрено:</a:t>
            </a:r>
          </a:p>
          <a:p>
            <a:pPr marL="171450" indent="-171450" eaLnBrk="1" hangingPunct="1">
              <a:buFontTx/>
              <a:buChar char="-"/>
            </a:pPr>
            <a:r>
              <a:rPr lang="ru-RU" dirty="0" smtClean="0"/>
              <a:t>на 2017 год  - 163 </a:t>
            </a:r>
            <a:r>
              <a:rPr lang="ru-RU" dirty="0" err="1" smtClean="0"/>
              <a:t>млн.руб</a:t>
            </a:r>
            <a:r>
              <a:rPr lang="ru-RU" dirty="0" smtClean="0"/>
              <a:t>.;</a:t>
            </a:r>
          </a:p>
          <a:p>
            <a:pPr marL="171450" indent="-171450" eaLnBrk="1" hangingPunct="1">
              <a:buFontTx/>
              <a:buChar char="-"/>
            </a:pPr>
            <a:r>
              <a:rPr lang="ru-RU" dirty="0" smtClean="0"/>
              <a:t>на 2018 год – 57 </a:t>
            </a:r>
            <a:r>
              <a:rPr lang="ru-RU" dirty="0" err="1" smtClean="0"/>
              <a:t>млн.руб</a:t>
            </a:r>
            <a:r>
              <a:rPr lang="ru-RU" dirty="0" smtClean="0"/>
              <a:t>.;</a:t>
            </a:r>
          </a:p>
          <a:p>
            <a:pPr marL="171450" indent="-171450" eaLnBrk="1" hangingPunct="1">
              <a:buFontTx/>
              <a:buChar char="-"/>
            </a:pPr>
            <a:r>
              <a:rPr lang="ru-RU" dirty="0" smtClean="0"/>
              <a:t>на 2019 год – 42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На 2017 год в рамках данной муниципальной программы предусмотрена реализация следующих мероприятий (направлений расходов):</a:t>
            </a:r>
          </a:p>
          <a:p>
            <a:pPr marL="228600" indent="-2286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системы теплоснабжения – 88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228600" indent="-2286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водоснабжения и водоотведения – 33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228600" indent="-228600" eaLnBrk="1" hangingPunct="1"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теплоснабжения – 42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 eaLnBrk="1" hangingPunct="1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рамках  выполнения программных мероприятий будут </a:t>
            </a:r>
            <a:r>
              <a:rPr lang="ru-RU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осуществлены работы по:</a:t>
            </a:r>
          </a:p>
          <a:p>
            <a:pPr eaLnBrk="1" hangingPunct="1"/>
            <a:r>
              <a:rPr lang="ru-RU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разработке ПСД  на строительство водопроводов  в подгорной части  города,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 </a:t>
            </a:r>
          </a:p>
          <a:p>
            <a:pPr eaLnBrk="1" hangingPunct="1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- разработке ПД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реконструкция тепловых сетей,</a:t>
            </a:r>
          </a:p>
          <a:p>
            <a:pPr eaLnBrk="1" hangingPunct="1"/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-разработке ПД на строительство линий электроснабжения и наружного освещения,</a:t>
            </a:r>
          </a:p>
          <a:p>
            <a:pPr eaLnBrk="1" hangingPunct="1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-реконструкции 9 котельных с переводом на двухконтурную систему.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200" b="1" dirty="0" smtClean="0"/>
              <a:t>Муниципальная программа "Основные направления развития молодежной политики в </a:t>
            </a:r>
            <a:r>
              <a:rPr lang="ru-RU" sz="1200" b="1" dirty="0" err="1" smtClean="0"/>
              <a:t>г.Тобольске</a:t>
            </a:r>
            <a:r>
              <a:rPr lang="ru-RU" sz="1200" b="1" dirty="0" smtClean="0"/>
              <a:t>"</a:t>
            </a:r>
            <a:endParaRPr lang="ru-RU" b="1" dirty="0" smtClean="0"/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Цель программы: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     Содействие позитивной самореализации и интеграции молодежи в систему общественных отношений.</a:t>
            </a:r>
          </a:p>
          <a:p>
            <a:pPr eaLnBrk="1" hangingPunct="1">
              <a:defRPr/>
            </a:pPr>
            <a:r>
              <a:rPr lang="ru-RU" b="1" dirty="0" smtClean="0"/>
              <a:t>Задачи программы</a:t>
            </a:r>
            <a:r>
              <a:rPr lang="ru-RU" b="1" baseline="0" dirty="0" smtClean="0"/>
              <a:t> (в правой части слайда)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	1. патриотическое и духовно-нравственное воспитание детей и молодежи;</a:t>
            </a:r>
          </a:p>
          <a:p>
            <a:pPr eaLnBrk="1" hangingPunct="1">
              <a:defRPr/>
            </a:pPr>
            <a:r>
              <a:rPr lang="ru-RU" dirty="0" smtClean="0"/>
              <a:t>	2. формирование гражданской позиции, обеспечение взаимодействия с политическими институтами, развитие социальной активности молодежи; </a:t>
            </a:r>
          </a:p>
          <a:p>
            <a:pPr eaLnBrk="1" hangingPunct="1">
              <a:defRPr/>
            </a:pPr>
            <a:r>
              <a:rPr lang="ru-RU" dirty="0" smtClean="0"/>
              <a:t>	3. социально востребованная профессиональная ориентация, организация временной занятости несовершеннолетних, развитие деловой активности и конкурентоспособности молодых специалистов;</a:t>
            </a:r>
          </a:p>
          <a:p>
            <a:pPr eaLnBrk="1" hangingPunct="1">
              <a:defRPr/>
            </a:pPr>
            <a:r>
              <a:rPr lang="ru-RU" dirty="0" smtClean="0"/>
              <a:t>	4 организация летнего отдыха, развитие массового туризма детей</a:t>
            </a:r>
          </a:p>
          <a:p>
            <a:pPr eaLnBrk="1" hangingPunct="1">
              <a:defRPr/>
            </a:pPr>
            <a:r>
              <a:rPr lang="ru-RU" dirty="0" smtClean="0"/>
              <a:t>	5. поддержка молодых семей, укрепление института молодой семьи;   и многое другое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/>
              <a:t>На реализацию данной</a:t>
            </a:r>
            <a:r>
              <a:rPr lang="ru-RU" baseline="0" dirty="0" smtClean="0"/>
              <a:t> </a:t>
            </a:r>
            <a:r>
              <a:rPr lang="ru-RU" dirty="0" smtClean="0"/>
              <a:t>муниципальной программы предусмотрено</a:t>
            </a:r>
            <a:r>
              <a:rPr lang="ru-RU" baseline="0" dirty="0" smtClean="0"/>
              <a:t> (верхняя часть слева):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2017 год -  90 </a:t>
            </a:r>
            <a:r>
              <a:rPr lang="ru-RU" dirty="0" err="1" smtClean="0"/>
              <a:t>млн.руб</a:t>
            </a:r>
            <a:r>
              <a:rPr lang="ru-RU" dirty="0" smtClean="0"/>
              <a:t>., </a:t>
            </a:r>
          </a:p>
          <a:p>
            <a:pPr eaLnBrk="1" hangingPunct="1">
              <a:defRPr/>
            </a:pPr>
            <a:r>
              <a:rPr lang="ru-RU" dirty="0" smtClean="0"/>
              <a:t>на 2018 год</a:t>
            </a:r>
            <a:r>
              <a:rPr lang="ru-RU" baseline="0" dirty="0" smtClean="0"/>
              <a:t> - </a:t>
            </a:r>
            <a:r>
              <a:rPr lang="ru-RU" dirty="0" smtClean="0"/>
              <a:t>89 </a:t>
            </a:r>
            <a:r>
              <a:rPr lang="ru-RU" dirty="0" err="1" smtClean="0"/>
              <a:t>млн.руб</a:t>
            </a:r>
            <a:r>
              <a:rPr lang="ru-RU" dirty="0" smtClean="0"/>
              <a:t>.,</a:t>
            </a:r>
          </a:p>
          <a:p>
            <a:pPr eaLnBrk="1" hangingPunct="1">
              <a:defRPr/>
            </a:pPr>
            <a:r>
              <a:rPr lang="ru-RU" dirty="0" smtClean="0"/>
              <a:t>на 2019 год - 90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слайде (нижняя часть слева) представлены расходы 2017 года в разрезе мероприятий (направлений расходов):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Дополнительное образование детей – 46 </a:t>
            </a:r>
            <a:r>
              <a:rPr lang="ru-RU" dirty="0" err="1" smtClean="0"/>
              <a:t>млн.руб</a:t>
            </a:r>
            <a:r>
              <a:rPr lang="ru-RU" dirty="0" smtClean="0"/>
              <a:t>.;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Реализация молодежной политики</a:t>
            </a:r>
            <a:r>
              <a:rPr lang="ru-RU" baseline="0" dirty="0" smtClean="0"/>
              <a:t> – 39 </a:t>
            </a:r>
            <a:r>
              <a:rPr lang="ru-RU" baseline="0" dirty="0" err="1" smtClean="0"/>
              <a:t>млн.руб</a:t>
            </a:r>
            <a:r>
              <a:rPr lang="ru-RU" baseline="0" dirty="0" smtClean="0"/>
              <a:t>.;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baseline="0" dirty="0" smtClean="0"/>
              <a:t>Обеспечение деятельности ОМСУ – 5 </a:t>
            </a:r>
            <a:r>
              <a:rPr lang="ru-RU" baseline="0" dirty="0" err="1" smtClean="0"/>
              <a:t>млн.руб</a:t>
            </a:r>
            <a:r>
              <a:rPr lang="ru-RU" baseline="0" dirty="0" smtClean="0"/>
              <a:t>..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По сравнению с планом 2016 года  в 2017 году  расходы  увеличены  на 4067 </a:t>
            </a:r>
            <a:r>
              <a:rPr lang="ru-RU" dirty="0" err="1" smtClean="0"/>
              <a:t>т.руб</a:t>
            </a:r>
            <a:r>
              <a:rPr lang="ru-RU" dirty="0" smtClean="0"/>
              <a:t>. на дополнительное образование, увеличение связано с передачей  здания  освободившегося  школы № 11.</a:t>
            </a:r>
          </a:p>
          <a:p>
            <a:pPr eaLnBrk="1" hangingPunct="1">
              <a:defRPr/>
            </a:pPr>
            <a:r>
              <a:rPr lang="ru-RU" dirty="0" smtClean="0"/>
              <a:t>В рамках данного мероприятия МАУ ДО «Дом  детского творчества» предоставляет услуги  детям в возрасте от 5 до 18 лет по программам  дополнительного образования:</a:t>
            </a:r>
          </a:p>
          <a:p>
            <a:pPr eaLnBrk="1" hangingPunct="1">
              <a:defRPr/>
            </a:pPr>
            <a:r>
              <a:rPr lang="ru-RU" dirty="0" smtClean="0"/>
              <a:t>на 2017 год – 3523 чел. на 2018 год – 3756 чел. на 2019 год – 4004 чел.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2017 году планируется сохранить тенденцию увеличения численности детей и молодежи в возрасте от 5 до 30 лет, занимающихся на системной основе в объединениях клубного типа в учреждениях сферы молодежной политики до  3100 человек., досуговые мероприятия учреждений дополнительного образования детей – 3360 тыс. руб. (плановый охват 25400 чел.). Всего расходы</a:t>
            </a:r>
            <a:r>
              <a:rPr lang="ru-RU" baseline="0" dirty="0" smtClean="0"/>
              <a:t> на 2017 год  составят 46160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., на 2018г-49690 тыс.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.,на 2019 г- 50062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В рамках молодежной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 политики работает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одно муниципальное автономное учреждение: МАУ «Центр реализации молодежных профилактических программ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г.Тобольска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». Плановый охват детей и молодежи массовыми мероприятиями, проводимыми учреждениями молодежной политики и дополнительного образования детей на территории муниципального образования город Тобольск – 75034 чел. На проведение мероприятий в 2017 году предусмотрено по отрасли «молодежная политика» – </a:t>
            </a: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39146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 тыс. руб. (с плановым охватом 49634 чел.), , в 2018г-39723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., в 2019г- 39846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1200" b="1" dirty="0" smtClean="0">
                <a:solidFill>
                  <a:srgbClr val="008000"/>
                </a:solidFill>
                <a:latin typeface="Times New Roman" pitchFamily="18" charset="0"/>
              </a:rPr>
              <a:t>Муниципальная ведомственная целевая  программа «Развитие образования города Тобольска»</a:t>
            </a:r>
            <a:endParaRPr lang="ru-RU" sz="1200" b="1" dirty="0" smtClean="0">
              <a:latin typeface="Times New Roman" pitchFamily="18" charset="0"/>
            </a:endParaRPr>
          </a:p>
          <a:p>
            <a:pPr eaLnBrk="1" hangingPunct="1"/>
            <a:endParaRPr lang="ru-RU" sz="1200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1200" b="1" dirty="0" smtClean="0">
                <a:latin typeface="Times New Roman" pitchFamily="18" charset="0"/>
              </a:rPr>
              <a:t>Цель Программы: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Обеспечение доступности качественного образования через инновационное развитие муниципальной системы образования в соответствии с требованиями современной образовательной политики, потребностями личности и социально-экономического развития города Тобольска</a:t>
            </a:r>
          </a:p>
          <a:p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Задачи Программы: (в рамках реализации данной</a:t>
            </a:r>
            <a:r>
              <a:rPr lang="ru-RU" sz="1200" b="1" baseline="0" dirty="0" smtClean="0"/>
              <a:t> программы поставлено очень много задач, я озвучу лишь несколько – это..)</a:t>
            </a:r>
            <a:endParaRPr lang="ru-RU" sz="1200" b="1" dirty="0" smtClean="0"/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Совершенствование муниципальной системы образования. Внедрение новых организационно- правовых условий деятельности. 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Создание оптимальных условий для предоставления общедоступного и качественного дошкольного образования.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Повышение качества общего образования в соответствии с требованиями новых образовательных стандартов и социального заказа.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Введение федеральных государственных образовательных стандартов начального общего, основного общего образования. 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Развитие образовательного пространства через внедрение современных информационных технологий. Распространение электронных образовательных ресурсов, развитие дистанционных технологий образования с использованием различных сервисов сети Интернет. 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</a:rPr>
              <a:t>Создание условий для эффективной организации обучения и социализации детей с ограниченными возможностями здоровья, развитие интегрированного (инклюзивного) образования.</a:t>
            </a:r>
          </a:p>
          <a:p>
            <a:pPr eaLnBrk="1" hangingPunct="1"/>
            <a:r>
              <a:rPr lang="ru-RU" sz="1200" dirty="0" smtClean="0">
                <a:latin typeface="Times New Roman" pitchFamily="18" charset="0"/>
              </a:rPr>
              <a:t>  и другое..</a:t>
            </a:r>
          </a:p>
          <a:p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Всего на данную муниципальную программу запланировано: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На 2017 год - 1744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На 2018 год – 1 743 </a:t>
            </a:r>
            <a:r>
              <a:rPr lang="ru-RU" dirty="0" err="1" smtClean="0"/>
              <a:t>млн.руб</a:t>
            </a:r>
            <a:r>
              <a:rPr lang="ru-RU" dirty="0" smtClean="0"/>
              <a:t>.;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На 2019 год – 1 751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млн.руб</a:t>
            </a:r>
            <a:r>
              <a:rPr lang="ru-RU" baseline="0" dirty="0" smtClean="0"/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Из общего объема расходов данной программы 2017 года:</a:t>
            </a:r>
          </a:p>
          <a:p>
            <a:pPr eaLnBrk="1" hangingPunct="1">
              <a:defRPr/>
            </a:pPr>
            <a:r>
              <a:rPr lang="ru-RU" dirty="0" smtClean="0"/>
              <a:t>- расходы на общее образование запланированы в объеме 970 </a:t>
            </a:r>
            <a:r>
              <a:rPr lang="ru-RU" dirty="0" err="1" smtClean="0"/>
              <a:t>млн.руб</a:t>
            </a:r>
            <a:r>
              <a:rPr lang="ru-RU" dirty="0" smtClean="0"/>
              <a:t>. (на</a:t>
            </a:r>
            <a:r>
              <a:rPr lang="ru-RU" baseline="0" dirty="0" smtClean="0"/>
              <a:t> 60 </a:t>
            </a:r>
            <a:r>
              <a:rPr lang="ru-RU" baseline="0" dirty="0" err="1" smtClean="0"/>
              <a:t>млн.руб</a:t>
            </a:r>
            <a:r>
              <a:rPr lang="ru-RU" baseline="0" dirty="0" smtClean="0"/>
              <a:t>. </a:t>
            </a:r>
            <a:r>
              <a:rPr lang="ru-RU" dirty="0" smtClean="0"/>
              <a:t>больше , чем в 2016 году);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расходы на дошкольное образование запланированы в объеме 700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r>
              <a:rPr lang="ru-RU" baseline="0" dirty="0" smtClean="0"/>
              <a:t> (</a:t>
            </a:r>
            <a:r>
              <a:rPr lang="ru-RU" dirty="0" smtClean="0"/>
              <a:t>что на 4 </a:t>
            </a:r>
            <a:r>
              <a:rPr lang="ru-RU" dirty="0" err="1" smtClean="0"/>
              <a:t>млн.руб</a:t>
            </a:r>
            <a:r>
              <a:rPr lang="ru-RU" dirty="0" smtClean="0"/>
              <a:t>. больше, чем  в 2016 году);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 smtClean="0"/>
              <a:t>расходы на социальную политику запланированы в сумме 54 </a:t>
            </a:r>
            <a:r>
              <a:rPr lang="ru-RU" dirty="0" err="1" smtClean="0"/>
              <a:t>млн.руб</a:t>
            </a:r>
            <a:r>
              <a:rPr lang="ru-RU" dirty="0" smtClean="0"/>
              <a:t>. (уменьшены на 6 </a:t>
            </a:r>
            <a:r>
              <a:rPr lang="ru-RU" dirty="0" err="1" smtClean="0"/>
              <a:t>млн.руб</a:t>
            </a:r>
            <a:r>
              <a:rPr lang="ru-RU" dirty="0" smtClean="0"/>
              <a:t>.  по потребности).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целом расходы  2017 года планируются выше на 60 </a:t>
            </a:r>
            <a:r>
              <a:rPr lang="ru-RU" dirty="0" err="1" smtClean="0"/>
              <a:t>млн.руб,чем</a:t>
            </a:r>
            <a:r>
              <a:rPr lang="ru-RU" dirty="0" smtClean="0"/>
              <a:t> в 2016 году.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Дошкольные образовательные организации в городе Тобольске в 2017г реализуют следующие муниципальные услуги:</a:t>
            </a:r>
          </a:p>
          <a:p>
            <a:pPr eaLnBrk="1" hangingPunct="1">
              <a:defRPr/>
            </a:pPr>
            <a:r>
              <a:rPr lang="ru-RU" dirty="0" smtClean="0"/>
              <a:t>- реализация основной общеобразовательной программы  дошкольного образования;</a:t>
            </a:r>
          </a:p>
          <a:p>
            <a:pPr eaLnBrk="1" hangingPunct="1">
              <a:defRPr/>
            </a:pPr>
            <a:r>
              <a:rPr lang="ru-RU" dirty="0" smtClean="0"/>
              <a:t>- присмотр, уход  за детьми, содержание воспитанников;</a:t>
            </a:r>
          </a:p>
          <a:p>
            <a:pPr eaLnBrk="1" hangingPunct="1">
              <a:defRPr/>
            </a:pPr>
            <a:r>
              <a:rPr lang="ru-RU" dirty="0" smtClean="0"/>
              <a:t>- социальная поддержка семей  в отно­шении части родительской платы за присмотр и уход за детьми, осваивающими образовательные программы дошкольного образования.</a:t>
            </a:r>
          </a:p>
          <a:p>
            <a:pPr eaLnBrk="1" hangingPunct="1">
              <a:defRPr/>
            </a:pPr>
            <a:r>
              <a:rPr lang="ru-RU" dirty="0" smtClean="0"/>
              <a:t>При формировании  проекта бюджета учтено  что,  количество учреждений, оказывающих  услуги  дошкольного образования -15, в том числе муниципальные автономные учреждения-7, негосударственные дошкольные образовательные учреждения-2, структурные  подразделения общеобразовательных учреждений и  структурные подразделения  и отделения  дошкольного образования -2.</a:t>
            </a:r>
          </a:p>
          <a:p>
            <a:pPr eaLnBrk="1" hangingPunct="1">
              <a:defRPr/>
            </a:pPr>
            <a:r>
              <a:rPr lang="ru-RU" dirty="0" smtClean="0"/>
              <a:t>Всего численность воспитанников 8380.</a:t>
            </a:r>
          </a:p>
          <a:p>
            <a:pPr eaLnBrk="1" hangingPunct="1">
              <a:defRPr/>
            </a:pPr>
            <a:r>
              <a:rPr lang="ru-RU" dirty="0" smtClean="0"/>
              <a:t>Расходы на дошкольное образование запланированы  в сумме на 2017г-699401 тыс.руб., на 2018год-702624 тыс.руб., на 2019г-705525 тыс.руб.</a:t>
            </a:r>
          </a:p>
          <a:p>
            <a:pPr eaLnBrk="1" hangingPunct="1">
              <a:defRPr/>
            </a:pPr>
            <a:r>
              <a:rPr lang="ru-RU" dirty="0" smtClean="0"/>
              <a:t> </a:t>
            </a:r>
          </a:p>
          <a:p>
            <a:pPr eaLnBrk="1" hangingPunct="1">
              <a:defRPr/>
            </a:pPr>
            <a:r>
              <a:rPr lang="ru-RU" dirty="0" smtClean="0"/>
              <a:t>В соответствии с  муниципальной</a:t>
            </a:r>
            <a:r>
              <a:rPr lang="ru-RU" b="1" dirty="0" smtClean="0"/>
              <a:t> </a:t>
            </a:r>
            <a:r>
              <a:rPr lang="ru-RU" dirty="0" smtClean="0"/>
              <a:t>программой</a:t>
            </a:r>
            <a:r>
              <a:rPr lang="ru-RU" b="1" dirty="0" smtClean="0"/>
              <a:t> «</a:t>
            </a:r>
            <a:r>
              <a:rPr lang="ru-RU" dirty="0" smtClean="0"/>
              <a:t>Развитие образования города Тобольска" в общем образовании в городе Тобольске реализуются следующие муниципальные услуги:</a:t>
            </a:r>
          </a:p>
          <a:p>
            <a:pPr eaLnBrk="1" hangingPunct="1">
              <a:defRPr/>
            </a:pPr>
            <a:r>
              <a:rPr lang="ru-RU" dirty="0" smtClean="0"/>
              <a:t>- реализация основных общеобразовательных программ начального общего,  основного общего, среднего общего образования;</a:t>
            </a:r>
          </a:p>
          <a:p>
            <a:pPr eaLnBrk="1" hangingPunct="1">
              <a:defRPr/>
            </a:pPr>
            <a:r>
              <a:rPr lang="ru-RU" dirty="0" smtClean="0"/>
              <a:t>- реализация адаптированных образовательных программ;</a:t>
            </a:r>
          </a:p>
          <a:p>
            <a:pPr eaLnBrk="1" hangingPunct="1">
              <a:defRPr/>
            </a:pPr>
            <a:r>
              <a:rPr lang="ru-RU" dirty="0" smtClean="0"/>
              <a:t>- реализация дополнительных образовательных программ;</a:t>
            </a:r>
          </a:p>
          <a:p>
            <a:pPr eaLnBrk="1" hangingPunct="1">
              <a:defRPr/>
            </a:pPr>
            <a:r>
              <a:rPr lang="ru-RU" dirty="0" smtClean="0"/>
              <a:t>- социальная поддержка семей, имеющих детей, в отно­шении питания детей, обучающихся в общеобразова­тельных организациях;</a:t>
            </a:r>
          </a:p>
          <a:p>
            <a:pPr eaLnBrk="1" hangingPunct="1">
              <a:defRPr/>
            </a:pPr>
            <a:r>
              <a:rPr lang="ru-RU" dirty="0" smtClean="0"/>
              <a:t>следующие муниципальные работы:</a:t>
            </a:r>
          </a:p>
          <a:p>
            <a:pPr eaLnBrk="1" hangingPunct="1">
              <a:defRPr/>
            </a:pPr>
            <a:r>
              <a:rPr lang="ru-RU" dirty="0" smtClean="0"/>
              <a:t>- подвоз обучающихся на занятия и обратно;</a:t>
            </a:r>
          </a:p>
          <a:p>
            <a:pPr eaLnBrk="1" hangingPunct="1">
              <a:defRPr/>
            </a:pPr>
            <a:r>
              <a:rPr lang="ru-RU" dirty="0" smtClean="0"/>
              <a:t>- проведение мероприятий, предусмотренных муници­пальными программами</a:t>
            </a:r>
          </a:p>
          <a:p>
            <a:pPr eaLnBrk="1" hangingPunct="1">
              <a:defRPr/>
            </a:pP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При расчете  расходов  принято, что:</a:t>
            </a:r>
          </a:p>
          <a:p>
            <a:pPr eaLnBrk="1" hangingPunct="1">
              <a:defRPr/>
            </a:pPr>
            <a:r>
              <a:rPr lang="ru-RU" dirty="0" smtClean="0"/>
              <a:t> предоставлением  общедоступного и бесплатного общего (полного) образования занимается  19 образовательное  учреждение, из них:</a:t>
            </a:r>
          </a:p>
          <a:p>
            <a:pPr eaLnBrk="1" hangingPunct="1">
              <a:defRPr/>
            </a:pPr>
            <a:r>
              <a:rPr lang="ru-RU" dirty="0" smtClean="0"/>
              <a:t>- Негосударственных 1 (ТПГ);</a:t>
            </a:r>
          </a:p>
          <a:p>
            <a:pPr eaLnBrk="1" hangingPunct="1">
              <a:defRPr/>
            </a:pPr>
            <a:r>
              <a:rPr lang="ru-RU" dirty="0" smtClean="0"/>
              <a:t>-  дневные  школы 18 </a:t>
            </a:r>
          </a:p>
          <a:p>
            <a:pPr eaLnBrk="1" hangingPunct="1">
              <a:defRPr/>
            </a:pPr>
            <a:r>
              <a:rPr lang="ru-RU" dirty="0" smtClean="0"/>
              <a:t>Количество классов  558 ,в них учащихся 14116, в том числе  </a:t>
            </a:r>
          </a:p>
          <a:p>
            <a:pPr eaLnBrk="1" hangingPunct="1">
              <a:defRPr/>
            </a:pPr>
            <a:r>
              <a:rPr lang="ru-RU" dirty="0" smtClean="0"/>
              <a:t>в 1-4 классах 6408 учащихся в 237 классах</a:t>
            </a:r>
          </a:p>
          <a:p>
            <a:pPr eaLnBrk="1" hangingPunct="1">
              <a:defRPr/>
            </a:pPr>
            <a:r>
              <a:rPr lang="ru-RU" dirty="0" smtClean="0"/>
              <a:t>5-9   классах 6222  учащихся в 252 классах</a:t>
            </a:r>
          </a:p>
          <a:p>
            <a:pPr eaLnBrk="1" hangingPunct="1">
              <a:defRPr/>
            </a:pPr>
            <a:r>
              <a:rPr lang="ru-RU" dirty="0" smtClean="0"/>
              <a:t>10-11 классах 1486 учащихся в 69 классах</a:t>
            </a:r>
          </a:p>
          <a:p>
            <a:pPr eaLnBrk="1" hangingPunct="1">
              <a:defRPr/>
            </a:pPr>
            <a:r>
              <a:rPr lang="ru-RU" dirty="0" smtClean="0"/>
              <a:t> </a:t>
            </a:r>
          </a:p>
          <a:p>
            <a:pPr eaLnBrk="1" hangingPunct="1">
              <a:defRPr/>
            </a:pPr>
            <a:r>
              <a:rPr lang="ru-RU" dirty="0" smtClean="0"/>
              <a:t>  Питание в общеобразовательных организациях (кроме МБВ(С)ОУ ЦО) организовано для всех обучающихся. </a:t>
            </a:r>
          </a:p>
          <a:p>
            <a:pPr eaLnBrk="1" hangingPunct="1">
              <a:defRPr/>
            </a:pPr>
            <a:r>
              <a:rPr lang="ru-RU" dirty="0" smtClean="0"/>
              <a:t>В связи с изменением численности обучающихся, образовавшаяся экономия по средствам на дополнительное финансовое обеспечение мероприятий по организации питания обучающихся в муниципальных общеобразовательных организациях, направляется на увеличение стоимости питания с 01.01.2016 ежемесячно.</a:t>
            </a:r>
          </a:p>
          <a:p>
            <a:pPr eaLnBrk="1" hangingPunct="1">
              <a:defRPr/>
            </a:pPr>
            <a:r>
              <a:rPr lang="ru-RU" dirty="0" smtClean="0"/>
              <a:t>                                        </a:t>
            </a:r>
          </a:p>
          <a:p>
            <a:pPr eaLnBrk="1" hangingPunct="1">
              <a:defRPr/>
            </a:pPr>
            <a:r>
              <a:rPr lang="ru-RU" dirty="0" smtClean="0"/>
              <a:t>с 01.10.2016</a:t>
            </a:r>
          </a:p>
          <a:p>
            <a:pPr eaLnBrk="1" hangingPunct="1">
              <a:defRPr/>
            </a:pPr>
            <a:r>
              <a:rPr lang="ru-RU" dirty="0" smtClean="0"/>
              <a:t>План на 2017 год </a:t>
            </a:r>
          </a:p>
          <a:p>
            <a:pPr eaLnBrk="1" hangingPunct="1">
              <a:defRPr/>
            </a:pPr>
            <a:r>
              <a:rPr lang="ru-RU" dirty="0" smtClean="0"/>
              <a:t>Обучающиеся12,4</a:t>
            </a:r>
          </a:p>
          <a:p>
            <a:pPr eaLnBrk="1" hangingPunct="1">
              <a:defRPr/>
            </a:pPr>
            <a:r>
              <a:rPr lang="ru-RU" dirty="0" smtClean="0"/>
              <a:t>Обучающиеся из малоимущих семей и семей, находящихся в трудной жизненной ситуации43,5</a:t>
            </a:r>
          </a:p>
          <a:p>
            <a:pPr eaLnBrk="1" hangingPunct="1">
              <a:defRPr/>
            </a:pPr>
            <a:r>
              <a:rPr lang="ru-RU" dirty="0" smtClean="0"/>
              <a:t>Обучающиеся с ограниченными возможностями здоровья123</a:t>
            </a:r>
          </a:p>
          <a:p>
            <a:pPr eaLnBrk="1" hangingPunct="1">
              <a:defRPr/>
            </a:pPr>
            <a:r>
              <a:rPr lang="ru-RU" dirty="0" smtClean="0"/>
              <a:t>Обучающиеся, при проведении учебно-полевых сборов 268,5</a:t>
            </a:r>
          </a:p>
          <a:p>
            <a:pPr eaLnBrk="1" hangingPunct="1">
              <a:defRPr/>
            </a:pPr>
            <a:r>
              <a:rPr lang="ru-RU" dirty="0" smtClean="0"/>
              <a:t> </a:t>
            </a:r>
          </a:p>
          <a:p>
            <a:pPr eaLnBrk="1" hangingPunct="1">
              <a:defRPr/>
            </a:pPr>
            <a:r>
              <a:rPr lang="ru-RU" dirty="0" smtClean="0"/>
              <a:t>Муниципальную услугу - реализация мер социальной поддержки - социальное обслуживание и социальная поддержка детей-сирот и детей, оставшихся без попечения родителей, проживающих в детских домах реализует муниципальное бюджетное образовательное учреждение для детей-сирот и детей, оставшихся без попечения родителей «</a:t>
            </a:r>
            <a:r>
              <a:rPr lang="ru-RU" dirty="0" err="1" smtClean="0"/>
              <a:t>Тобольский</a:t>
            </a:r>
            <a:r>
              <a:rPr lang="ru-RU" dirty="0" smtClean="0"/>
              <a:t> детский дом для детей-сирот и детей, оставшихся без попечения родителей».</a:t>
            </a:r>
          </a:p>
          <a:p>
            <a:pPr eaLnBrk="1" hangingPunct="1">
              <a:defRPr/>
            </a:pPr>
            <a:r>
              <a:rPr lang="ru-RU" dirty="0" smtClean="0"/>
              <a:t>  Проектная мощность МБОУ «</a:t>
            </a:r>
            <a:r>
              <a:rPr lang="ru-RU" dirty="0" err="1" smtClean="0"/>
              <a:t>Тобольский</a:t>
            </a:r>
            <a:r>
              <a:rPr lang="ru-RU" dirty="0" smtClean="0"/>
              <a:t> детский дом» рассчитана на 60 воспитанников. Планируемая на 2017год численность воспитанников-38,из них дети дошкольного возраста 5,школьного 33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Планирование расходов </a:t>
            </a:r>
            <a:r>
              <a:rPr lang="ru-RU" dirty="0" err="1" smtClean="0"/>
              <a:t>осущестсвлялось</a:t>
            </a:r>
            <a:r>
              <a:rPr lang="ru-RU" dirty="0" smtClean="0"/>
              <a:t>  в  учетом сохранения уровня  заработной платы 2015-2016годов,</a:t>
            </a:r>
          </a:p>
          <a:p>
            <a:pPr eaLnBrk="1" hangingPunct="1">
              <a:defRPr/>
            </a:pPr>
            <a:r>
              <a:rPr lang="ru-RU" dirty="0" smtClean="0"/>
              <a:t> (</a:t>
            </a:r>
            <a:r>
              <a:rPr lang="ru-RU" baseline="0" dirty="0" smtClean="0"/>
              <a:t> учителя-37906 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, воспитатели 34552 руб.)</a:t>
            </a:r>
            <a:endParaRPr lang="ru-RU" dirty="0" smtClean="0"/>
          </a:p>
          <a:p>
            <a:pPr algn="r"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B5B5E79D-35B8-4646-B863-E259FD5551F9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30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Муни</a:t>
            </a:r>
            <a:r>
              <a:rPr lang="ru-RU" sz="1100" b="1" dirty="0" smtClean="0">
                <a:solidFill>
                  <a:srgbClr val="008000"/>
                </a:solidFill>
                <a:latin typeface="Times New Roman" pitchFamily="18" charset="0"/>
              </a:rPr>
              <a:t>ципальная программа «Основные направления развития отрасли «Культура»  города Тобольска» </a:t>
            </a:r>
            <a:endParaRPr lang="ru-RU" sz="1100" b="1" dirty="0" smtClean="0">
              <a:latin typeface="Times New Roman" pitchFamily="18" charset="0"/>
            </a:endParaRPr>
          </a:p>
          <a:p>
            <a:pPr marL="533400" indent="-533400" eaLnBrk="1" hangingPunct="1"/>
            <a:endParaRPr lang="ru-RU" sz="1100" b="1" dirty="0" smtClean="0">
              <a:latin typeface="Times New Roman" pitchFamily="18" charset="0"/>
            </a:endParaRPr>
          </a:p>
          <a:p>
            <a:pPr marL="533400" indent="-533400" eaLnBrk="1" hangingPunct="1"/>
            <a:r>
              <a:rPr lang="ru-RU" sz="1100" b="1" dirty="0" smtClean="0">
                <a:latin typeface="Times New Roman" pitchFamily="18" charset="0"/>
              </a:rPr>
              <a:t>Цель Программы:  О</a:t>
            </a:r>
            <a:r>
              <a:rPr lang="ru-RU" sz="1100" dirty="0" smtClean="0">
                <a:latin typeface="Times New Roman" pitchFamily="18" charset="0"/>
              </a:rPr>
              <a:t>беспечение прав граждан на доступ к культурным ценностям и участие в культурной жизни города</a:t>
            </a:r>
          </a:p>
          <a:p>
            <a:pPr marL="533400" indent="-533400" eaLnBrk="1" hangingPunct="1"/>
            <a:endParaRPr lang="ru-RU" sz="1100" dirty="0" smtClean="0">
              <a:latin typeface="Times New Roman" pitchFamily="18" charset="0"/>
            </a:endParaRPr>
          </a:p>
          <a:p>
            <a:pPr marL="533400" indent="-533400" eaLnBrk="1" hangingPunct="1"/>
            <a:r>
              <a:rPr lang="ru-RU" sz="1100" b="1" dirty="0" smtClean="0">
                <a:latin typeface="Times New Roman" pitchFamily="18" charset="0"/>
              </a:rPr>
              <a:t>Задачи Программы:</a:t>
            </a:r>
            <a:r>
              <a:rPr lang="ru-RU" sz="1100" dirty="0" smtClean="0">
                <a:latin typeface="Times New Roman" pitchFamily="18" charset="0"/>
              </a:rPr>
              <a:t>	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100" dirty="0" smtClean="0">
                <a:latin typeface="Times New Roman" pitchFamily="18" charset="0"/>
              </a:rPr>
              <a:t>	Организация библиотечного обслуживания населения.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100" dirty="0" smtClean="0">
                <a:latin typeface="Times New Roman" pitchFamily="18" charset="0"/>
              </a:rPr>
              <a:t>	Организация досуга и обеспечение жителей города услугами учреждений культуры.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100" dirty="0" smtClean="0">
                <a:latin typeface="Times New Roman" pitchFamily="18" charset="0"/>
              </a:rPr>
              <a:t>	Организация дополнительного образования детей в сфере культуры и искусства.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z="11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100" dirty="0" smtClean="0"/>
              <a:t>1. В</a:t>
            </a:r>
            <a:r>
              <a:rPr lang="ru-RU" sz="1100" baseline="0" dirty="0" smtClean="0"/>
              <a:t> рамках реализации </a:t>
            </a:r>
            <a:r>
              <a:rPr lang="ru-RU" sz="1100" b="1" baseline="0" dirty="0" smtClean="0"/>
              <a:t>1-ой задачи </a:t>
            </a:r>
            <a:r>
              <a:rPr lang="ru-RU" sz="1100" baseline="0" dirty="0" smtClean="0"/>
              <a:t>о</a:t>
            </a:r>
            <a:r>
              <a:rPr lang="ru-RU" sz="1100" dirty="0" smtClean="0"/>
              <a:t>рганизация библиотечного обслуживания населения в г. Тобольске осуществляется на основании муниципального задания, выполняемого МАУК «Централизованная библиотечная система» </a:t>
            </a:r>
            <a:r>
              <a:rPr lang="ru-RU" sz="1100" dirty="0" err="1" smtClean="0"/>
              <a:t>г.Тобольска</a:t>
            </a:r>
            <a:r>
              <a:rPr lang="ru-RU" sz="1100" dirty="0" smtClean="0"/>
              <a:t>.</a:t>
            </a:r>
          </a:p>
          <a:p>
            <a:pPr eaLnBrk="1" hangingPunct="1">
              <a:defRPr/>
            </a:pPr>
            <a:r>
              <a:rPr lang="ru-RU" sz="1100" dirty="0" smtClean="0"/>
              <a:t>В структуру МАУК «Централизованная библиотечная система» входят 11 филиалов.</a:t>
            </a:r>
          </a:p>
          <a:p>
            <a:pPr eaLnBrk="1" hangingPunct="1">
              <a:defRPr/>
            </a:pPr>
            <a:r>
              <a:rPr lang="ru-RU" sz="1100" dirty="0" smtClean="0"/>
              <a:t>1.Центральная городская библиотека им. А.С. Суханова.</a:t>
            </a:r>
          </a:p>
          <a:p>
            <a:pPr eaLnBrk="1" hangingPunct="1">
              <a:defRPr/>
            </a:pPr>
            <a:r>
              <a:rPr lang="ru-RU" sz="1100" dirty="0" smtClean="0"/>
              <a:t>2.Детская центральная библиотека им. П.П. Ершова.</a:t>
            </a:r>
          </a:p>
          <a:p>
            <a:pPr eaLnBrk="1" hangingPunct="1">
              <a:defRPr/>
            </a:pPr>
            <a:r>
              <a:rPr lang="ru-RU" sz="1100" dirty="0" smtClean="0"/>
              <a:t>3.Библиотеки – филиалы № 1,3,4,5,6,7,8,9,10.</a:t>
            </a:r>
          </a:p>
          <a:p>
            <a:pPr eaLnBrk="1" hangingPunct="1">
              <a:defRPr/>
            </a:pPr>
            <a:r>
              <a:rPr lang="ru-RU" sz="1100" dirty="0" smtClean="0"/>
              <a:t> Планируемое количество зарегистрированных пользователей библиотек в 2017 году – 38600 человек (38% от населения города Тобольска), посещений – 464 160, книговыдача – 837 340  экземпляров.   </a:t>
            </a:r>
          </a:p>
          <a:p>
            <a:pPr eaLnBrk="1" hangingPunct="1">
              <a:defRPr/>
            </a:pPr>
            <a:endParaRPr lang="ru-RU" sz="1100" dirty="0" smtClean="0"/>
          </a:p>
          <a:p>
            <a:pPr eaLnBrk="1" hangingPunct="1">
              <a:defRPr/>
            </a:pPr>
            <a:r>
              <a:rPr lang="ru-RU" sz="1100" dirty="0" smtClean="0"/>
              <a:t>2. В реализации </a:t>
            </a:r>
            <a:r>
              <a:rPr lang="ru-RU" sz="1100" b="1" dirty="0" smtClean="0"/>
              <a:t>задачи №2  </a:t>
            </a:r>
            <a:r>
              <a:rPr lang="ru-RU" sz="1100" dirty="0" smtClean="0"/>
              <a:t>Культурно-досуговые услуги населению города оказывают следующие муниципальные учреждения культуры:</a:t>
            </a:r>
          </a:p>
          <a:p>
            <a:pPr eaLnBrk="1" hangingPunct="1">
              <a:defRPr/>
            </a:pPr>
            <a:r>
              <a:rPr lang="ru-RU" sz="1100" dirty="0" smtClean="0"/>
              <a:t>	1.Муниципальное автономное учреждение культуры  «Центр искусств и культуры»;</a:t>
            </a:r>
          </a:p>
          <a:p>
            <a:pPr eaLnBrk="1" hangingPunct="1">
              <a:defRPr/>
            </a:pPr>
            <a:r>
              <a:rPr lang="ru-RU" sz="1100" dirty="0" smtClean="0"/>
              <a:t>	2.Муниципальное автономное учреждение культуры «Центр сибирско-татарской культуры». </a:t>
            </a:r>
          </a:p>
          <a:p>
            <a:pPr eaLnBrk="1" hangingPunct="1">
              <a:defRPr/>
            </a:pPr>
            <a:r>
              <a:rPr lang="ru-RU" sz="1100" dirty="0" smtClean="0"/>
              <a:t>В учреждениях культуры в 2017 году будут функционировать 47 клубных формирований, посещение которых составит 930 человек. </a:t>
            </a:r>
          </a:p>
          <a:p>
            <a:pPr eaLnBrk="1" hangingPunct="1">
              <a:defRPr/>
            </a:pPr>
            <a:r>
              <a:rPr lang="ru-RU" sz="1100" dirty="0" smtClean="0"/>
              <a:t>В 2017 году силами творческих коллективов учреждений культуры планируется проведение культурно-досуговых мероприятий, посещение которых составит 567 196 человек, в </a:t>
            </a:r>
            <a:r>
              <a:rPr lang="ru-RU" sz="1100" dirty="0" err="1" smtClean="0"/>
              <a:t>т.ч</a:t>
            </a:r>
            <a:r>
              <a:rPr lang="ru-RU" sz="1100" dirty="0" smtClean="0"/>
              <a:t>. на платной основе – 273 700.</a:t>
            </a:r>
          </a:p>
          <a:p>
            <a:pPr eaLnBrk="1" hangingPunct="1">
              <a:defRPr/>
            </a:pPr>
            <a:endParaRPr lang="ru-RU" sz="1100" dirty="0" smtClean="0"/>
          </a:p>
          <a:p>
            <a:pPr eaLnBrk="1" hangingPunct="1"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3. Услуги  дополнительного образования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(это задача №3)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оказывает МАУ ДО «Детская школа искусств имени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А.А.Алябьева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». </a:t>
            </a:r>
          </a:p>
          <a:p>
            <a:pPr eaLnBrk="1" hangingPunct="1"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Учреждение ведет образовательную деятельность по 34-м дополнительным предпрофессиональным общеобразовательным программам дополнительного образования детей художественно-эстетической направленности.</a:t>
            </a:r>
          </a:p>
          <a:p>
            <a:pPr eaLnBrk="1" hangingPunct="1"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Количество обучающихся в учреждении дополнительного образования детей в сфере культуры и искусства по муниципальному заданию на 2017 год составит 1530 человек.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0D20D70-D990-4338-BF5C-AEC0C76F4457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31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Общий объем  расходов на выполнение муниципальной программы составит в 2017 году 154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 (что на  4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 больше   плановых расходов 2016года.)</a:t>
            </a:r>
          </a:p>
          <a:p>
            <a:pPr eaLnBrk="1" hangingPunct="1">
              <a:defRPr/>
            </a:pPr>
            <a:r>
              <a:rPr lang="ru-RU" dirty="0" smtClean="0"/>
              <a:t>На 2018-2019г.г. на данную муниципальную программу запланировано</a:t>
            </a:r>
            <a:r>
              <a:rPr lang="ru-RU" baseline="0" dirty="0" smtClean="0"/>
              <a:t> 154 и 155 </a:t>
            </a:r>
            <a:r>
              <a:rPr lang="ru-RU" baseline="0" dirty="0" err="1" smtClean="0"/>
              <a:t>млн.руб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соответсвенно</a:t>
            </a:r>
            <a:r>
              <a:rPr lang="ru-RU" baseline="0" dirty="0" smtClean="0"/>
              <a:t>.</a:t>
            </a:r>
          </a:p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defRPr/>
            </a:pPr>
            <a:r>
              <a:rPr lang="ru-RU" sz="1200" dirty="0" smtClean="0"/>
              <a:t>В разрезе мероприятий </a:t>
            </a:r>
            <a:r>
              <a:rPr lang="ru-RU" sz="1200" baseline="0" dirty="0" smtClean="0"/>
              <a:t>расходы на 2017 год запланированы в </a:t>
            </a:r>
            <a:r>
              <a:rPr lang="ru-RU" sz="1200" baseline="0" dirty="0" err="1" smtClean="0"/>
              <a:t>след.объемах</a:t>
            </a:r>
            <a:r>
              <a:rPr lang="ru-RU" sz="1200" baseline="0" dirty="0" smtClean="0"/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Мероприятия по организации досуга и обеспечение жителей города Тобольска услугами учреждений культуры – 57млн.руб.;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Мероприятия по организации дополнительного образования детей в сфере культуры и искусства – 51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rtl="0" eaLnBrk="1" fontAlgn="base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3) Мероприятия по организации библиотечного обслуживания населения города Тобольска – 29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.;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rtl="0" eaLnBrk="1" fontAlgn="base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4) Мероприятия по административному обеспечению деятельности организаций и деятельности органов местного самоуправления – 17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При планировании  расходов  сохранен</a:t>
            </a:r>
            <a:r>
              <a:rPr lang="ru-RU" sz="1200" baseline="0" dirty="0" smtClean="0"/>
              <a:t>  уровень  заработной платы 2015-2016годов  ( средняя по учреждениям культуры-23 222руб., по библиотекам-21 000 руб.)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2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63" y="-4763"/>
            <a:ext cx="6704012" cy="5027613"/>
          </a:xfrm>
          <a:ln/>
        </p:spPr>
      </p:sp>
      <p:sp>
        <p:nvSpPr>
          <p:cNvPr id="14339" name="Номер слайда 3"/>
          <p:cNvSpPr txBox="1">
            <a:spLocks noGrp="1"/>
          </p:cNvSpPr>
          <p:nvPr/>
        </p:nvSpPr>
        <p:spPr bwMode="auto">
          <a:xfrm>
            <a:off x="3849688" y="9380538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9" tIns="45503" rIns="91009" bIns="45503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42E522F-F233-476D-A313-C33CCDC549E8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22850"/>
            <a:ext cx="6711950" cy="4849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3525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altLang="ru-RU" sz="1500" smtClean="0">
                <a:latin typeface="Arial" charset="0"/>
              </a:rPr>
              <a:t>По прогнозу в 2014 году </a:t>
            </a:r>
            <a:r>
              <a:rPr lang="ru-RU" altLang="ru-RU" sz="1500" b="1" smtClean="0">
                <a:latin typeface="Arial" charset="0"/>
              </a:rPr>
              <a:t>прирост промышленного производства   </a:t>
            </a:r>
            <a:r>
              <a:rPr lang="ru-RU" altLang="ru-RU" sz="1500" smtClean="0">
                <a:latin typeface="Arial" charset="0"/>
              </a:rPr>
              <a:t>к оценке 2013 года составит от 7 до 12%, в 2016 году – 19,1-31,8%.</a:t>
            </a:r>
          </a:p>
          <a:p>
            <a:pPr indent="263525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altLang="ru-RU" sz="1500" smtClean="0">
                <a:solidFill>
                  <a:srgbClr val="0000FF"/>
                </a:solidFill>
                <a:latin typeface="Arial" charset="0"/>
              </a:rPr>
              <a:t>Среднегодовые темпы роста промышленного производства в 2014-2016 гг. прогнозируются на уровне 6 – 9,6%.</a:t>
            </a:r>
          </a:p>
          <a:p>
            <a:pPr indent="263525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altLang="ru-RU" sz="1500" smtClean="0">
                <a:latin typeface="Arial" charset="0"/>
              </a:rPr>
              <a:t>Достижение прогнозируемых темпов будет обеспечиваться, прежде всего, развитием следующих производств. </a:t>
            </a:r>
          </a:p>
          <a:p>
            <a:pPr indent="263525" algn="just"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z="1400" smtClean="0">
              <a:solidFill>
                <a:srgbClr val="0000FF"/>
              </a:solidFill>
              <a:latin typeface="Arial" charset="0"/>
            </a:endParaRPr>
          </a:p>
          <a:p>
            <a:pPr indent="263525"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В таблице  - данные прогноза по России</a:t>
            </a:r>
          </a:p>
          <a:p>
            <a:pPr indent="263525"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3333FF"/>
                </a:solidFill>
                <a:latin typeface="Arial" charset="0"/>
              </a:rPr>
              <a:t>Синий – от 29.05.2013 Базовый вариант – второй. </a:t>
            </a:r>
          </a:p>
          <a:p>
            <a:pPr indent="263525"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FF0000"/>
                </a:solidFill>
                <a:latin typeface="Arial" charset="0"/>
              </a:rPr>
              <a:t>Красный – от 25.09.2013 Базовый вар.  -  первый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4341" name="Номер слайда 1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7124253-3B99-4545-8CCB-305A5B0E65AD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185738" y="7816850"/>
          <a:ext cx="6251575" cy="14493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7141"/>
                <a:gridCol w="846396"/>
                <a:gridCol w="781672"/>
                <a:gridCol w="774915"/>
                <a:gridCol w="790414"/>
                <a:gridCol w="712922"/>
                <a:gridCol w="779008"/>
                <a:gridCol w="769107"/>
              </a:tblGrid>
              <a:tr h="456931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</a:tr>
              <a:tr h="35929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422" marR="91422" marT="45399" marB="45399" anchor="ctr" horzOverflow="overflow"/>
                </a:tc>
              </a:tr>
              <a:tr h="35929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102,2</a:t>
                      </a:r>
                      <a:endParaRPr lang="ru-RU" sz="15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rgbClr val="008000"/>
                </a:solidFill>
                <a:latin typeface="Times New Roman" pitchFamily="18" charset="0"/>
              </a:rPr>
              <a:t>           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</a:rPr>
              <a:t>Ведомственная целевая программа «Основные направления развития физической культуры и спорта в городе Тобольске»</a:t>
            </a:r>
            <a:endParaRPr lang="ru-RU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Цели  Программы: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1. Создание условий для развития физической культуры и массового спорта, организации проведения официальных физкультурных мероприятий, физкультурно-оздоровительных мероприятий, спортивных мероприятий.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2. Удовлетворение потребностей детей, подростков и молодежи в получении дополнительного образования.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Задачи Программы: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1. Создание условий для развития физической культуры и массового спорта.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	2. Создание условий для организации и проведения официальных физкультурно-оздоровительных и спортивно-массовых мероприятий в муниципальном образовании.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3. Организация предоставления детям, подросткам и молодежи дополнительного образования по видам спорта.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4F727810-0084-49E2-BC27-477F1A88DAB5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33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rgbClr val="008000"/>
                </a:solidFill>
                <a:latin typeface="Times New Roman" pitchFamily="18" charset="0"/>
              </a:rPr>
              <a:t>Программа  «Комплексного социально-экономического развития города Тобольска до 2020 года»</a:t>
            </a:r>
            <a:endParaRPr lang="ru-RU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Цель Программы: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  1. Создание условий для стабильного развития экономики, направленных на улучшение социального положения и материального благосостояния населения города.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   2. Обеспечение устойчивости экономического роста и качественного уровня жизни населения.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Задачи Программы: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1. Обеспечение роста выпуска продукции (услуг) для внутреннего потребления с целью замещения  ввозимых в город товаров (услуг).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2. Обеспечение роста выпуска продукции (услуг) для реализации на внешних рынках.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3. Регулирование развития «точек роста» внутри города.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00" dirty="0" smtClean="0"/>
              <a:t>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Всего расходов на 2017 год запланировано 5 643 </a:t>
            </a:r>
            <a:r>
              <a:rPr lang="ru-RU" dirty="0" err="1" smtClean="0"/>
              <a:t>млн.руб</a:t>
            </a:r>
            <a:r>
              <a:rPr lang="ru-RU" dirty="0" smtClean="0"/>
              <a:t>,  в 2018 году расходы составят 5 183 </a:t>
            </a:r>
            <a:r>
              <a:rPr lang="ru-RU" dirty="0" err="1" smtClean="0"/>
              <a:t>млн.руб</a:t>
            </a:r>
            <a:r>
              <a:rPr lang="ru-RU" dirty="0" smtClean="0"/>
              <a:t> ,в 2019г. -5 506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700DCDAF-4A05-40E8-B8F6-86C7C9A7A218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34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Муниципальная программа "Развитие транспортной инфраструктуры в городе Тобольске"</a:t>
            </a:r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eaLnBrk="1" hangingPunct="1"/>
            <a:endParaRPr lang="ru-RU" sz="1200" b="1" dirty="0" smtClean="0">
              <a:latin typeface="Times New Roman" pitchFamily="18" charset="0"/>
            </a:endParaRPr>
          </a:p>
          <a:p>
            <a:pPr eaLnBrk="1" hangingPunct="1"/>
            <a:endParaRPr lang="ru-RU" sz="1200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1200" b="1" dirty="0" smtClean="0">
                <a:latin typeface="Times New Roman" pitchFamily="18" charset="0"/>
              </a:rPr>
              <a:t>Цель Программы: </a:t>
            </a:r>
            <a:r>
              <a:rPr lang="ru-RU" sz="1200" dirty="0" smtClean="0">
                <a:latin typeface="Times New Roman" pitchFamily="18" charset="0"/>
              </a:rPr>
              <a:t>	развитие транспортной инфраструктуры в целях содействия комплексному развитию территории города для обеспечения благоприятных условий жизнедеятельности населения, повышения качества и доступности услуг транспортного комплекса для населения</a:t>
            </a:r>
          </a:p>
          <a:p>
            <a:pPr eaLnBrk="1" hangingPunct="1"/>
            <a:endParaRPr lang="ru-RU" sz="1200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1200" b="1" dirty="0" smtClean="0">
                <a:latin typeface="Times New Roman" pitchFamily="18" charset="0"/>
              </a:rPr>
              <a:t>Задачи Программы: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  Организация пассажирских перевозок автомобильным транспортом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  Организация пассажирских перевозок на речном транспорте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1200" b="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1200" b="0" dirty="0" smtClean="0"/>
              <a:t>Всего расходы на 2017 год составят  </a:t>
            </a:r>
            <a:r>
              <a:rPr lang="ru-RU" sz="1200" dirty="0" smtClean="0"/>
              <a:t>394 </a:t>
            </a:r>
            <a:r>
              <a:rPr lang="ru-RU" sz="1200" dirty="0" err="1" smtClean="0"/>
              <a:t>млн.</a:t>
            </a:r>
            <a:r>
              <a:rPr lang="ru-RU" sz="1200" b="0" dirty="0" err="1" smtClean="0"/>
              <a:t>руб</a:t>
            </a:r>
            <a:r>
              <a:rPr lang="ru-RU" sz="1200" b="0" dirty="0" smtClean="0"/>
              <a:t>.,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200" b="0" dirty="0" smtClean="0"/>
              <a:t>На 2018год  расходы составят 400 </a:t>
            </a:r>
            <a:r>
              <a:rPr lang="ru-RU" sz="1200" b="0" dirty="0" err="1" smtClean="0"/>
              <a:t>млн.руб</a:t>
            </a:r>
            <a:r>
              <a:rPr lang="ru-RU" sz="1200" b="0" dirty="0" smtClean="0"/>
              <a:t>., на 2019год -  217 </a:t>
            </a:r>
            <a:r>
              <a:rPr lang="ru-RU" sz="1200" b="0" dirty="0" err="1" smtClean="0"/>
              <a:t>млн.руб</a:t>
            </a:r>
            <a:r>
              <a:rPr lang="ru-RU" sz="1200" b="0" dirty="0" smtClean="0"/>
              <a:t>.</a:t>
            </a:r>
            <a:r>
              <a:rPr lang="ru-RU" sz="1200" dirty="0" smtClean="0"/>
              <a:t>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1200" b="0" dirty="0" smtClean="0"/>
          </a:p>
          <a:p>
            <a:pPr algn="just" eaLnBrk="1" hangingPunct="1">
              <a:buFont typeface="Wingdings" pitchFamily="2" charset="2"/>
              <a:buNone/>
            </a:pPr>
            <a:endParaRPr lang="ru-RU" sz="1200" b="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1200" b="0" dirty="0" smtClean="0"/>
              <a:t>В Разрезе</a:t>
            </a:r>
            <a:r>
              <a:rPr lang="ru-RU" sz="1200" b="0" baseline="0" dirty="0" smtClean="0"/>
              <a:t> мероприятий расходы на 2017 год запланированы:</a:t>
            </a:r>
            <a:r>
              <a:rPr lang="ru-RU" sz="1200" b="0" dirty="0" smtClean="0"/>
              <a:t> </a:t>
            </a:r>
            <a:endParaRPr lang="ru-RU" sz="1200" b="0" i="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1200" b="0" dirty="0" smtClean="0"/>
              <a:t>- на организацию транспортного обслуживания на 2017 год </a:t>
            </a:r>
            <a:r>
              <a:rPr lang="ru-RU" sz="1200" dirty="0" smtClean="0"/>
              <a:t>– 276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.;</a:t>
            </a:r>
            <a:endParaRPr lang="ru-RU" sz="1200" b="0" dirty="0" smtClean="0"/>
          </a:p>
          <a:p>
            <a:pPr marL="171450" indent="-171450">
              <a:buFontTx/>
              <a:buChar char="-"/>
            </a:pPr>
            <a:r>
              <a:rPr lang="ru-RU" sz="1200" b="0" dirty="0" smtClean="0"/>
              <a:t>с целью возмещения затрат по содержанию дебаркадера планируются средства в размере 3 </a:t>
            </a:r>
            <a:r>
              <a:rPr lang="ru-RU" sz="1200" b="0" dirty="0" err="1" smtClean="0"/>
              <a:t>млн.</a:t>
            </a:r>
            <a:r>
              <a:rPr lang="ru-RU" sz="1200" dirty="0" err="1" smtClean="0"/>
              <a:t>руб</a:t>
            </a:r>
            <a:r>
              <a:rPr lang="ru-RU" sz="1200" dirty="0" smtClean="0"/>
              <a:t>.;</a:t>
            </a:r>
          </a:p>
          <a:p>
            <a:pPr marL="171450" indent="-171450">
              <a:buFontTx/>
              <a:buChar char="-"/>
            </a:pPr>
            <a:r>
              <a:rPr lang="ru-RU" sz="1200" b="0" dirty="0" smtClean="0"/>
              <a:t>в целях решения вопросов местного значения по созданию условий организации транспортного обслуживания через реку Иртыш на паромной переправе, на 2017 год запланировано </a:t>
            </a:r>
            <a:r>
              <a:rPr lang="ru-RU" sz="1200" dirty="0" smtClean="0"/>
              <a:t>16</a:t>
            </a:r>
            <a:r>
              <a:rPr lang="ru-RU" sz="1200" baseline="0" dirty="0" smtClean="0"/>
              <a:t> </a:t>
            </a:r>
            <a:r>
              <a:rPr lang="ru-RU" sz="1200" baseline="0" dirty="0" err="1" smtClean="0"/>
              <a:t>млн.</a:t>
            </a:r>
            <a:r>
              <a:rPr lang="ru-RU" sz="1200" dirty="0" err="1" smtClean="0"/>
              <a:t>руб</a:t>
            </a:r>
            <a:r>
              <a:rPr lang="ru-RU" sz="1200" dirty="0" smtClean="0"/>
              <a:t>.;</a:t>
            </a:r>
          </a:p>
          <a:p>
            <a:pPr marL="171450" indent="-171450">
              <a:buFontTx/>
              <a:buChar char="-"/>
            </a:pPr>
            <a:r>
              <a:rPr lang="ru-RU" sz="1200" b="0" dirty="0" err="1" smtClean="0"/>
              <a:t>Соц</a:t>
            </a:r>
            <a:r>
              <a:rPr lang="ru-RU" sz="1200" b="0" baseline="0" dirty="0" smtClean="0"/>
              <a:t> поддержка отдельных категорий граждан – 100 </a:t>
            </a:r>
            <a:r>
              <a:rPr lang="ru-RU" sz="1200" b="0" baseline="0" dirty="0" err="1" smtClean="0"/>
              <a:t>млн.руб</a:t>
            </a:r>
            <a:r>
              <a:rPr lang="ru-RU" sz="1200" b="0" baseline="0" dirty="0" smtClean="0"/>
              <a:t>.</a:t>
            </a:r>
          </a:p>
          <a:p>
            <a:pPr marL="0" indent="0">
              <a:buFontTx/>
              <a:buNone/>
            </a:pPr>
            <a:endParaRPr lang="ru-RU" sz="1200" b="0" baseline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ru-RU" sz="1200" dirty="0" smtClean="0"/>
              <a:t>Муниципальная программа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«Строительство, реконструкция и ремонт автомобильных дорог муниципального образования г.Тобольск»</a:t>
            </a:r>
            <a:r>
              <a:rPr lang="ru-RU" sz="2400" dirty="0" smtClean="0"/>
              <a:t> </a:t>
            </a:r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Цель Программы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Повышение уровня благоустройства, озеленения, санитарного состояния города и создание наиболее благоприятной и комфортной среды жизнедеятельности горожан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Задачи Программы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Обеспечение содержания  муниципальных дорог и тротуаров.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Обеспечение освещения улично-дорожной сети.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Обеспечение озеленения территории 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Обеспечение содержания мест захоронения.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Проведение прочих мероприятий по благоустройству города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eaLnBrk="1" hangingPunct="1"/>
            <a:r>
              <a:rPr lang="ru-RU" dirty="0" smtClean="0"/>
              <a:t>На реализацию муниципальной программы предусмотрено на 2017-2019 </a:t>
            </a:r>
            <a:r>
              <a:rPr lang="ru-RU" dirty="0" err="1" smtClean="0"/>
              <a:t>г.г</a:t>
            </a:r>
            <a:r>
              <a:rPr lang="ru-RU" dirty="0" smtClean="0"/>
              <a:t>.  - 176 </a:t>
            </a:r>
            <a:r>
              <a:rPr lang="ru-RU" dirty="0" err="1" smtClean="0"/>
              <a:t>млн.руб</a:t>
            </a:r>
            <a:r>
              <a:rPr lang="ru-RU" dirty="0" smtClean="0"/>
              <a:t>. ежегодно.</a:t>
            </a: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/>
              <a:t>В рамках муниципальной программы предусмотрена реализация следующих мероприятий (направлений расходов):</a:t>
            </a: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по содержанию улично-дорожной сети (в том числе за счет средств дорожного фонда 99 млн. руб.</a:t>
            </a: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по содержанию сетей освещения города-  по 36</a:t>
            </a:r>
            <a:r>
              <a:rPr lang="ru-RU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млн.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2017-2018г  и на 2018год планируется 39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по организации озеленения территории города  по 11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 2017-2019г</a:t>
            </a: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по текущему содержанию мест захоронений-  по 6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в 2017-2018г и 3 млн. руб. в 2019году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по прочему благоустройству- по 24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ежегодно.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0F787161-F9AF-40A4-BDA6-897875CDAD25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37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-28575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Программы:-Укрепление единства российской нации. Обеспечение межнационального, межконфессионального согласия, общественно-политической стабильности. Профилактика проявлений этнического, религиозного, политического  экстремизма.</a:t>
            </a:r>
          </a:p>
          <a:p>
            <a:pPr>
              <a:spcBef>
                <a:spcPct val="20000"/>
              </a:spcBef>
              <a:tabLst>
                <a:tab pos="-28575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Программы:-Профилактика национальной розни и экстремизма в этнической среде (в том числе: адаптация и интеграция мигрантов в тобольское сообщество);-Реализация мероприятий национально-культурного развития в этнической среде. Содействие этнокультурному развитию тоболяков; -Развитие взаимодействия и укрепление сотрудничества органов государственной власти, местного самоуправления и религиозных объединений. Профилактика проявлений экстремизма в религиозной сфере;-Содействие возрождению и сохранению историко-культурного наследия, духовных ценностей народов;-Объединение усилий и ресурсов органов государственной власти, местного самоуправления и институтов гражданского общества в реализации мероприятий устойчивого общественно-политического развития. Оценка процессов в сфере общественных отношений;-Реализация комплекса мероприятий, направленных на профилактику социально-политического экстремизма в молодежной среде.</a:t>
            </a:r>
          </a:p>
          <a:p>
            <a:pPr eaLnBrk="1" hangingPunct="1">
              <a:tabLst>
                <a:tab pos="-28575" algn="l"/>
              </a:tabLst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59BB2646-ADA6-41BA-A018-A75541BA2D69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38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Финансовое обеспечение реализации Программы:</a:t>
            </a:r>
          </a:p>
          <a:p>
            <a:pPr>
              <a:defRPr/>
            </a:pPr>
            <a:r>
              <a:rPr lang="ru-RU" dirty="0" smtClean="0"/>
              <a:t>2017 год –356 тыс.руб.</a:t>
            </a:r>
          </a:p>
          <a:p>
            <a:pPr>
              <a:defRPr/>
            </a:pPr>
            <a:r>
              <a:rPr lang="ru-RU" dirty="0" smtClean="0"/>
              <a:t>2018 год –.356тыс.руб.</a:t>
            </a:r>
          </a:p>
          <a:p>
            <a:pPr>
              <a:defRPr/>
            </a:pPr>
            <a:r>
              <a:rPr lang="ru-RU" dirty="0" smtClean="0"/>
              <a:t>2019 год –.356тыс.руб.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   Программа носит межведомственный характер и финансируется, в том числе, в рамках ведомственных целевых программ.</a:t>
            </a:r>
          </a:p>
          <a:p>
            <a:pPr>
              <a:defRPr/>
            </a:pPr>
            <a:r>
              <a:rPr lang="ru-RU" dirty="0" smtClean="0"/>
              <a:t>      Объём средств, выделяемых на реализацию мероприятий настоящей программы, ежегодно уточняется при формировании бюджета на соответствующий финансовый год.</a:t>
            </a:r>
          </a:p>
          <a:p>
            <a:pPr>
              <a:defRPr/>
            </a:pPr>
            <a:r>
              <a:rPr lang="ru-RU" dirty="0" smtClean="0"/>
              <a:t>   Ожидаемые конечные результаты реализации Программы: </a:t>
            </a:r>
          </a:p>
          <a:p>
            <a:pPr>
              <a:defRPr/>
            </a:pPr>
            <a:r>
              <a:rPr lang="ru-RU" dirty="0" smtClean="0"/>
              <a:t>-Укрепление единства российской нации. Обеспечение межнационального согласия;</a:t>
            </a:r>
          </a:p>
          <a:p>
            <a:pPr>
              <a:defRPr/>
            </a:pPr>
            <a:r>
              <a:rPr lang="ru-RU" dirty="0" smtClean="0"/>
              <a:t>-Обеспечение межконфессионального согласия;</a:t>
            </a:r>
          </a:p>
          <a:p>
            <a:pPr>
              <a:defRPr/>
            </a:pPr>
            <a:r>
              <a:rPr lang="ru-RU" dirty="0" smtClean="0"/>
              <a:t>-Обеспечение общественно-политической стабильности в городе Тобольске;</a:t>
            </a:r>
          </a:p>
          <a:p>
            <a:pPr eaLnBrk="1" hangingPunct="1">
              <a:defRPr/>
            </a:pPr>
            <a:r>
              <a:rPr lang="ru-RU" dirty="0" smtClean="0"/>
              <a:t>Главным </a:t>
            </a:r>
            <a:r>
              <a:rPr lang="ru-RU" dirty="0" err="1" smtClean="0"/>
              <a:t>распорядителм</a:t>
            </a:r>
            <a:r>
              <a:rPr lang="ru-RU" dirty="0" smtClean="0"/>
              <a:t>  программы является Комитет по делам молодежи.</a:t>
            </a:r>
            <a:endParaRPr 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52F93669-AEF1-40DF-B714-D38229F6830D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39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imes New Roman" pitchFamily="18" charset="0"/>
              </a:rPr>
              <a:t>Цель Программы: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</a:rPr>
              <a:t>Создание условий для   укрепления противопожарной защиты  г.  Тобольска, объектов муниципальной собственности.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imes New Roman" pitchFamily="18" charset="0"/>
              </a:rPr>
              <a:t>Задачи Программы: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</a:rPr>
              <a:t>1. Организация обучения населения мерам пожарной безопасности  и  проведение   противопожарной пропаганды: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2. Обеспечение  информирования  правового обеспечения: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3. Принятие мер  по локализации пожара и спасению людей и имущества до прибытия подразделений Государственной противопожарной службы, путём  создания  муниципальной пожарной охраны и (или) добровольной пожарной охраны г. Тобольска, с достаточным количеством сил и средств, необходимых для предотвращения возможности дальнейшего распространения горения и создания условий   для  его ликвидации. Создание 4 опорных пунктов для добровольных противопожарных формирований (ДПФ) на базе пожарных частей ГУ 8 ОФПС (ПЧ-37, ОП  ПЧ-37, ПЧ-128, ПЧ-129), и укомплектование их  специальным  оборудованием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	4.Выполнение,содержание в исправном состоянии защитных  минерализованных полос между населенными пунктами и лесными массивами  в весенне-летний пожароопасный период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	5.Обустройство,  содержание  и  ремонт  источников    наружного противопожарного  водоснабжения  (совмещённого с хозяйственно-питьевым водопроводом)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</a:rPr>
              <a:t>Мероприятия программы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</a:rPr>
              <a:t>Исполнение полномочия по обеспечению первичных мер пожарной безопасности в 201</a:t>
            </a:r>
            <a:r>
              <a:rPr lang="ru-RU" sz="1400" dirty="0" smtClean="0">
                <a:latin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</a:rPr>
              <a:t> году </a:t>
            </a:r>
            <a:r>
              <a:rPr lang="ru-RU" sz="1400" dirty="0" smtClean="0">
                <a:latin typeface="Times New Roman" pitchFamily="18" charset="0"/>
              </a:rPr>
              <a:t>4590тыс.руб.,</a:t>
            </a:r>
            <a:r>
              <a:rPr lang="ru-RU" dirty="0" smtClean="0">
                <a:latin typeface="Times New Roman" pitchFamily="18" charset="0"/>
              </a:rPr>
              <a:t> на 2018год- 4</a:t>
            </a:r>
            <a:r>
              <a:rPr lang="ru-RU" sz="1400" dirty="0" smtClean="0">
                <a:latin typeface="Times New Roman" pitchFamily="18" charset="0"/>
              </a:rPr>
              <a:t>590</a:t>
            </a:r>
            <a:r>
              <a:rPr lang="ru-RU" dirty="0" smtClean="0">
                <a:latin typeface="Times New Roman" pitchFamily="18" charset="0"/>
              </a:rPr>
              <a:t> тыс.руб., на 201</a:t>
            </a:r>
            <a:r>
              <a:rPr lang="ru-RU" sz="1400" dirty="0" smtClean="0">
                <a:latin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</a:rPr>
              <a:t> год- </a:t>
            </a:r>
            <a:r>
              <a:rPr lang="ru-RU" sz="1400" dirty="0" smtClean="0">
                <a:latin typeface="Times New Roman" pitchFamily="18" charset="0"/>
              </a:rPr>
              <a:t>4590 тыс.руб..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      	</a:t>
            </a:r>
            <a:r>
              <a:rPr lang="ru-RU" dirty="0" smtClean="0">
                <a:latin typeface="Times New Roman" pitchFamily="18" charset="0"/>
              </a:rPr>
              <a:t>Расходы определены из расчета норматива 25руб. на одного жителя для организации добровольной пожарной охраны, и 20 руб. для обеспечения прочих первичных мер пожарной безопасности. Перечень  мероприятий учтен в ведомственной целевой программе «Пожарная безопасность».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5AF78094-F053-4ABC-8B21-F08BCA58E5C9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40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Цель Программы</a:t>
            </a:r>
          </a:p>
          <a:p>
            <a:pPr eaLnBrk="1" hangingPunct="1"/>
            <a:r>
              <a:rPr lang="ru-RU" smtClean="0"/>
              <a:t> 1. Поддержание системы гражданской обороны в готовности к реагированию на возможные угрозы в условиях мирного и военного времени, обеспечение  безопасности населения и территорий города в чрезвычайных ситуациях и снижение травматизма и гибели людей на водных объектах на территории городского округа.</a:t>
            </a:r>
          </a:p>
          <a:p>
            <a:pPr eaLnBrk="1" hangingPunct="1"/>
            <a:r>
              <a:rPr lang="ru-RU" smtClean="0"/>
              <a:t>Задачи Программы</a:t>
            </a:r>
          </a:p>
          <a:p>
            <a:pPr eaLnBrk="1" hangingPunct="1"/>
            <a:r>
              <a:rPr lang="ru-RU" smtClean="0"/>
              <a:t> 1. Планировать и осуществлять мероприятия по гражданской обороне, защите населения и территории городского округа от чрезвычайных ситуаций природного и техногенного характера.</a:t>
            </a:r>
          </a:p>
          <a:p>
            <a:pPr eaLnBrk="1" hangingPunct="1"/>
            <a:r>
              <a:rPr lang="ru-RU" smtClean="0"/>
              <a:t> 2. Поддерживать в состоянии постоянной готовности к использованию сил и средств, для предупреждения и ликвидации ЧС, систем оповещения населения об опасности, объектов гражданской обороны. </a:t>
            </a:r>
          </a:p>
          <a:p>
            <a:pPr eaLnBrk="1" hangingPunct="1"/>
            <a:r>
              <a:rPr lang="ru-RU" smtClean="0"/>
              <a:t> 3. Совершенствовать подготовку различных категорий населения в вопросах защиты населения от чрезвычайных ситуаций природного и техногенного характера от опасностей возникающих при подготовке к ведению и в ходе ведения военных действий.</a:t>
            </a:r>
          </a:p>
          <a:p>
            <a:pPr eaLnBrk="1" hangingPunct="1"/>
            <a:r>
              <a:rPr lang="ru-RU" smtClean="0"/>
              <a:t>4. Обеспечивать снижение травматизма и гибели людей на водных объектах, охраны их жизни и здоровья на территории городского округа. </a:t>
            </a:r>
          </a:p>
          <a:p>
            <a:pPr eaLnBrk="1" hangingPunct="1"/>
            <a:r>
              <a:rPr lang="ru-RU" smtClean="0"/>
              <a:t>5.</a:t>
            </a:r>
            <a:r>
              <a:rPr lang="ru-RU" b="1" smtClean="0"/>
              <a:t> </a:t>
            </a:r>
            <a:r>
              <a:rPr lang="ru-RU" smtClean="0"/>
              <a:t>Обеспечить население города современными средствами защиты органов дыхания</a:t>
            </a:r>
          </a:p>
          <a:p>
            <a:pPr eaLnBrk="1" hangingPunct="1"/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70964179-606E-4BFB-B638-AC621AC6DEF9}" type="slidenum">
              <a:rPr lang="ru-RU" b="0" smtClean="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defRPr/>
              </a:pPr>
              <a:t>41</a:t>
            </a:fld>
            <a:endParaRPr lang="ru-RU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На выполнение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непрограммных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мероприятий в бюджете города на 2017 год предусмотрены средства в сумме 438 231 тыс. руб. на 2018  600 919 тыс. руб., на 2019 год - 817262тыс. руб.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В составе расходов  2018 и 2019 года, в соответствии с Бюджетным кодексом запланированы  условно-утвержденные расходы  в суммах : 2018г-185172 тыс.руб.,2019г-396948 тыс.руб.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Вне рамок муниципальных программ  запланированы расходы на  содержание органов местного самоуправления-183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содержание муниципальных учреждений не социальной сферы-100 млн. руб., </a:t>
            </a:r>
          </a:p>
          <a:p>
            <a:r>
              <a:rPr lang="ru-RU" sz="1200" dirty="0" smtClean="0"/>
              <a:t>Обеспечения  финансирования муниципального задания  МАУ «Центр социального обслуживания населения» в 2017 году  запланировано 71 </a:t>
            </a:r>
            <a:r>
              <a:rPr lang="ru-RU" sz="1200" dirty="0" err="1" smtClean="0"/>
              <a:t>млн.</a:t>
            </a:r>
            <a:r>
              <a:rPr lang="ru-RU" sz="1200" b="0" dirty="0" err="1" smtClean="0"/>
              <a:t>руб</a:t>
            </a:r>
            <a:r>
              <a:rPr lang="ru-RU" sz="1200" b="0" dirty="0" smtClean="0"/>
              <a:t>.</a:t>
            </a:r>
          </a:p>
          <a:p>
            <a:r>
              <a:rPr lang="ru-RU" sz="1200" b="0" dirty="0" smtClean="0"/>
              <a:t>На </a:t>
            </a:r>
            <a:r>
              <a:rPr lang="ru-RU" sz="1200" b="1" dirty="0" smtClean="0"/>
              <a:t>с</a:t>
            </a:r>
            <a:r>
              <a:rPr lang="ru-RU" sz="1200" dirty="0" smtClean="0"/>
              <a:t>оциальные расходы- в 2017 году будет направлено  - 84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.,</a:t>
            </a:r>
          </a:p>
          <a:p>
            <a:r>
              <a:rPr lang="ru-RU" sz="1200" dirty="0" smtClean="0"/>
              <a:t> в том числе :</a:t>
            </a:r>
          </a:p>
          <a:p>
            <a:pPr>
              <a:buNone/>
            </a:pPr>
            <a:r>
              <a:rPr lang="ru-RU" sz="1200" dirty="0" smtClean="0"/>
              <a:t>-предоставление субсидий ЖКХ </a:t>
            </a:r>
            <a:r>
              <a:rPr lang="ru-RU" sz="1200" dirty="0" err="1" smtClean="0"/>
              <a:t>одинокопроживающим</a:t>
            </a:r>
            <a:r>
              <a:rPr lang="ru-RU" sz="1200" dirty="0" smtClean="0"/>
              <a:t> пенсионерам (субсидируется оплата услуг на дополнительную площадь не более 9 кв.м. сверх федерального норматива) в соответствии с решением </a:t>
            </a:r>
            <a:r>
              <a:rPr lang="ru-RU" sz="1200" dirty="0" err="1" smtClean="0"/>
              <a:t>Тобольской</a:t>
            </a:r>
            <a:r>
              <a:rPr lang="ru-RU" sz="1200" dirty="0" smtClean="0"/>
              <a:t> городской Думы – </a:t>
            </a:r>
            <a:r>
              <a:rPr lang="ru-RU" sz="1200" b="1" dirty="0" smtClean="0"/>
              <a:t>504 </a:t>
            </a:r>
            <a:r>
              <a:rPr lang="ru-RU" sz="1200" dirty="0" smtClean="0"/>
              <a:t>тыс.руб. (2017г);</a:t>
            </a:r>
          </a:p>
          <a:p>
            <a:pPr>
              <a:buNone/>
            </a:pPr>
            <a:r>
              <a:rPr lang="ru-RU" sz="1200" dirty="0" smtClean="0"/>
              <a:t>-предоставление субсидий  ЖКХ  гражданам, проживающим  в ветхих и аварийных домах, в части оплаты половины стоимости техобслуживания домов, в соответствии с муниципальными правовыми актами, на 2017 год</a:t>
            </a:r>
            <a:r>
              <a:rPr lang="ru-RU" sz="1200" b="1" dirty="0" smtClean="0"/>
              <a:t> – 1 758 </a:t>
            </a:r>
            <a:r>
              <a:rPr lang="ru-RU" sz="1200" dirty="0" smtClean="0"/>
              <a:t>тыс.руб., на 2018 и 2019 годы    по 1 758 тыс.руб.;</a:t>
            </a:r>
          </a:p>
          <a:p>
            <a:pPr>
              <a:buNone/>
            </a:pPr>
            <a:r>
              <a:rPr lang="ru-RU" sz="1200" dirty="0" smtClean="0"/>
              <a:t>-субсидирование граждан, проживающих в общежитиях, с целью частичной компенсации части оплаты за содержание и ремонт жилья проживающими в них гражданами. Планируется  ежегодно  по </a:t>
            </a:r>
            <a:r>
              <a:rPr lang="ru-RU" sz="1200" b="1" dirty="0" smtClean="0"/>
              <a:t>2 851 </a:t>
            </a:r>
            <a:r>
              <a:rPr lang="ru-RU" sz="1200" dirty="0" smtClean="0"/>
              <a:t>тыс.руб. на 2017-2019 годы;</a:t>
            </a:r>
          </a:p>
          <a:p>
            <a:pPr>
              <a:buNone/>
            </a:pPr>
            <a:r>
              <a:rPr lang="ru-RU" sz="1200" dirty="0" smtClean="0"/>
              <a:t>-обеспечение гарантированного перечня услуг по погребению на 2017 год в сумме </a:t>
            </a:r>
            <a:r>
              <a:rPr lang="ru-RU" sz="1200" b="1" dirty="0" smtClean="0"/>
              <a:t>2 697</a:t>
            </a:r>
            <a:r>
              <a:rPr lang="ru-RU" sz="1200" dirty="0" smtClean="0"/>
              <a:t>тыс.руб.;</a:t>
            </a:r>
          </a:p>
          <a:p>
            <a:pPr>
              <a:buNone/>
            </a:pPr>
            <a:r>
              <a:rPr lang="ru-RU" sz="1200" dirty="0" smtClean="0"/>
              <a:t>  -льготы на услуги бань общего пользования отдельным категориям граждан-</a:t>
            </a:r>
            <a:r>
              <a:rPr lang="ru-RU" sz="1200" b="1" dirty="0" smtClean="0"/>
              <a:t>2 462 </a:t>
            </a:r>
            <a:r>
              <a:rPr lang="ru-RU" sz="1200" dirty="0" smtClean="0"/>
              <a:t>тыс.руб.(2017г);</a:t>
            </a:r>
          </a:p>
          <a:p>
            <a:pPr>
              <a:buNone/>
            </a:pPr>
            <a:r>
              <a:rPr lang="ru-RU" sz="1200" dirty="0" smtClean="0"/>
              <a:t>  -предоставление субсидий ЖКХ малообеспеченным  гражданам (субвенция)  на 2017 год планируется </a:t>
            </a:r>
            <a:r>
              <a:rPr lang="ru-RU" sz="1200" b="1" dirty="0" smtClean="0"/>
              <a:t>70 946 </a:t>
            </a:r>
            <a:r>
              <a:rPr lang="ru-RU" sz="1200" dirty="0" smtClean="0"/>
              <a:t>тыс.руб., на 2018 год -  75 487 тыс.руб., на 2019 год – 79 941 тыс.руб.;</a:t>
            </a:r>
          </a:p>
          <a:p>
            <a:pPr>
              <a:buNone/>
            </a:pPr>
            <a:r>
              <a:rPr lang="ru-RU" sz="1200" dirty="0" smtClean="0"/>
              <a:t>  -  обеспечение  предоставления  субсидий  ЖКХ малообеспеченным  гражданам  на 2017 год </a:t>
            </a:r>
            <a:r>
              <a:rPr lang="ru-RU" sz="1200" b="1" dirty="0" smtClean="0"/>
              <a:t>– 3 639</a:t>
            </a:r>
            <a:r>
              <a:rPr lang="ru-RU" sz="1200" dirty="0" smtClean="0"/>
              <a:t>  </a:t>
            </a:r>
            <a:r>
              <a:rPr lang="ru-RU" sz="1200" b="1" dirty="0" smtClean="0"/>
              <a:t>т</a:t>
            </a:r>
            <a:r>
              <a:rPr lang="ru-RU" sz="1200" dirty="0" smtClean="0"/>
              <a:t>ыс.руб. (субвенция ), на 2018 год – 3 639тыс.руб.  и 2019 год -3 639тыс.руб.;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AE82-80F7-4B21-9AB5-0C52AB02150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3175"/>
            <a:ext cx="6673850" cy="50053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5008563"/>
            <a:ext cx="6707188" cy="47926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3525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CC"/>
                </a:solidFill>
                <a:latin typeface="Arial" charset="0"/>
              </a:rPr>
              <a:t>Темпы роста инвестиций по 2 варианту прогноза (2014-2016 годы) соответствуют целевым значениям, установленным для Тюменской области распоряжением Правительства РФ от 15.03.2013 №354-р. 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500" smtClean="0">
                <a:solidFill>
                  <a:srgbClr val="FF0000"/>
                </a:solidFill>
                <a:latin typeface="Arial" charset="0"/>
              </a:rPr>
              <a:t>Объем инвестиций в 2014 году составит  236,1–254,0 млрд. рублей. </a:t>
            </a:r>
            <a:r>
              <a:rPr lang="ru-RU" altLang="ru-RU" sz="1500" smtClean="0">
                <a:solidFill>
                  <a:srgbClr val="0000FF"/>
                </a:solidFill>
                <a:latin typeface="Arial" charset="0"/>
              </a:rPr>
              <a:t>Прирост к оценке  2013 года в сопоставимых ценах по 2 варианту - 7,6%.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500" smtClean="0">
                <a:latin typeface="Arial" charset="0"/>
              </a:rPr>
              <a:t> К 2014 году предусматривается завершение крупных инвестиционных проектов:  комплекса по производству полипропилена </a:t>
            </a:r>
            <a:r>
              <a:rPr lang="ru-RU" altLang="ru-RU" sz="1500" smtClean="0">
                <a:solidFill>
                  <a:srgbClr val="0000FF"/>
                </a:solidFill>
                <a:latin typeface="Arial" charset="0"/>
              </a:rPr>
              <a:t>в г. Тобольске</a:t>
            </a:r>
            <a:r>
              <a:rPr lang="ru-RU" altLang="ru-RU" sz="1500" smtClean="0">
                <a:latin typeface="Arial" charset="0"/>
              </a:rPr>
              <a:t>;  ввод 1-го этапа строительства 3-й очереди  Антипинского НПЗ. 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500" smtClean="0">
                <a:latin typeface="Arial" charset="0"/>
              </a:rPr>
              <a:t>С 2015 года ожидается рост инвестиций в связи с планируемым развитием  нефтехимической зоны в г.Тобольске. Ежегодно объемы инвестиций будут поддерживаться высокими объемами жилищного строительства (в инвестициях они составляют 24-27%).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Рост инвестиций в развитие обрабатывающих производств в 2014 году к оценке 2013 года ожидается на уровне 102,3-124,5%, в т. ч. в производстве: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- машин и оборудования – 110-115% (Бентек, Сибнефтемаш, Газтурбосервис, ГМС Нефтемаш); 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- строительных материалов – 106-107% (КСМ г.Ялуторовск – завод Поревит, КНАУФ Инсулейшн, Эм-Си Баухеми); </a:t>
            </a:r>
          </a:p>
          <a:p>
            <a:pPr indent="263525" algn="just" eaLnBrk="1" hangingPunct="1"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- транспортных средств и оборудования – 110-112% (ЮТэйр-Инжиниринг, Заводоуковский машзавод, Ишимский механический завод). </a:t>
            </a:r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7D11E1B-C62D-46A6-B155-4248FB9A84ED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4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46038"/>
            <a:ext cx="6713537" cy="50355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8" y="5153025"/>
            <a:ext cx="6713537" cy="4608513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54" algn="just" eaLnBrk="1" hangingPunct="1">
              <a:lnSpc>
                <a:spcPct val="123000"/>
              </a:lnSpc>
              <a:spcBef>
                <a:spcPct val="0"/>
              </a:spcBef>
              <a:defRPr/>
            </a:pPr>
            <a:r>
              <a:rPr lang="ru-RU" altLang="ru-RU" sz="1400" dirty="0"/>
              <a:t>В  2014 году ввод жилья составит 1 млн. 389 тыс. кв. метров общей площади  при 1 млн. 350 тыс. кв. метров в 2013 году.</a:t>
            </a:r>
          </a:p>
          <a:p>
            <a:pPr indent="360354" algn="just" eaLnBrk="1" hangingPunct="1">
              <a:lnSpc>
                <a:spcPct val="123000"/>
              </a:lnSpc>
              <a:spcBef>
                <a:spcPct val="0"/>
              </a:spcBef>
              <a:defRPr/>
            </a:pPr>
            <a:r>
              <a:rPr lang="ru-RU" altLang="ru-RU" sz="1400" dirty="0"/>
              <a:t>Всего за 2014-2016 годы будет введено 4 млн. 387 тыс. кв. м жилья,  </a:t>
            </a:r>
            <a:r>
              <a:rPr lang="ru-RU" altLang="ru-RU" sz="1400" dirty="0">
                <a:solidFill>
                  <a:srgbClr val="3333FF"/>
                </a:solidFill>
              </a:rPr>
              <a:t>при благоприятных условиях – 4 млн. 866 тыс. кв. метров </a:t>
            </a:r>
            <a:r>
              <a:rPr lang="ru-RU" altLang="ru-RU" sz="1400" dirty="0"/>
              <a:t>(</a:t>
            </a:r>
            <a:r>
              <a:rPr lang="ru-RU" altLang="ru-RU" sz="1400" dirty="0">
                <a:solidFill>
                  <a:srgbClr val="0000FF"/>
                </a:solidFill>
              </a:rPr>
              <a:t>соответствует утвержденным </a:t>
            </a:r>
            <a:r>
              <a:rPr lang="ru-RU" altLang="ru-RU" sz="1400" dirty="0" err="1">
                <a:solidFill>
                  <a:srgbClr val="0000FF"/>
                </a:solidFill>
              </a:rPr>
              <a:t>Минрегионом</a:t>
            </a:r>
            <a:r>
              <a:rPr lang="ru-RU" altLang="ru-RU" sz="1400" dirty="0">
                <a:solidFill>
                  <a:srgbClr val="0000FF"/>
                </a:solidFill>
              </a:rPr>
              <a:t> РФ контрольным значениям для Тюменской области (от 23.09.2010).</a:t>
            </a:r>
          </a:p>
          <a:p>
            <a:pPr indent="360354" algn="just" eaLnBrk="1" hangingPunct="1">
              <a:lnSpc>
                <a:spcPct val="123000"/>
              </a:lnSpc>
              <a:spcBef>
                <a:spcPct val="0"/>
              </a:spcBef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расчете на душу населения ввод жилья в последние годы превышает  среднероссийский  показатель (в 2012 году ТО  – 0,98 кв. м, в среднем по России – 0,436 кв. м). </a:t>
            </a:r>
          </a:p>
          <a:p>
            <a:pPr indent="360354" algn="just" eaLnBrk="1" hangingPunct="1">
              <a:lnSpc>
                <a:spcPct val="123000"/>
              </a:lnSpc>
              <a:spcBef>
                <a:spcPct val="0"/>
              </a:spcBef>
              <a:defRPr/>
            </a:pPr>
            <a:r>
              <a:rPr lang="ru-RU" altLang="ru-RU" sz="1400" dirty="0"/>
              <a:t>С 2015 года ввод жилья превысит 1 кв. метр на душу населения.</a:t>
            </a:r>
          </a:p>
          <a:p>
            <a:pPr indent="360354" algn="just" eaLnBrk="1" hangingPunct="1">
              <a:lnSpc>
                <a:spcPct val="123000"/>
              </a:lnSpc>
              <a:spcBef>
                <a:spcPct val="0"/>
              </a:spcBef>
              <a:defRPr/>
            </a:pPr>
            <a:endParaRPr lang="ru-RU" altLang="ru-RU" sz="1400" dirty="0">
              <a:solidFill>
                <a:srgbClr val="0000FF"/>
              </a:solidFill>
            </a:endParaRPr>
          </a:p>
          <a:p>
            <a:pPr indent="360354" algn="just" eaLnBrk="1" hangingPunct="1">
              <a:lnSpc>
                <a:spcPct val="123000"/>
              </a:lnSpc>
              <a:spcBef>
                <a:spcPct val="0"/>
              </a:spcBef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Основные площадки: </a:t>
            </a:r>
          </a:p>
          <a:p>
            <a:pPr marL="284490" indent="-284490" algn="just" eaLnBrk="1" hangingPunct="1">
              <a:lnSpc>
                <a:spcPct val="123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</a:t>
            </a:r>
            <a:r>
              <a:rPr lang="ru-RU" altLang="ru-RU" sz="1400" dirty="0" err="1">
                <a:solidFill>
                  <a:srgbClr val="0000FF"/>
                </a:solidFill>
              </a:rPr>
              <a:t>г.Тюмени</a:t>
            </a:r>
            <a:r>
              <a:rPr lang="ru-RU" altLang="ru-RU" sz="1400" dirty="0">
                <a:solidFill>
                  <a:srgbClr val="0000FF"/>
                </a:solidFill>
              </a:rPr>
              <a:t> – </a:t>
            </a:r>
            <a:r>
              <a:rPr lang="ru-RU" altLang="ru-RU" sz="1400" dirty="0" err="1">
                <a:solidFill>
                  <a:srgbClr val="0000FF"/>
                </a:solidFill>
              </a:rPr>
              <a:t>мкр</a:t>
            </a:r>
            <a:r>
              <a:rPr lang="ru-RU" altLang="ru-RU" sz="1400" dirty="0">
                <a:solidFill>
                  <a:srgbClr val="0000FF"/>
                </a:solidFill>
              </a:rPr>
              <a:t>. «Тюменский», «Березняки-</a:t>
            </a:r>
            <a:r>
              <a:rPr lang="ru-RU" altLang="ru-RU" sz="1400" dirty="0" err="1">
                <a:solidFill>
                  <a:srgbClr val="0000FF"/>
                </a:solidFill>
              </a:rPr>
              <a:t>Казарово</a:t>
            </a:r>
            <a:r>
              <a:rPr lang="ru-RU" altLang="ru-RU" sz="1400" dirty="0">
                <a:solidFill>
                  <a:srgbClr val="0000FF"/>
                </a:solidFill>
              </a:rPr>
              <a:t>», «Тура», «Восточный-2», «Заречный», «</a:t>
            </a:r>
            <a:r>
              <a:rPr lang="ru-RU" altLang="ru-RU" sz="1400" dirty="0" err="1">
                <a:solidFill>
                  <a:srgbClr val="0000FF"/>
                </a:solidFill>
              </a:rPr>
              <a:t>Алебашево</a:t>
            </a:r>
            <a:r>
              <a:rPr lang="ru-RU" altLang="ru-RU" sz="1400" dirty="0">
                <a:solidFill>
                  <a:srgbClr val="0000FF"/>
                </a:solidFill>
              </a:rPr>
              <a:t>», «</a:t>
            </a:r>
            <a:r>
              <a:rPr lang="ru-RU" altLang="ru-RU" sz="1400" dirty="0" err="1">
                <a:solidFill>
                  <a:srgbClr val="0000FF"/>
                </a:solidFill>
              </a:rPr>
              <a:t>Ожогино-Патрушево</a:t>
            </a:r>
            <a:r>
              <a:rPr lang="ru-RU" altLang="ru-RU" sz="1400" dirty="0">
                <a:solidFill>
                  <a:srgbClr val="0000FF"/>
                </a:solidFill>
              </a:rPr>
              <a:t>», «</a:t>
            </a:r>
            <a:r>
              <a:rPr lang="ru-RU" altLang="ru-RU" sz="1400" dirty="0" err="1">
                <a:solidFill>
                  <a:srgbClr val="0000FF"/>
                </a:solidFill>
              </a:rPr>
              <a:t>Метелево</a:t>
            </a:r>
            <a:r>
              <a:rPr lang="ru-RU" altLang="ru-RU" sz="1400" dirty="0">
                <a:solidFill>
                  <a:srgbClr val="0000FF"/>
                </a:solidFill>
              </a:rPr>
              <a:t>-Воронино»;</a:t>
            </a:r>
          </a:p>
          <a:p>
            <a:pPr marL="284490" indent="-284490" algn="just" eaLnBrk="1" hangingPunct="1">
              <a:lnSpc>
                <a:spcPct val="123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</a:t>
            </a:r>
            <a:r>
              <a:rPr lang="ru-RU" altLang="ru-RU" sz="1400" dirty="0" err="1">
                <a:solidFill>
                  <a:srgbClr val="0000FF"/>
                </a:solidFill>
              </a:rPr>
              <a:t>г.Тобольске</a:t>
            </a:r>
            <a:r>
              <a:rPr lang="ru-RU" altLang="ru-RU" sz="1400" dirty="0">
                <a:solidFill>
                  <a:srgbClr val="0000FF"/>
                </a:solidFill>
              </a:rPr>
              <a:t> - мкр.7а.</a:t>
            </a:r>
          </a:p>
          <a:p>
            <a:pPr marL="284490" indent="-284490" algn="just" eaLnBrk="1" hangingPunct="1">
              <a:lnSpc>
                <a:spcPct val="123000"/>
              </a:lnSpc>
              <a:spcBef>
                <a:spcPct val="0"/>
              </a:spcBef>
              <a:buFontTx/>
              <a:buChar char="-"/>
              <a:defRPr/>
            </a:pPr>
            <a:endParaRPr lang="ru-RU" altLang="ru-RU" sz="1400" dirty="0">
              <a:solidFill>
                <a:srgbClr val="0000FF"/>
              </a:solidFill>
            </a:endParaRPr>
          </a:p>
          <a:p>
            <a:pPr indent="361516" algn="just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16388" name="Номер слайда 1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5C766DD-CB77-47D7-9CD4-F02C157EAA13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5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-31750"/>
            <a:ext cx="6626225" cy="49688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4897438"/>
            <a:ext cx="6781800" cy="49752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О</a:t>
            </a:r>
            <a:r>
              <a:rPr lang="ru-RU" sz="1400" b="1" smtClean="0">
                <a:latin typeface="Arial" charset="0"/>
              </a:rPr>
              <a:t>борот розничной торговли</a:t>
            </a:r>
            <a:r>
              <a:rPr lang="ru-RU" sz="1400" smtClean="0">
                <a:latin typeface="Arial" charset="0"/>
              </a:rPr>
              <a:t> в 2014-2016 годах  будет прирастать на 6-8% в год в сопоставимых ценах.</a:t>
            </a:r>
          </a:p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400" smtClean="0">
                <a:solidFill>
                  <a:srgbClr val="0000FF"/>
                </a:solidFill>
                <a:latin typeface="Arial" charset="0"/>
              </a:rPr>
              <a:t>В расчете на душу населения продажа товаров в 2016 году возрастет до 254 – 268 тыс. рублей со 194 тыс. рублей в 2013 год</a:t>
            </a:r>
            <a:r>
              <a:rPr lang="ru-RU" sz="1400" smtClean="0">
                <a:latin typeface="Arial" charset="0"/>
              </a:rPr>
              <a:t>у</a:t>
            </a:r>
            <a:r>
              <a:rPr lang="ru-RU" sz="1300" smtClean="0">
                <a:latin typeface="Arial" charset="0"/>
              </a:rPr>
              <a:t>.</a:t>
            </a:r>
          </a:p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Росту потребительского спроса способствует рост доходов населения, а также развитие объектов торговли разного формата. </a:t>
            </a:r>
          </a:p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mtClean="0">
                <a:solidFill>
                  <a:srgbClr val="0000FF"/>
                </a:solidFill>
                <a:latin typeface="Arial" charset="0"/>
              </a:rPr>
              <a:t>Среднемесячный товарооборот крупных торговых сетей, которые начали и расширили свою деятельность на территории области в 2013 году (АШАН, Магнит, Мосмарт, Связной, О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STIN</a:t>
            </a:r>
            <a:r>
              <a:rPr lang="ru-RU" smtClean="0">
                <a:solidFill>
                  <a:srgbClr val="0000FF"/>
                </a:solidFill>
                <a:latin typeface="Arial" charset="0"/>
              </a:rPr>
              <a:t>), составил  порядка 900 млн. руб., (25% общего объема продаж торговых сетей и 4%  всего товарооборота).</a:t>
            </a:r>
            <a:r>
              <a:rPr lang="ru-RU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mtClean="0">
                <a:solidFill>
                  <a:srgbClr val="0000FF"/>
                </a:solidFill>
                <a:latin typeface="Arial" charset="0"/>
              </a:rPr>
              <a:t>К 2014 году планируется завершить строительство  в г. Тюмени трех крупных торговых центров в составе многофункциональных комплексов (улицы М.Горького, Мельникайте, Герцена), торговой площадью более 75 тыс. кв. метров. </a:t>
            </a:r>
          </a:p>
          <a:p>
            <a:pPr indent="179388" algn="ctr" eaLnBrk="1" hangingPunct="1">
              <a:lnSpc>
                <a:spcPct val="95000"/>
              </a:lnSpc>
              <a:spcBef>
                <a:spcPts val="600"/>
              </a:spcBef>
            </a:pPr>
            <a:r>
              <a:rPr lang="ru-RU" sz="1300" smtClean="0">
                <a:solidFill>
                  <a:srgbClr val="0000FF"/>
                </a:solidFill>
                <a:latin typeface="Arial" charset="0"/>
              </a:rPr>
              <a:t>В таблице - данные прогноза оборота розничной торговли по Росс</a:t>
            </a:r>
            <a:r>
              <a:rPr lang="ru-RU" sz="1400" smtClean="0">
                <a:solidFill>
                  <a:srgbClr val="0000FF"/>
                </a:solidFill>
                <a:latin typeface="Arial" charset="0"/>
              </a:rPr>
              <a:t>ии</a:t>
            </a:r>
            <a:endParaRPr lang="ru-RU" sz="1600" smtClean="0">
              <a:latin typeface="Arial" charset="0"/>
            </a:endParaRPr>
          </a:p>
          <a:p>
            <a:pPr indent="179388" algn="just" eaLnBrk="1" hangingPunct="1">
              <a:spcBef>
                <a:spcPct val="0"/>
              </a:spcBef>
            </a:pPr>
            <a:r>
              <a:rPr lang="ru-RU" sz="1100" smtClean="0">
                <a:solidFill>
                  <a:srgbClr val="3333FF"/>
                </a:solidFill>
                <a:latin typeface="Arial" charset="0"/>
              </a:rPr>
              <a:t>Синий – от 29.05.2013  Базовый  вар. - второй   </a:t>
            </a:r>
            <a:r>
              <a:rPr lang="ru-RU" sz="1100" smtClean="0">
                <a:solidFill>
                  <a:srgbClr val="FF0000"/>
                </a:solidFill>
                <a:latin typeface="Arial" charset="0"/>
              </a:rPr>
              <a:t>Красный – от 25.09.2013 Базовый   -  первый</a:t>
            </a:r>
            <a:endParaRPr lang="ru-RU" sz="1600" smtClean="0"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303213" y="8609013"/>
          <a:ext cx="6254750" cy="12271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6653"/>
                <a:gridCol w="807718"/>
                <a:gridCol w="793128"/>
                <a:gridCol w="724193"/>
                <a:gridCol w="819482"/>
                <a:gridCol w="724193"/>
                <a:gridCol w="779886"/>
                <a:gridCol w="769497"/>
              </a:tblGrid>
              <a:tr h="344293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  <a:r>
                        <a:rPr lang="ru-RU" sz="14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endParaRPr lang="ru-RU" sz="14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1468" marR="91468" marT="45485" marB="45485" anchor="ctr" horzOverflow="overflow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</a:tr>
            </a:tbl>
          </a:graphicData>
        </a:graphic>
      </p:graphicFrame>
      <p:sp>
        <p:nvSpPr>
          <p:cNvPr id="17454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8280E9C-5F55-4EE6-8242-88FAB92DDA73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6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0"/>
            <a:ext cx="6294438" cy="4721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4792663"/>
            <a:ext cx="6597650" cy="477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8775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400" smtClean="0">
                <a:latin typeface="Arial" charset="0"/>
              </a:rPr>
              <a:t>В 2014 году </a:t>
            </a:r>
            <a:r>
              <a:rPr lang="ru-RU" altLang="ru-RU" sz="1400" b="1" smtClean="0">
                <a:latin typeface="Arial" charset="0"/>
              </a:rPr>
              <a:t>денежные доходы </a:t>
            </a:r>
            <a:r>
              <a:rPr lang="ru-RU" altLang="ru-RU" sz="1400" smtClean="0">
                <a:latin typeface="Arial" charset="0"/>
              </a:rPr>
              <a:t>населения прогнозируются на уровне</a:t>
            </a:r>
            <a:r>
              <a:rPr lang="ru-RU" altLang="ru-RU" sz="1400" b="1" smtClean="0">
                <a:latin typeface="Arial" charset="0"/>
              </a:rPr>
              <a:t> </a:t>
            </a:r>
            <a:r>
              <a:rPr lang="ru-RU" altLang="ru-RU" sz="1400" smtClean="0">
                <a:latin typeface="Arial" charset="0"/>
              </a:rPr>
              <a:t>25,5-25,7 тыс. рублей (</a:t>
            </a: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в январе-июне 2013 года – 21,5 тыс. руб.</a:t>
            </a:r>
            <a:r>
              <a:rPr lang="ru-RU" altLang="ru-RU" sz="1400" smtClean="0">
                <a:latin typeface="Arial" charset="0"/>
              </a:rPr>
              <a:t>), в 2016 году увеличатся  до 29,5-30,0 тыс. рублей.</a:t>
            </a:r>
          </a:p>
          <a:p>
            <a:pPr indent="358775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Реальные располагаемые  доходы в январе-июне 2013 года – 102%, в 2014 году – 103-103,8%, в 2016 году – 103,5-104,1% к предыдущему году.</a:t>
            </a:r>
          </a:p>
          <a:p>
            <a:pPr indent="358775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400" b="1" smtClean="0">
                <a:latin typeface="Arial" charset="0"/>
              </a:rPr>
              <a:t>Среднемесячная заработная плата, </a:t>
            </a:r>
            <a:r>
              <a:rPr lang="ru-RU" altLang="ru-RU" sz="1400" smtClean="0">
                <a:latin typeface="Arial" charset="0"/>
              </a:rPr>
              <a:t>составляющая в доходах населения около 44%, в 2014 году составит 34,8-35,1 тыс. рублей, в 2016 году возрастет до 43,3-45,3 тыс. рублей.</a:t>
            </a:r>
          </a:p>
          <a:p>
            <a:pPr indent="358775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FF"/>
                </a:solidFill>
                <a:latin typeface="Arial" charset="0"/>
              </a:rPr>
              <a:t>Реальная заработная плата в январе-июне 2013 года – 103,6%, в 2014 году – 105,2-106,2%, в 2016 году –  106,2-108,2%.</a:t>
            </a: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6200" y="7889875"/>
          <a:ext cx="6562725" cy="1879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4353"/>
                <a:gridCol w="828127"/>
                <a:gridCol w="755984"/>
                <a:gridCol w="576040"/>
                <a:gridCol w="648045"/>
                <a:gridCol w="720050"/>
                <a:gridCol w="576040"/>
                <a:gridCol w="648045"/>
                <a:gridCol w="576040"/>
              </a:tblGrid>
              <a:tr h="199548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</a:tr>
              <a:tr h="42724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8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425" marR="91425" marT="38814" marB="38814" anchor="ctr" horzOverflow="overflow"/>
                </a:tc>
              </a:tr>
              <a:tr h="234819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</a:tr>
              <a:tr h="415095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425" marR="91425" marT="38814" marB="38814" anchor="ctr" horzOverflow="overflow"/>
                </a:tc>
              </a:tr>
              <a:tr h="237141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5725" y="7385050"/>
            <a:ext cx="65976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7" tIns="45518" rIns="91037" bIns="45518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1400" b="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algn="l">
              <a:lnSpc>
                <a:spcPct val="90000"/>
              </a:lnSpc>
              <a:defRPr/>
            </a:pPr>
            <a:r>
              <a:rPr lang="ru-RU" sz="1200" b="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b="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b="0" dirty="0">
              <a:solidFill>
                <a:srgbClr val="0000FF"/>
              </a:solidFill>
            </a:endParaRPr>
          </a:p>
        </p:txBody>
      </p:sp>
      <p:sp>
        <p:nvSpPr>
          <p:cNvPr id="18503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8402B9-6F5C-4B15-9946-659C37E61519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7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Доходы бюджета города сформированы за счёт трех источников поступлений: налоговые доходы, неналоговые доходы, безвозмездные поступления.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8E51A-619F-44EF-B42D-A10D9F3F6E7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 cstate="print">
            <a:lum bright="54000" contrast="-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5157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8979-3EBF-4B57-8573-F2D9689921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7871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A330-E75E-48B2-965B-B5D0A700D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140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475A-C32D-4438-B0FC-6F712E1FF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240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FD4-B80F-4348-99F7-35C909112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5735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CB40-AE5E-4A75-B447-4CE258060EB2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2F90-BC72-4D6A-ACC0-56FB746E93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540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677E-AD93-4269-BA63-3EA62A856CD3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7EDB-B3C7-45D0-B95C-1F1AD848B7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97219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EF6F-8387-4751-B391-CB932A8B12BF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B35E-061C-4134-ABCD-BFDB7A9FD7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15550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760D-0BFB-4B08-AD53-FD54DEB5A66A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82AD-CFAA-4210-A474-56C0A4FD0B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54742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21B44-8996-4BD6-84D5-334EAED77269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AA8B-093E-40B4-9BCC-36D57FBDF5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72759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AF19-88B7-48F8-AA4D-4811777CC8F0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2BB4-75D7-411F-82AD-71A08A3000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6038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B104-55B0-43F1-8C9C-A9940D051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78235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1E45-4D2F-4EF2-85FA-2B267E0C329A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C928-C902-45FB-97EE-55CC827D00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16629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5BF8C-88DC-41B9-9ABA-EFAE957796E4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568D-4C3E-4820-BFB4-F6C73A3738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83550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5CC7-BD08-4DD2-A5C4-36447B819579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F540-5B23-4EEA-BF69-C8EB1782F2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055829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32CE-79E7-4C98-B323-A8BE65978A23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DB7E-944D-48FB-B3CF-611E8D3751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20149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CA6E-77B8-4925-9ADC-D1A8B7B46C0A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0120-7CB2-4929-96B4-B6D2E01F66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997191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F9F6-834C-4481-9E46-5F5B25BCFE5D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47EB-71B6-4028-9A4C-B2E8440633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281105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EA23-00D9-4E33-85CC-17B4D2EEE7E8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F421-A71D-4903-A343-7BE53334A9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362010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20F8-E7AA-4864-8A68-DED53B0257BB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3626-CD18-4F7A-93D6-5A67359EE8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08242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F1C4-1D7A-44A6-92F3-3ADCFC91F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8609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54C2-C0E7-4CAA-BF4A-B2988FE5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7530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D3C4-1E1F-4A05-A19E-E595B8C5C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5890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A8FE-D99B-4F14-81BC-32C09AEE6C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867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DC5E-FFAA-4362-A8C0-1DD013BE9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1943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3B3B-2C26-4BA4-B619-3FD6EDD08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0367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B634A-20E9-4C01-93DE-C9BE9203B8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9823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388F9C-9758-4C30-99EF-DDE99BD01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5895310-BA33-4B72-B5B2-6115175121CC}" type="datetimeFigureOut">
              <a:rPr lang="ru-RU"/>
              <a:pPr>
                <a:defRPr/>
              </a:pPr>
              <a:t>30.01.2017</a:t>
            </a:fld>
            <a:endParaRPr lang="ru-RU" alt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886BE26-D808-4A0B-A1A0-251B458D4D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6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chart" Target="../charts/chart10.xml"/><Relationship Id="rId4" Type="http://schemas.openxmlformats.org/officeDocument/2006/relationships/diagramData" Target="../diagrams/data3.xml"/><Relationship Id="rId9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7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15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4813"/>
            <a:ext cx="696913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930" name="Rectangle 418"/>
          <p:cNvSpPr>
            <a:spLocks noChangeArrowheads="1"/>
          </p:cNvSpPr>
          <p:nvPr/>
        </p:nvSpPr>
        <p:spPr bwMode="auto">
          <a:xfrm>
            <a:off x="539750" y="1196752"/>
            <a:ext cx="7993063" cy="496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Решение  </a:t>
            </a: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«О бюджете города </a:t>
            </a:r>
          </a:p>
          <a:p>
            <a:pPr algn="ctr"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Тобольска на 2017 год  </a:t>
            </a:r>
          </a:p>
          <a:p>
            <a:pPr algn="ctr"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 плановый период 2018-2019 годов»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 algn="ctr"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ru-RU" b="0" dirty="0">
              <a:solidFill>
                <a:schemeClr val="accent1"/>
              </a:solidFill>
              <a:cs typeface="+mn-cs"/>
            </a:endParaRPr>
          </a:p>
          <a:p>
            <a:pPr algn="ctr">
              <a:defRPr/>
            </a:pPr>
            <a:endParaRPr lang="ru-RU" b="0" dirty="0">
              <a:solidFill>
                <a:schemeClr val="accent1"/>
              </a:solidFill>
              <a:cs typeface="+mn-cs"/>
            </a:endParaRPr>
          </a:p>
          <a:p>
            <a:pPr algn="ctr">
              <a:defRPr/>
            </a:pPr>
            <a:endParaRPr lang="ru-RU" b="0" dirty="0">
              <a:solidFill>
                <a:schemeClr val="accent1"/>
              </a:solidFill>
              <a:cs typeface="+mn-cs"/>
            </a:endParaRPr>
          </a:p>
          <a:p>
            <a:pPr algn="ctr">
              <a:defRPr/>
            </a:pPr>
            <a:endParaRPr lang="ru-RU" b="0" dirty="0">
              <a:solidFill>
                <a:schemeClr val="accent1"/>
              </a:solidFill>
              <a:cs typeface="+mn-cs"/>
            </a:endParaRPr>
          </a:p>
          <a:p>
            <a:pPr algn="ctr">
              <a:defRPr/>
            </a:pPr>
            <a:r>
              <a:rPr lang="ru-RU" b="0" dirty="0">
                <a:solidFill>
                  <a:schemeClr val="accent1"/>
                </a:solidFill>
                <a:cs typeface="+mn-cs"/>
              </a:rPr>
              <a:t>Комитет финансов администрации города Тобольска</a:t>
            </a:r>
          </a:p>
          <a:p>
            <a:pPr algn="ctr">
              <a:defRPr/>
            </a:pPr>
            <a:r>
              <a:rPr lang="ru-RU" b="0" dirty="0">
                <a:solidFill>
                  <a:schemeClr val="accent1"/>
                </a:solidFill>
                <a:cs typeface="+mn-cs"/>
              </a:rPr>
              <a:t>2016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31224" cy="11398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Основные характеристики 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бюджета города Тобольска на 2017-2019 годы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242691" name="Group 3"/>
          <p:cNvGraphicFramePr>
            <a:graphicFrameLocks noGrp="1"/>
          </p:cNvGraphicFramePr>
          <p:nvPr>
            <p:ph sz="half" idx="1"/>
          </p:nvPr>
        </p:nvGraphicFramePr>
        <p:xfrm>
          <a:off x="468313" y="1844675"/>
          <a:ext cx="8207375" cy="3814764"/>
        </p:xfrm>
        <a:graphic>
          <a:graphicData uri="http://schemas.openxmlformats.org/drawingml/2006/table">
            <a:tbl>
              <a:tblPr/>
              <a:tblGrid>
                <a:gridCol w="3351212"/>
                <a:gridCol w="1555750"/>
                <a:gridCol w="1471613"/>
                <a:gridCol w="1828800"/>
              </a:tblGrid>
              <a:tr h="52705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Проект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тыс.руб.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9 229 297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8 804 464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9 343 885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тыс.руб.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9 258 728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8 804 464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9 343 885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Дефицит (-),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профицит (+), тыс.руб.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-30 005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5888"/>
            <a:ext cx="755576" cy="7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68300"/>
            <a:ext cx="5084762" cy="658813"/>
          </a:xfrm>
        </p:spPr>
        <p:txBody>
          <a:bodyPr/>
          <a:lstStyle/>
          <a:p>
            <a:pPr algn="ctr" eaLnBrk="1" hangingPunct="1"/>
            <a:r>
              <a:rPr lang="ru-RU" sz="2900" b="1" smtClean="0">
                <a:solidFill>
                  <a:srgbClr val="00B050"/>
                </a:solidFill>
                <a:latin typeface="Times New Roman" pitchFamily="18" charset="0"/>
              </a:rPr>
              <a:t>Доходы бюджета города Тобольска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88913"/>
            <a:ext cx="825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4005263"/>
            <a:ext cx="80010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600" b="0">
              <a:solidFill>
                <a:srgbClr val="3366CC"/>
              </a:solidFill>
            </a:endParaRPr>
          </a:p>
        </p:txBody>
      </p:sp>
      <p:pic>
        <p:nvPicPr>
          <p:cNvPr id="6" name="Содержимое 5"/>
          <p:cNvPicPr>
            <a:picLocks noGrp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8280400" cy="50847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706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  <a:t>Структура и состав доходов </a:t>
            </a:r>
            <a:b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  <a:t>бюджета города Тобольска на 2017-2019 годы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4450"/>
            <a:ext cx="688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171438804"/>
              </p:ext>
            </p:extLst>
          </p:nvPr>
        </p:nvGraphicFramePr>
        <p:xfrm>
          <a:off x="457200" y="1268413"/>
          <a:ext cx="8507412" cy="21447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99857"/>
                <a:gridCol w="1127923"/>
                <a:gridCol w="1151920"/>
                <a:gridCol w="1151920"/>
                <a:gridCol w="1031548"/>
                <a:gridCol w="1272292"/>
                <a:gridCol w="671952"/>
              </a:tblGrid>
              <a:tr h="250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/>
                </a:tc>
              </a:tr>
              <a:tr h="378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1 232 034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1 283 769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FF00"/>
                    </a:solidFill>
                  </a:tcPr>
                </a:tc>
              </a:tr>
              <a:tr h="378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242 519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246 445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92D050"/>
                    </a:solidFill>
                  </a:tcPr>
                </a:tc>
              </a:tr>
              <a:tr h="378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7 804 069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7 329 911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7 813 671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CCECFF"/>
                    </a:solidFill>
                  </a:tcPr>
                </a:tc>
              </a:tr>
              <a:tr h="378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9 229 297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8 804 464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9 343 885  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1" marR="6431" marT="6434" marB="0" anchor="ctr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55143203"/>
              </p:ext>
            </p:extLst>
          </p:nvPr>
        </p:nvGraphicFramePr>
        <p:xfrm>
          <a:off x="684213" y="3500438"/>
          <a:ext cx="8002587" cy="316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93688"/>
            <a:ext cx="7370763" cy="696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Собственные доходы, поступающие в бюджет города Тобольска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94" y="39688"/>
            <a:ext cx="825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703080" y="1148359"/>
            <a:ext cx="2845243" cy="1217635"/>
          </a:xfrm>
          <a:prstGeom prst="flowChartPunchedTape">
            <a:avLst/>
          </a:prstGeom>
          <a:solidFill>
            <a:srgbClr val="FF6699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672261" y="1146231"/>
            <a:ext cx="3096344" cy="1110762"/>
          </a:xfrm>
          <a:prstGeom prst="flowChartPunchedTape">
            <a:avLst/>
          </a:prstGeom>
          <a:solidFill>
            <a:srgbClr val="FF6699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492500" y="1844675"/>
            <a:ext cx="647700" cy="1152525"/>
          </a:xfrm>
          <a:prstGeom prst="curvedLeftArrow">
            <a:avLst/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9388" y="1773238"/>
            <a:ext cx="731837" cy="1216025"/>
          </a:xfrm>
          <a:prstGeom prst="curvedRightArrow">
            <a:avLst>
              <a:gd name="adj1" fmla="val 25000"/>
              <a:gd name="adj2" fmla="val 54131"/>
              <a:gd name="adj3" fmla="val 25000"/>
            </a:avLst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2" name="Выгнутая вправо стрелка 14"/>
          <p:cNvSpPr/>
          <p:nvPr/>
        </p:nvSpPr>
        <p:spPr>
          <a:xfrm>
            <a:off x="8459788" y="1773238"/>
            <a:ext cx="647700" cy="1152525"/>
          </a:xfrm>
          <a:prstGeom prst="curvedLeftArrow">
            <a:avLst/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12"/>
          <p:cNvSpPr/>
          <p:nvPr/>
        </p:nvSpPr>
        <p:spPr>
          <a:xfrm>
            <a:off x="5280025" y="1844675"/>
            <a:ext cx="731838" cy="1216025"/>
          </a:xfrm>
          <a:prstGeom prst="curvedRightArrow">
            <a:avLst>
              <a:gd name="adj1" fmla="val 25000"/>
              <a:gd name="adj2" fmla="val 54131"/>
              <a:gd name="adj3" fmla="val 25000"/>
            </a:avLst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12"/>
          <p:cNvSpPr/>
          <p:nvPr/>
        </p:nvSpPr>
        <p:spPr bwMode="auto">
          <a:xfrm>
            <a:off x="1594075" y="2438806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НДФЛ – 36%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5" name="Скругленный прямоугольник 12"/>
          <p:cNvSpPr/>
          <p:nvPr/>
        </p:nvSpPr>
        <p:spPr bwMode="auto">
          <a:xfrm>
            <a:off x="225650" y="3015068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Акцизы – 0,3796%</a:t>
            </a:r>
            <a:endParaRPr lang="ru-RU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6" name="Скругленный прямоугольник 12"/>
          <p:cNvSpPr/>
          <p:nvPr/>
        </p:nvSpPr>
        <p:spPr bwMode="auto">
          <a:xfrm>
            <a:off x="6634444" y="2373324"/>
            <a:ext cx="1209910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Аренда земли – 100%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7" name="Скругленный прямоугольник 12"/>
          <p:cNvSpPr/>
          <p:nvPr/>
        </p:nvSpPr>
        <p:spPr bwMode="auto">
          <a:xfrm>
            <a:off x="3041704" y="5411438"/>
            <a:ext cx="1411315" cy="124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Налог на имущество физических лиц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8" name="Скругленный прямоугольник 12"/>
          <p:cNvSpPr/>
          <p:nvPr/>
        </p:nvSpPr>
        <p:spPr bwMode="auto">
          <a:xfrm>
            <a:off x="228201" y="4746860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ЕНВД – 100%</a:t>
            </a: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9" name="Скругленный прямоугольник 12"/>
          <p:cNvSpPr/>
          <p:nvPr/>
        </p:nvSpPr>
        <p:spPr bwMode="auto">
          <a:xfrm>
            <a:off x="228201" y="5615383"/>
            <a:ext cx="1275070" cy="8539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Патент для ИП– 100%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4" name="Скругленный прямоугольник 12"/>
          <p:cNvSpPr/>
          <p:nvPr/>
        </p:nvSpPr>
        <p:spPr bwMode="auto">
          <a:xfrm>
            <a:off x="3039096" y="4247001"/>
            <a:ext cx="1343193" cy="8554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Земельный налог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6" name="Скругленный прямоугольник 12"/>
          <p:cNvSpPr/>
          <p:nvPr/>
        </p:nvSpPr>
        <p:spPr bwMode="auto">
          <a:xfrm>
            <a:off x="3039096" y="3023038"/>
            <a:ext cx="1343193" cy="8554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Государственная пошлина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7" name="Скругленный прямоугольник 12"/>
          <p:cNvSpPr/>
          <p:nvPr/>
        </p:nvSpPr>
        <p:spPr bwMode="auto">
          <a:xfrm>
            <a:off x="5202292" y="3308362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Аренда имущества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8" name="Скругленный прямоугольник 12"/>
          <p:cNvSpPr/>
          <p:nvPr/>
        </p:nvSpPr>
        <p:spPr bwMode="auto">
          <a:xfrm>
            <a:off x="5202292" y="4244987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Платежи МУП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9" name="Скругленный прямоугольник 12"/>
          <p:cNvSpPr/>
          <p:nvPr/>
        </p:nvSpPr>
        <p:spPr bwMode="auto">
          <a:xfrm>
            <a:off x="7685142" y="3308362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Продажа земли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0" name="Скругленный прямоугольник 12"/>
          <p:cNvSpPr/>
          <p:nvPr/>
        </p:nvSpPr>
        <p:spPr bwMode="auto">
          <a:xfrm>
            <a:off x="7685142" y="4244987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Продажа имущества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1" name="Скругленный прямоугольник 12"/>
          <p:cNvSpPr/>
          <p:nvPr/>
        </p:nvSpPr>
        <p:spPr bwMode="auto">
          <a:xfrm>
            <a:off x="7685142" y="5338413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Штрафы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2" name="Скругленный прямоугольник 12"/>
          <p:cNvSpPr/>
          <p:nvPr/>
        </p:nvSpPr>
        <p:spPr bwMode="auto">
          <a:xfrm>
            <a:off x="5273729" y="5338413"/>
            <a:ext cx="1411315" cy="124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Плата  за негативное воздействие на окр.среду – 40%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5" name="Скругленный прямоугольник 12"/>
          <p:cNvSpPr/>
          <p:nvPr/>
        </p:nvSpPr>
        <p:spPr bwMode="auto">
          <a:xfrm>
            <a:off x="251520" y="3845559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УСН – 50%</a:t>
            </a: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15" grpId="0" animBg="1"/>
      <p:bldP spid="13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85000" cy="1139825"/>
          </a:xfrm>
        </p:spPr>
        <p:txBody>
          <a:bodyPr/>
          <a:lstStyle/>
          <a:p>
            <a:pPr algn="ctr" eaLnBrk="1" hangingPunct="1"/>
            <a:r>
              <a:rPr lang="ru-RU" sz="2100" b="1" smtClean="0">
                <a:solidFill>
                  <a:srgbClr val="00B050"/>
                </a:solidFill>
                <a:latin typeface="Times New Roman" pitchFamily="18" charset="0"/>
              </a:rPr>
              <a:t>Виды и доля налогов, подлежащих уплате в бюджет города Тобольска в 2017-2019 годах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572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9750" y="1268413"/>
            <a:ext cx="3384550" cy="1223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3850" y="1412875"/>
            <a:ext cx="3384550" cy="1223963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>
                <a:solidFill>
                  <a:schemeClr val="bg1"/>
                </a:solidFill>
              </a:rPr>
              <a:t>Федеральные </a:t>
            </a:r>
          </a:p>
          <a:p>
            <a:r>
              <a:rPr lang="ru-RU" sz="2400">
                <a:solidFill>
                  <a:schemeClr val="bg1"/>
                </a:solidFill>
              </a:rPr>
              <a:t>налоги и </a:t>
            </a:r>
          </a:p>
          <a:p>
            <a:r>
              <a:rPr lang="ru-RU" sz="2400">
                <a:solidFill>
                  <a:schemeClr val="bg1"/>
                </a:solidFill>
              </a:rPr>
              <a:t>сборы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292725" y="1268413"/>
            <a:ext cx="3384550" cy="12239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148263" y="1412875"/>
            <a:ext cx="3382962" cy="12239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>
                <a:solidFill>
                  <a:schemeClr val="tx1"/>
                </a:solidFill>
              </a:rPr>
              <a:t>Местные налоги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50825" y="3141663"/>
            <a:ext cx="3671888" cy="1152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Акцизы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Налоги на совокупный доход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Госпошлина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292725" y="3357563"/>
            <a:ext cx="3671888" cy="720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r>
              <a:rPr lang="ru-RU" sz="1600">
                <a:solidFill>
                  <a:schemeClr val="tx1"/>
                </a:solidFill>
              </a:rPr>
              <a:t>- Земельный налог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22320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 rot="1624048">
            <a:off x="2366963" y="4608513"/>
            <a:ext cx="1222375" cy="503237"/>
          </a:xfrm>
          <a:prstGeom prst="rightArrow">
            <a:avLst>
              <a:gd name="adj1" fmla="val 50000"/>
              <a:gd name="adj2" fmla="val 6072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7659432">
            <a:off x="6042026" y="4551362"/>
            <a:ext cx="984250" cy="466725"/>
          </a:xfrm>
          <a:prstGeom prst="rightArrow">
            <a:avLst>
              <a:gd name="adj1" fmla="val 50000"/>
              <a:gd name="adj2" fmla="val 5272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301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1700213" y="4156075"/>
          <a:ext cx="4610100" cy="2657475"/>
        </p:xfrm>
        <a:graphic>
          <a:graphicData uri="http://schemas.openxmlformats.org/presentationml/2006/ole">
            <p:oleObj spid="_x0000_s12320" name="Диаграмма" r:id="rId5" imgW="4857801" imgH="28004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rganization Chart 2"/>
          <p:cNvGrpSpPr>
            <a:grpSpLocks/>
          </p:cNvGrpSpPr>
          <p:nvPr/>
        </p:nvGrpSpPr>
        <p:grpSpPr bwMode="auto">
          <a:xfrm>
            <a:off x="457200" y="260350"/>
            <a:ext cx="8229600" cy="6337300"/>
            <a:chOff x="1134" y="1270"/>
            <a:chExt cx="2016" cy="1584"/>
          </a:xfrm>
        </p:grpSpPr>
        <p:cxnSp>
          <p:nvCxnSpPr>
            <p:cNvPr id="13319" name="_s93188"/>
            <p:cNvCxnSpPr>
              <a:cxnSpLocks noChangeShapeType="1"/>
              <a:stCxn id="13331" idx="1"/>
              <a:endCxn id="13325" idx="2"/>
            </p:cNvCxnSpPr>
            <p:nvPr/>
          </p:nvCxnSpPr>
          <p:spPr bwMode="auto">
            <a:xfrm rot="10800000">
              <a:off x="2142" y="1558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_s93189"/>
            <p:cNvCxnSpPr>
              <a:cxnSpLocks noChangeShapeType="1"/>
              <a:stCxn id="13330" idx="3"/>
              <a:endCxn id="13325" idx="2"/>
            </p:cNvCxnSpPr>
            <p:nvPr/>
          </p:nvCxnSpPr>
          <p:spPr bwMode="auto">
            <a:xfrm flipV="1">
              <a:off x="2001" y="1558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_s93190"/>
            <p:cNvCxnSpPr>
              <a:cxnSpLocks noChangeShapeType="1"/>
              <a:stCxn id="13329" idx="1"/>
              <a:endCxn id="13325" idx="2"/>
            </p:cNvCxnSpPr>
            <p:nvPr/>
          </p:nvCxnSpPr>
          <p:spPr bwMode="auto">
            <a:xfrm rot="10800000">
              <a:off x="2142" y="1558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_s93191"/>
            <p:cNvCxnSpPr>
              <a:cxnSpLocks noChangeShapeType="1"/>
              <a:stCxn id="13328" idx="3"/>
              <a:endCxn id="13325" idx="2"/>
            </p:cNvCxnSpPr>
            <p:nvPr/>
          </p:nvCxnSpPr>
          <p:spPr bwMode="auto">
            <a:xfrm flipV="1">
              <a:off x="2001" y="1558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_s93192"/>
            <p:cNvCxnSpPr>
              <a:cxnSpLocks noChangeShapeType="1"/>
              <a:stCxn id="13327" idx="1"/>
              <a:endCxn id="13325" idx="2"/>
            </p:cNvCxnSpPr>
            <p:nvPr/>
          </p:nvCxnSpPr>
          <p:spPr bwMode="auto">
            <a:xfrm rot="10800000">
              <a:off x="2142" y="1558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_s93193"/>
            <p:cNvCxnSpPr>
              <a:cxnSpLocks noChangeShapeType="1"/>
              <a:stCxn id="13326" idx="3"/>
              <a:endCxn id="13325" idx="2"/>
            </p:cNvCxnSpPr>
            <p:nvPr/>
          </p:nvCxnSpPr>
          <p:spPr bwMode="auto">
            <a:xfrm flipV="1">
              <a:off x="2001" y="1558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5" name="_s93194"/>
            <p:cNvSpPr>
              <a:spLocks noChangeArrowheads="1"/>
            </p:cNvSpPr>
            <p:nvPr/>
          </p:nvSpPr>
          <p:spPr bwMode="auto">
            <a:xfrm>
              <a:off x="1710" y="1270"/>
              <a:ext cx="864" cy="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endParaRPr lang="ru-RU" sz="1700">
                <a:solidFill>
                  <a:schemeClr val="bg1"/>
                </a:solidFill>
              </a:endParaRPr>
            </a:p>
          </p:txBody>
        </p:sp>
        <p:sp>
          <p:nvSpPr>
            <p:cNvPr id="13326" name="_s93195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>
                  <a:solidFill>
                    <a:schemeClr val="tx1"/>
                  </a:solidFill>
                </a:rPr>
                <a:t>Налог на доходы физических лиц</a:t>
              </a:r>
            </a:p>
            <a:p>
              <a:pPr algn="ctr"/>
              <a:r>
                <a:rPr lang="ru-RU" sz="2100">
                  <a:solidFill>
                    <a:schemeClr val="tx1"/>
                  </a:solidFill>
                </a:rPr>
                <a:t>(74%)</a:t>
              </a:r>
            </a:p>
          </p:txBody>
        </p:sp>
        <p:sp>
          <p:nvSpPr>
            <p:cNvPr id="13327" name="_s93196"/>
            <p:cNvSpPr>
              <a:spLocks noChangeArrowheads="1"/>
            </p:cNvSpPr>
            <p:nvPr/>
          </p:nvSpPr>
          <p:spPr bwMode="auto">
            <a:xfrm>
              <a:off x="2286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dirty="0">
                  <a:solidFill>
                    <a:schemeClr val="tx1"/>
                  </a:solidFill>
                </a:rPr>
                <a:t>2017 г. -  871 702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>
                  <a:solidFill>
                    <a:schemeClr val="tx1"/>
                  </a:solidFill>
                </a:rPr>
                <a:t>2018 г. – 911 952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>
                  <a:solidFill>
                    <a:schemeClr val="tx1"/>
                  </a:solidFill>
                </a:rPr>
                <a:t>2019 г. – 954 180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3328" name="_s93197"/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>
                  <a:solidFill>
                    <a:schemeClr val="tx1"/>
                  </a:solidFill>
                </a:rPr>
                <a:t>Земельный налог</a:t>
              </a:r>
            </a:p>
            <a:p>
              <a:pPr algn="ctr"/>
              <a:r>
                <a:rPr lang="ru-RU" sz="2100">
                  <a:solidFill>
                    <a:schemeClr val="tx1"/>
                  </a:solidFill>
                </a:rPr>
                <a:t>(7%)</a:t>
              </a:r>
            </a:p>
          </p:txBody>
        </p:sp>
        <p:sp>
          <p:nvSpPr>
            <p:cNvPr id="13329" name="_s93198"/>
            <p:cNvSpPr>
              <a:spLocks noChangeArrowheads="1"/>
            </p:cNvSpPr>
            <p:nvPr/>
          </p:nvSpPr>
          <p:spPr bwMode="auto">
            <a:xfrm>
              <a:off x="2286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700" dirty="0">
                  <a:solidFill>
                    <a:schemeClr val="tx1"/>
                  </a:solidFill>
                </a:rPr>
                <a:t>2017 г. -  </a:t>
              </a:r>
              <a:r>
                <a:rPr lang="ru-RU" sz="1700" dirty="0" smtClean="0">
                  <a:solidFill>
                    <a:schemeClr val="tx1"/>
                  </a:solidFill>
                </a:rPr>
                <a:t>54 </a:t>
              </a:r>
              <a:r>
                <a:rPr lang="ru-RU" sz="1700" dirty="0">
                  <a:solidFill>
                    <a:schemeClr val="tx1"/>
                  </a:solidFill>
                </a:rPr>
                <a:t>317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>
                  <a:solidFill>
                    <a:schemeClr val="tx1"/>
                  </a:solidFill>
                </a:rPr>
                <a:t>2018 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85 </a:t>
              </a:r>
              <a:r>
                <a:rPr lang="ru-RU" sz="1700" dirty="0">
                  <a:solidFill>
                    <a:schemeClr val="tx1"/>
                  </a:solidFill>
                </a:rPr>
                <a:t>160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>
                  <a:solidFill>
                    <a:schemeClr val="tx1"/>
                  </a:solidFill>
                </a:rPr>
                <a:t>2019 г. – 86 011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3330" name="_s93199"/>
            <p:cNvSpPr>
              <a:spLocks noChangeArrowheads="1"/>
            </p:cNvSpPr>
            <p:nvPr/>
          </p:nvSpPr>
          <p:spPr bwMode="auto">
            <a:xfrm>
              <a:off x="1134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CC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Налоги на совокупный доход </a:t>
              </a:r>
            </a:p>
            <a:p>
              <a:pPr algn="ctr"/>
              <a:r>
                <a:rPr lang="ru-RU">
                  <a:solidFill>
                    <a:schemeClr val="bg1"/>
                  </a:solidFill>
                </a:rPr>
                <a:t>доход </a:t>
              </a:r>
              <a:r>
                <a:rPr lang="ru-RU" sz="2100">
                  <a:solidFill>
                    <a:schemeClr val="bg1"/>
                  </a:solidFill>
                </a:rPr>
                <a:t>(15%)</a:t>
              </a:r>
            </a:p>
          </p:txBody>
        </p:sp>
        <p:sp>
          <p:nvSpPr>
            <p:cNvPr id="13331" name="_s93200"/>
            <p:cNvSpPr>
              <a:spLocks noChangeArrowheads="1"/>
            </p:cNvSpPr>
            <p:nvPr/>
          </p:nvSpPr>
          <p:spPr bwMode="auto">
            <a:xfrm>
              <a:off x="2286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CC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700" dirty="0">
                  <a:solidFill>
                    <a:schemeClr val="bg1"/>
                  </a:solidFill>
                </a:rPr>
                <a:t>2017 г. - </a:t>
              </a:r>
              <a:r>
                <a:rPr lang="ru-RU" sz="1700" dirty="0" smtClean="0">
                  <a:solidFill>
                    <a:schemeClr val="bg1"/>
                  </a:solidFill>
                </a:rPr>
                <a:t> </a:t>
              </a:r>
              <a:r>
                <a:rPr lang="ru-RU" sz="1700" dirty="0">
                  <a:solidFill>
                    <a:schemeClr val="bg1"/>
                  </a:solidFill>
                </a:rPr>
                <a:t>173 285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sz="1700" dirty="0">
                  <a:solidFill>
                    <a:schemeClr val="bg1"/>
                  </a:solidFill>
                </a:rPr>
                <a:t>2018 г. – 181 083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sz="1700" dirty="0">
                  <a:solidFill>
                    <a:schemeClr val="bg1"/>
                  </a:solidFill>
                </a:rPr>
                <a:t>2019 г. – 188 326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>
              <a:solidFill>
                <a:schemeClr val="tx1"/>
              </a:solidFill>
            </a:endParaRPr>
          </a:p>
          <a:p>
            <a:endParaRPr lang="ru-RU" sz="1600" b="0">
              <a:solidFill>
                <a:schemeClr val="tx1"/>
              </a:solidFill>
            </a:endParaRPr>
          </a:p>
        </p:txBody>
      </p:sp>
      <p:sp>
        <p:nvSpPr>
          <p:cNvPr id="13316" name="AutoShape 18"/>
          <p:cNvSpPr>
            <a:spLocks noChangeArrowheads="1"/>
          </p:cNvSpPr>
          <p:nvPr/>
        </p:nvSpPr>
        <p:spPr bwMode="auto">
          <a:xfrm>
            <a:off x="323850" y="188913"/>
            <a:ext cx="8351838" cy="9366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0" y="0"/>
            <a:ext cx="87487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ru-RU" sz="1600">
              <a:solidFill>
                <a:schemeClr val="tx1"/>
              </a:solidFill>
            </a:endParaRPr>
          </a:p>
          <a:p>
            <a:pPr algn="ctr" eaLnBrk="1" hangingPunct="1"/>
            <a:r>
              <a:rPr lang="ru-RU">
                <a:solidFill>
                  <a:schemeClr val="bg1"/>
                </a:solidFill>
              </a:rPr>
              <a:t>Бюджетообразующие налоги бюджета города </a:t>
            </a:r>
          </a:p>
          <a:p>
            <a:pPr algn="ctr" eaLnBrk="1" hangingPunct="1"/>
            <a:r>
              <a:rPr lang="ru-RU">
                <a:solidFill>
                  <a:schemeClr val="bg1"/>
                </a:solidFill>
              </a:rPr>
              <a:t>Тобольска и их доля в налоговых доходах</a:t>
            </a:r>
          </a:p>
          <a:p>
            <a:pPr algn="ctr" eaLnBrk="1" hangingPunct="1"/>
            <a:r>
              <a:rPr lang="ru-RU">
                <a:solidFill>
                  <a:schemeClr val="bg1"/>
                </a:solidFill>
              </a:rPr>
              <a:t> на 2017-2019 годы</a:t>
            </a:r>
          </a:p>
          <a:p>
            <a:pPr eaLnBrk="1" hangingPunct="1">
              <a:spcBef>
                <a:spcPct val="50000"/>
              </a:spcBef>
            </a:pPr>
            <a:endParaRPr lang="ru-RU" b="0">
              <a:solidFill>
                <a:schemeClr val="bg1"/>
              </a:solidFill>
            </a:endParaRPr>
          </a:p>
        </p:txBody>
      </p:sp>
      <p:pic>
        <p:nvPicPr>
          <p:cNvPr id="1331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115888"/>
            <a:ext cx="6207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84763"/>
            <a:ext cx="16557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412875"/>
            <a:ext cx="3060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r>
              <a:rPr lang="ru-RU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(гл.32 Налогового кодекса РФ)</a:t>
            </a:r>
          </a:p>
          <a:p>
            <a:pPr algn="r">
              <a:spcBef>
                <a:spcPts val="538"/>
              </a:spcBef>
              <a:spcAft>
                <a:spcPts val="538"/>
              </a:spcAft>
            </a:pPr>
            <a:r>
              <a:rPr lang="ru-RU" sz="1000">
                <a:solidFill>
                  <a:schemeClr val="tx1"/>
                </a:solidFill>
              </a:rPr>
              <a:t>.</a:t>
            </a:r>
          </a:p>
          <a:p>
            <a:pPr algn="r">
              <a:spcBef>
                <a:spcPts val="538"/>
              </a:spcBef>
              <a:spcAft>
                <a:spcPts val="538"/>
              </a:spcAft>
            </a:pPr>
            <a:endParaRPr lang="ru-RU" sz="1000">
              <a:solidFill>
                <a:schemeClr val="tx1"/>
              </a:solidFill>
            </a:endParaRPr>
          </a:p>
          <a:p>
            <a:pPr algn="r"/>
            <a:endParaRPr lang="ru-RU" sz="1000" b="0">
              <a:solidFill>
                <a:schemeClr val="tx1"/>
              </a:solidFill>
            </a:endParaRPr>
          </a:p>
          <a:p>
            <a:pPr algn="r"/>
            <a:endParaRPr lang="ru-RU" sz="1000" b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284163"/>
            <a:ext cx="6697662" cy="9302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</a:rPr>
              <a:t>Какие налоги уплачиваются жителями города Тобольска?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572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71750"/>
            <a:ext cx="2392363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708400" y="3500438"/>
            <a:ext cx="16557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Бюджет города</a:t>
            </a:r>
          </a:p>
          <a:p>
            <a:r>
              <a:rPr lang="ru-RU">
                <a:solidFill>
                  <a:schemeClr val="tx1"/>
                </a:solidFill>
              </a:rPr>
              <a:t> Тобольска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607654">
            <a:off x="2843213" y="2133600"/>
            <a:ext cx="719137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1336935">
            <a:off x="2771775" y="4076700"/>
            <a:ext cx="719138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8949947">
            <a:off x="5651500" y="2205038"/>
            <a:ext cx="719138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9086196">
            <a:off x="5651500" y="4005263"/>
            <a:ext cx="719138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584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68313" y="1484313"/>
            <a:ext cx="28082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Налог на доходы </a:t>
            </a:r>
          </a:p>
          <a:p>
            <a:r>
              <a:rPr lang="ru-RU">
                <a:solidFill>
                  <a:schemeClr val="tx1"/>
                </a:solidFill>
              </a:rPr>
              <a:t>физических лиц  </a:t>
            </a:r>
          </a:p>
          <a:p>
            <a:r>
              <a:rPr lang="ru-RU" sz="1200" b="0">
                <a:solidFill>
                  <a:schemeClr val="tx1"/>
                </a:solidFill>
              </a:rPr>
              <a:t>(гл.23 Налогового кодекса РФ)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95288" y="3860800"/>
            <a:ext cx="22320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>
                <a:solidFill>
                  <a:schemeClr val="tx1"/>
                </a:solidFill>
              </a:rPr>
              <a:t>Налоги, </a:t>
            </a:r>
          </a:p>
          <a:p>
            <a:r>
              <a:rPr lang="ru-RU" sz="1600">
                <a:solidFill>
                  <a:schemeClr val="tx1"/>
                </a:solidFill>
              </a:rPr>
              <a:t>предусмотренные </a:t>
            </a:r>
          </a:p>
          <a:p>
            <a:r>
              <a:rPr lang="ru-RU" sz="1600">
                <a:solidFill>
                  <a:schemeClr val="tx1"/>
                </a:solidFill>
              </a:rPr>
              <a:t>специальными </a:t>
            </a:r>
          </a:p>
          <a:p>
            <a:r>
              <a:rPr lang="ru-RU" sz="1600">
                <a:solidFill>
                  <a:schemeClr val="tx1"/>
                </a:solidFill>
              </a:rPr>
              <a:t>налоговыми </a:t>
            </a:r>
          </a:p>
          <a:p>
            <a:r>
              <a:rPr lang="ru-RU" sz="1600">
                <a:solidFill>
                  <a:schemeClr val="tx1"/>
                </a:solidFill>
              </a:rPr>
              <a:t>режимами </a:t>
            </a:r>
          </a:p>
          <a:p>
            <a:r>
              <a:rPr lang="ru-RU" sz="1200" b="0">
                <a:solidFill>
                  <a:schemeClr val="tx1"/>
                </a:solidFill>
              </a:rPr>
              <a:t>(гл.26.1, 26.2, 26.3, 26.5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Налогового кодекса РФ;</a:t>
            </a:r>
          </a:p>
          <a:p>
            <a:r>
              <a:rPr lang="ru-RU" sz="1200" b="0">
                <a:solidFill>
                  <a:schemeClr val="tx1"/>
                </a:solidFill>
              </a:rPr>
              <a:t>Единый сельскохозяйственный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налог; Упрощенная система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налогообложения; Единый налог на </a:t>
            </a:r>
          </a:p>
          <a:p>
            <a:r>
              <a:rPr lang="ru-RU" sz="1200" b="0">
                <a:solidFill>
                  <a:schemeClr val="tx1"/>
                </a:solidFill>
              </a:rPr>
              <a:t>вмененный доход;  </a:t>
            </a:r>
          </a:p>
          <a:p>
            <a:r>
              <a:rPr lang="ru-RU" sz="1200" b="0">
                <a:solidFill>
                  <a:schemeClr val="tx1"/>
                </a:solidFill>
              </a:rPr>
              <a:t>Патентная система)</a:t>
            </a:r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32588" y="4221163"/>
            <a:ext cx="21605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>
                <a:solidFill>
                  <a:schemeClr val="tx1"/>
                </a:solidFill>
              </a:rPr>
              <a:t>Земельный 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налог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(гл.31 Налогового кодекса РФ;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Решение Тобольской городской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Думы от 25 сентября 2007 г.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N 160"О земельном налоге")</a:t>
            </a: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0938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10163"/>
            <a:ext cx="1511300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7632700" cy="1139825"/>
          </a:xfrm>
        </p:spPr>
        <p:txBody>
          <a:bodyPr/>
          <a:lstStyle/>
          <a:p>
            <a:pPr algn="ctr" eaLnBrk="1" hangingPunct="1"/>
            <a:r>
              <a:rPr lang="ru-RU" sz="2200" b="1" smtClean="0">
                <a:solidFill>
                  <a:srgbClr val="00B050"/>
                </a:solidFill>
                <a:latin typeface="Times New Roman" pitchFamily="18" charset="0"/>
              </a:rPr>
              <a:t>Виды неналоговых доходов, планируемых к поступлению в бюджет города Тобольска в 2017 году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913"/>
            <a:ext cx="741413" cy="7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250825" y="1268413"/>
            <a:ext cx="3816350" cy="2952750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bg1"/>
                </a:solidFill>
              </a:rPr>
              <a:t>Доходы от использования</a:t>
            </a:r>
          </a:p>
          <a:p>
            <a:r>
              <a:rPr lang="ru-RU" sz="1400" u="sng" dirty="0">
                <a:solidFill>
                  <a:schemeClr val="bg1"/>
                </a:solidFill>
              </a:rPr>
              <a:t> имущества:</a:t>
            </a:r>
          </a:p>
          <a:p>
            <a:endParaRPr lang="ru-RU" sz="1400" u="sng" dirty="0">
              <a:solidFill>
                <a:schemeClr val="bg1"/>
              </a:solidFill>
            </a:endParaRPr>
          </a:p>
          <a:p>
            <a:r>
              <a:rPr lang="ru-RU" sz="1200" b="0" dirty="0">
                <a:solidFill>
                  <a:schemeClr val="bg1"/>
                </a:solidFill>
              </a:rPr>
              <a:t>-Арендная плата за земельные 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участки – </a:t>
            </a:r>
            <a:r>
              <a:rPr lang="ru-RU" sz="1200" b="0" dirty="0" smtClean="0">
                <a:solidFill>
                  <a:schemeClr val="bg1"/>
                </a:solidFill>
              </a:rPr>
              <a:t>200 </a:t>
            </a:r>
            <a:r>
              <a:rPr lang="ru-RU" sz="1200" b="0" dirty="0">
                <a:solidFill>
                  <a:schemeClr val="bg1"/>
                </a:solidFill>
              </a:rPr>
              <a:t>396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r>
              <a:rPr lang="ru-RU" sz="1200" b="0" dirty="0">
                <a:solidFill>
                  <a:schemeClr val="bg1"/>
                </a:solidFill>
              </a:rPr>
              <a:t>Аренда имущества – 36 000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bg1"/>
                </a:solidFill>
              </a:rPr>
              <a:t>Платежи от муниципальных унитарных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предприятий – 90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bg1"/>
                </a:solidFill>
              </a:rPr>
              <a:t>Прочие доходы от использования 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имущества – 1 360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</a:t>
            </a:r>
          </a:p>
          <a:p>
            <a:endParaRPr lang="ru-RU" sz="1200" b="0" dirty="0">
              <a:solidFill>
                <a:schemeClr val="bg1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4427538" y="1341438"/>
            <a:ext cx="4535487" cy="287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Доходы от продажи активов:</a:t>
            </a:r>
          </a:p>
          <a:p>
            <a:endParaRPr lang="ru-RU" sz="1400" u="sng" dirty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- Доходы </a:t>
            </a:r>
            <a:r>
              <a:rPr lang="ru-RU" sz="1200" b="0" dirty="0">
                <a:solidFill>
                  <a:schemeClr val="tx1"/>
                </a:solidFill>
              </a:rPr>
              <a:t>от продажи квартир – 810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 Доходы от реализации имущества, находящегося в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муниципальной собственности </a:t>
            </a:r>
            <a:r>
              <a:rPr lang="ru-RU" sz="1200" b="0" dirty="0">
                <a:solidFill>
                  <a:schemeClr val="tx1"/>
                </a:solidFill>
              </a:rPr>
              <a:t>– 2 000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Доходы от продажи земельных участков – 6 090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Плата за увеличение площади земельных участков – 300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</a:t>
            </a: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>
            <a:off x="6516688" y="4724400"/>
            <a:ext cx="2231776" cy="12969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Штрафы, санкции, </a:t>
            </a:r>
          </a:p>
          <a:p>
            <a:r>
              <a:rPr lang="ru-RU" sz="1400" u="sng" dirty="0">
                <a:solidFill>
                  <a:schemeClr val="tx1"/>
                </a:solidFill>
              </a:rPr>
              <a:t>возмещение </a:t>
            </a:r>
          </a:p>
          <a:p>
            <a:r>
              <a:rPr lang="ru-RU" sz="1400" u="sng" dirty="0">
                <a:solidFill>
                  <a:schemeClr val="tx1"/>
                </a:solidFill>
              </a:rPr>
              <a:t>ущерба: </a:t>
            </a:r>
            <a:r>
              <a:rPr lang="ru-RU" sz="1400" b="0" dirty="0">
                <a:solidFill>
                  <a:schemeClr val="tx1"/>
                </a:solidFill>
              </a:rPr>
              <a:t> 19 902 </a:t>
            </a:r>
            <a:r>
              <a:rPr lang="ru-RU" sz="1400" b="0" dirty="0" err="1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  <a:endParaRPr lang="ru-RU" sz="1200" b="0" dirty="0">
              <a:solidFill>
                <a:schemeClr val="tx1"/>
              </a:solidFill>
            </a:endParaRP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>
            <a:off x="468313" y="4724400"/>
            <a:ext cx="5472112" cy="12969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>
                <a:solidFill>
                  <a:schemeClr val="tx1"/>
                </a:solidFill>
              </a:rPr>
              <a:t>Остальные  неналоговые доходы: </a:t>
            </a:r>
          </a:p>
          <a:p>
            <a:endParaRPr lang="ru-RU" sz="1400" b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200" b="0">
                <a:solidFill>
                  <a:schemeClr val="tx1"/>
                </a:solidFill>
              </a:rPr>
              <a:t>Плата за негативное воздействие на  окружающую среду – 3 766 тыс.руб.;</a:t>
            </a:r>
          </a:p>
          <a:p>
            <a:pPr>
              <a:buFontTx/>
              <a:buChar char="-"/>
            </a:pPr>
            <a:r>
              <a:rPr lang="ru-RU" sz="1200" b="0">
                <a:solidFill>
                  <a:schemeClr val="tx1"/>
                </a:solidFill>
              </a:rPr>
              <a:t>Компенсация затрат государства – 180 тыс.руб.;</a:t>
            </a:r>
          </a:p>
          <a:p>
            <a:pPr>
              <a:buFontTx/>
              <a:buChar char="-"/>
            </a:pPr>
            <a:r>
              <a:rPr lang="ru-RU" sz="1200" b="0">
                <a:solidFill>
                  <a:schemeClr val="tx1"/>
                </a:solidFill>
              </a:rPr>
              <a:t>Прочие неналоговые доходы – 1 500 тыс.руб.</a:t>
            </a:r>
          </a:p>
          <a:p>
            <a:pPr>
              <a:buFontTx/>
              <a:buChar char="-"/>
            </a:pPr>
            <a:endParaRPr lang="ru-RU" sz="1200" b="0">
              <a:solidFill>
                <a:schemeClr val="tx1"/>
              </a:solidFill>
            </a:endParaRPr>
          </a:p>
          <a:p>
            <a:endParaRPr 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7561262" cy="113982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Состав неналоговых доходов бюджета города Тобольска в 2017-2019 годах,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5888"/>
            <a:ext cx="7572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9651794"/>
              </p:ext>
            </p:extLst>
          </p:nvPr>
        </p:nvGraphicFramePr>
        <p:xfrm>
          <a:off x="255588" y="1060450"/>
          <a:ext cx="8928100" cy="546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Финансовая помощь, оказываемая бюджету города Тобольска из областного бюджета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8313" y="1412875"/>
            <a:ext cx="3598862" cy="3167063"/>
          </a:xfrm>
          <a:prstGeom prst="rect">
            <a:avLst/>
          </a:prstGeom>
          <a:solidFill>
            <a:srgbClr val="0066CC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Дотации </a:t>
            </a:r>
            <a:r>
              <a:rPr lang="ru-RU" sz="1400" b="0">
                <a:solidFill>
                  <a:schemeClr val="bg1"/>
                </a:solidFill>
              </a:rPr>
              <a:t>– вид финансовой помощи,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имеющий нецелевой характер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 расходуемый на собственные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нужды;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Субсидии </a:t>
            </a:r>
            <a:r>
              <a:rPr lang="ru-RU" sz="1400" b="0">
                <a:solidFill>
                  <a:schemeClr val="bg1"/>
                </a:solidFill>
              </a:rPr>
              <a:t>– вид финансовой помощи,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имеющий целевой характер и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расходуемый на определенные цели;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Иные межбюджетные трансферты</a:t>
            </a:r>
            <a:r>
              <a:rPr lang="ru-RU" sz="1400" b="0">
                <a:solidFill>
                  <a:schemeClr val="bg1"/>
                </a:solidFill>
              </a:rPr>
              <a:t> –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вид финансовой помощи, имеющий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целевой характер и расходуемый на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определенные цели.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8313" y="4724400"/>
            <a:ext cx="8278812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 b="0" dirty="0">
              <a:solidFill>
                <a:schemeClr val="tx1"/>
              </a:solidFill>
              <a:latin typeface="Arial" pitchFamily="34" charset="0"/>
            </a:endParaRP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Кроме того, в бюджет города поступают </a:t>
            </a:r>
            <a:r>
              <a:rPr lang="ru-RU" sz="1400" u="sng" dirty="0">
                <a:solidFill>
                  <a:schemeClr val="tx1"/>
                </a:solidFill>
              </a:rPr>
              <a:t>субвенции </a:t>
            </a:r>
            <a:r>
              <a:rPr lang="ru-RU" sz="1400" b="0" dirty="0">
                <a:solidFill>
                  <a:schemeClr val="tx1"/>
                </a:solidFill>
              </a:rPr>
              <a:t>с целью финансового обеспечения расходных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обязательств муниципальных образований, возникающих при исполнении переданных государственных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 полномочий. На эти цели запланировано: </a:t>
            </a:r>
          </a:p>
          <a:p>
            <a:pPr algn="just"/>
            <a:r>
              <a:rPr lang="ru-RU" sz="1400" b="0" dirty="0" smtClean="0">
                <a:solidFill>
                  <a:schemeClr val="tx1"/>
                </a:solidFill>
              </a:rPr>
              <a:t>2017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1 388 931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.; </a:t>
            </a:r>
            <a:r>
              <a:rPr lang="ru-RU" sz="1400" b="0" dirty="0" smtClean="0">
                <a:solidFill>
                  <a:schemeClr val="tx1"/>
                </a:solidFill>
              </a:rPr>
              <a:t> 2018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1 397 575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.; </a:t>
            </a:r>
            <a:r>
              <a:rPr lang="ru-RU" sz="1400" b="0" dirty="0" smtClean="0">
                <a:solidFill>
                  <a:schemeClr val="tx1"/>
                </a:solidFill>
              </a:rPr>
              <a:t> 2019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1 404 928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..</a:t>
            </a:r>
          </a:p>
          <a:p>
            <a:pPr algn="just"/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741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8572216"/>
              </p:ext>
            </p:extLst>
          </p:nvPr>
        </p:nvGraphicFramePr>
        <p:xfrm>
          <a:off x="3705225" y="1409700"/>
          <a:ext cx="5210175" cy="3095625"/>
        </p:xfrm>
        <a:graphic>
          <a:graphicData uri="http://schemas.openxmlformats.org/presentationml/2006/ole">
            <p:oleObj spid="_x0000_s17433" name="Диаграмма" r:id="rId4" imgW="7438921" imgH="44196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1"/>
          <p:cNvGraphicFramePr>
            <a:graphicFrameLocks noChangeAspect="1"/>
          </p:cNvGraphicFramePr>
          <p:nvPr/>
        </p:nvGraphicFramePr>
        <p:xfrm>
          <a:off x="6516688" y="1557338"/>
          <a:ext cx="3198812" cy="2022475"/>
        </p:xfrm>
        <a:graphic>
          <a:graphicData uri="http://schemas.openxmlformats.org/presentationml/2006/ole">
            <p:oleObj spid="_x0000_s18449" name="Диаграмма" r:id="rId4" imgW="6096090" imgH="4067280" progId="MSGraph.Chart.8">
              <p:embed followColorScheme="full"/>
            </p:oleObj>
          </a:graphicData>
        </a:graphic>
      </p:graphicFrame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622300" y="2005013"/>
            <a:ext cx="1692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Городское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>
                <a:solidFill>
                  <a:srgbClr val="3366CC"/>
                </a:solidFill>
              </a:rPr>
              <a:t>население 96,5%   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Сельское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>
                <a:solidFill>
                  <a:srgbClr val="3366CC"/>
                </a:solidFill>
              </a:rPr>
              <a:t>население 3,5%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5940425" y="3789363"/>
            <a:ext cx="25923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Мужчины</a:t>
            </a:r>
            <a:r>
              <a:rPr lang="en-US" altLang="ru-RU" sz="1500">
                <a:solidFill>
                  <a:srgbClr val="3366CC"/>
                </a:solidFill>
              </a:rPr>
              <a:t> </a:t>
            </a:r>
            <a:r>
              <a:rPr lang="ru-RU" altLang="ru-RU" sz="1500">
                <a:solidFill>
                  <a:srgbClr val="3366CC"/>
                </a:solidFill>
              </a:rPr>
              <a:t> 45,4%   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Женщины 54,6%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7380288" y="1989138"/>
            <a:ext cx="147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0">
                <a:solidFill>
                  <a:schemeClr val="tx1"/>
                </a:solidFill>
              </a:rPr>
              <a:t>  </a:t>
            </a:r>
            <a:r>
              <a:rPr lang="ru-RU" altLang="ru-RU" sz="1300">
                <a:solidFill>
                  <a:schemeClr val="bg1"/>
                </a:solidFill>
              </a:rPr>
              <a:t>Неработающие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	         49,4%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3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Работающие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	         50,6%</a:t>
            </a:r>
            <a:r>
              <a:rPr lang="ru-RU" altLang="ru-RU" sz="1300">
                <a:solidFill>
                  <a:srgbClr val="0066CC"/>
                </a:solidFill>
              </a:rPr>
              <a:t>    </a:t>
            </a:r>
            <a:endParaRPr lang="en-US" altLang="ru-RU" sz="1300">
              <a:solidFill>
                <a:srgbClr val="0066CC"/>
              </a:solidFill>
            </a:endParaRPr>
          </a:p>
        </p:txBody>
      </p:sp>
      <p:pic>
        <p:nvPicPr>
          <p:cNvPr id="561159" name="Picture 7" descr="Сельское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84625"/>
            <a:ext cx="16271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0" name="Picture 8" descr="Городско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36900"/>
            <a:ext cx="17605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1" name="Picture 9" descr="Мужчины_dres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321175"/>
            <a:ext cx="10033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2" name="Picture 10" descr="Женщины_dress копи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05300"/>
            <a:ext cx="11811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644525" y="742950"/>
            <a:ext cx="1558925" cy="67945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/>
          <a:p>
            <a:r>
              <a:rPr lang="ru-RU" altLang="ru-RU" sz="1900" i="1">
                <a:solidFill>
                  <a:srgbClr val="3366CC"/>
                </a:solidFill>
              </a:rPr>
              <a:t>Территория </a:t>
            </a:r>
          </a:p>
          <a:p>
            <a:r>
              <a:rPr lang="ru-RU" altLang="ru-RU" sz="1900" i="1">
                <a:solidFill>
                  <a:srgbClr val="3366CC"/>
                </a:solidFill>
              </a:rPr>
              <a:t>23,9 тыс.га.</a:t>
            </a:r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5722938" y="746125"/>
            <a:ext cx="2305050" cy="67945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77724" tIns="38862" rIns="77724" bIns="38862" anchor="ctr">
            <a:spAutoFit/>
          </a:bodyPr>
          <a:lstStyle/>
          <a:p>
            <a:r>
              <a:rPr lang="ru-RU" altLang="ru-RU" sz="1900" i="1">
                <a:solidFill>
                  <a:srgbClr val="3366CC"/>
                </a:solidFill>
              </a:rPr>
              <a:t>Население        </a:t>
            </a:r>
          </a:p>
          <a:p>
            <a:r>
              <a:rPr lang="ru-RU" altLang="ru-RU" sz="1900" i="1">
                <a:solidFill>
                  <a:srgbClr val="3366CC"/>
                </a:solidFill>
              </a:rPr>
              <a:t>102,0 тыс. человек</a:t>
            </a:r>
          </a:p>
        </p:txBody>
      </p:sp>
      <p:sp>
        <p:nvSpPr>
          <p:cNvPr id="561168" name="Rectangle 2"/>
          <p:cNvSpPr>
            <a:spLocks noChangeArrowheads="1"/>
          </p:cNvSpPr>
          <p:nvPr/>
        </p:nvSpPr>
        <p:spPr bwMode="auto">
          <a:xfrm>
            <a:off x="2314575" y="115888"/>
            <a:ext cx="3337546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 dirty="0"/>
              <a:t>Город Тобольск</a:t>
            </a:r>
          </a:p>
          <a:p>
            <a:r>
              <a:rPr lang="ru-RU" altLang="ru-RU" sz="3200" i="1" dirty="0"/>
              <a:t>на 01.01.2016</a:t>
            </a: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395288" y="3933825"/>
            <a:ext cx="719137" cy="260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96,4%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1042988" y="4581525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3,6%</a:t>
            </a: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5795963" y="4941888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54,6%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7451725" y="5300663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45,4%</a:t>
            </a:r>
          </a:p>
        </p:txBody>
      </p:sp>
      <p:pic>
        <p:nvPicPr>
          <p:cNvPr id="6161" name="Picture 17" descr="to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3524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1349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  <p:bldP spid="561156" grpId="0" build="p"/>
      <p:bldP spid="561157" grpId="0" build="p"/>
      <p:bldP spid="561164" grpId="0" animBg="1"/>
      <p:bldP spid="561165" grpId="0" animBg="1"/>
      <p:bldP spid="5611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6550"/>
            <a:ext cx="8059737" cy="844550"/>
          </a:xfrm>
        </p:spPr>
        <p:txBody>
          <a:bodyPr anchor="ctr"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Расходы бюджета города Тобольска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1844675"/>
            <a:ext cx="7416800" cy="4319588"/>
          </a:xfrm>
          <a:prstGeom prst="rect">
            <a:avLst/>
          </a:prstGeom>
          <a:solidFill>
            <a:srgbClr val="0066CC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</a:rPr>
              <a:t>Расходы бюджета </a:t>
            </a:r>
            <a:r>
              <a:rPr lang="ru-RU" b="0">
                <a:solidFill>
                  <a:schemeClr val="bg1"/>
                </a:solidFill>
              </a:rPr>
              <a:t>– выплачиваемые из бюджета денежные средства. </a:t>
            </a:r>
          </a:p>
          <a:p>
            <a:endParaRPr lang="ru-RU" b="0">
              <a:solidFill>
                <a:schemeClr val="bg1"/>
              </a:solidFill>
            </a:endParaRPr>
          </a:p>
          <a:p>
            <a:endParaRPr lang="ru-RU" b="0">
              <a:solidFill>
                <a:schemeClr val="bg1"/>
              </a:solidFill>
            </a:endParaRPr>
          </a:p>
          <a:p>
            <a:r>
              <a:rPr lang="ru-RU" b="0" u="sng">
                <a:solidFill>
                  <a:schemeClr val="bg1"/>
                </a:solidFill>
              </a:rPr>
              <a:t>Объём расходов </a:t>
            </a:r>
            <a:r>
              <a:rPr lang="ru-RU" b="0">
                <a:solidFill>
                  <a:schemeClr val="bg1"/>
                </a:solidFill>
              </a:rPr>
              <a:t>определяется исходя из объёма средств, </a:t>
            </a:r>
          </a:p>
          <a:p>
            <a:r>
              <a:rPr lang="ru-RU" b="0">
                <a:solidFill>
                  <a:schemeClr val="bg1"/>
                </a:solidFill>
              </a:rPr>
              <a:t>необходимых для исполнения установленных </a:t>
            </a:r>
          </a:p>
          <a:p>
            <a:r>
              <a:rPr lang="ru-RU" b="0">
                <a:solidFill>
                  <a:schemeClr val="bg1"/>
                </a:solidFill>
              </a:rPr>
              <a:t>законодательством полномочий органов местного самоуправления </a:t>
            </a:r>
          </a:p>
          <a:p>
            <a:endParaRPr lang="ru-RU" b="0">
              <a:solidFill>
                <a:schemeClr val="bg1"/>
              </a:solidFill>
            </a:endParaRPr>
          </a:p>
          <a:p>
            <a:endParaRPr lang="ru-RU" b="0">
              <a:solidFill>
                <a:schemeClr val="bg1"/>
              </a:solidFill>
            </a:endParaRPr>
          </a:p>
          <a:p>
            <a:r>
              <a:rPr lang="ru-RU" b="0">
                <a:solidFill>
                  <a:schemeClr val="bg1"/>
                </a:solidFill>
              </a:rPr>
              <a:t>Расходы бюджета  города  </a:t>
            </a:r>
            <a:r>
              <a:rPr lang="ru-RU" b="0" u="sng">
                <a:solidFill>
                  <a:schemeClr val="bg1"/>
                </a:solidFill>
              </a:rPr>
              <a:t>классифицируются</a:t>
            </a:r>
            <a:r>
              <a:rPr lang="ru-RU" b="0">
                <a:solidFill>
                  <a:schemeClr val="bg1"/>
                </a:solidFill>
              </a:rPr>
              <a:t>:</a:t>
            </a:r>
          </a:p>
          <a:p>
            <a:endParaRPr lang="ru-RU" b="0">
              <a:solidFill>
                <a:schemeClr val="bg1"/>
              </a:solidFill>
            </a:endParaRPr>
          </a:p>
          <a:p>
            <a:r>
              <a:rPr lang="ru-RU" b="0">
                <a:solidFill>
                  <a:schemeClr val="bg1"/>
                </a:solidFill>
              </a:rPr>
              <a:t>	•по разделам и подразделам;</a:t>
            </a:r>
          </a:p>
          <a:p>
            <a:r>
              <a:rPr lang="ru-RU" b="0">
                <a:solidFill>
                  <a:schemeClr val="bg1"/>
                </a:solidFill>
              </a:rPr>
              <a:t>	•по главным распорядителям средств бюджета;</a:t>
            </a:r>
          </a:p>
          <a:p>
            <a:r>
              <a:rPr lang="ru-RU" b="0">
                <a:solidFill>
                  <a:schemeClr val="bg1"/>
                </a:solidFill>
              </a:rPr>
              <a:t>	•по  муниципальным  программам.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87338"/>
            <a:ext cx="7836147" cy="9366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            </a:t>
            </a:r>
            <a:b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               бюджета 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Times New Roman" pitchFamily="18" charset="0"/>
              </a:rPr>
              <a:t>городаСтруктура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расходов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Структура расходов                                       Тобольска в 2017 году                          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бюджета  города</a:t>
            </a:r>
            <a:b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           Тобольска в 2017 году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570763590"/>
              </p:ext>
            </p:extLst>
          </p:nvPr>
        </p:nvGraphicFramePr>
        <p:xfrm>
          <a:off x="0" y="1484784"/>
          <a:ext cx="903605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40969654"/>
              </p:ext>
            </p:extLst>
          </p:nvPr>
        </p:nvGraphicFramePr>
        <p:xfrm>
          <a:off x="395537" y="1268760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34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Структура расходов бюджета структура расходов бюджета города Тобольска на 2017год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на 2017 год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(без расходов на инвестиции) (млн.руб.)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0" y="116633"/>
            <a:ext cx="509428" cy="57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610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7772400" cy="8636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Бюджет формируется исходя из целей </a:t>
            </a:r>
            <a:b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и результатов</a:t>
            </a:r>
          </a:p>
        </p:txBody>
      </p:sp>
      <p:sp>
        <p:nvSpPr>
          <p:cNvPr id="312323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87137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15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Проект бюджета на 2017-2019 годы сформирован в рамках  муниципальных программ.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15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2484438" y="2852738"/>
            <a:ext cx="460851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pitchFamily="34" charset="0"/>
              </a:rPr>
              <a:t>Стратегическая цель  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547813" y="3644900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pitchFamily="34" charset="0"/>
              </a:rPr>
              <a:t>Цель 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pitchFamily="34" charset="0"/>
              </a:rPr>
              <a:t>программы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10" name="Oval 19"/>
          <p:cNvSpPr>
            <a:spLocks noChangeArrowheads="1"/>
          </p:cNvSpPr>
          <p:nvPr/>
        </p:nvSpPr>
        <p:spPr bwMode="auto">
          <a:xfrm>
            <a:off x="1258888" y="4292600"/>
            <a:ext cx="15128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pitchFamily="34" charset="0"/>
              </a:rPr>
              <a:t>Задачи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11" name="Text Box 31"/>
          <p:cNvSpPr txBox="1">
            <a:spLocks noChangeArrowheads="1"/>
          </p:cNvSpPr>
          <p:nvPr/>
        </p:nvSpPr>
        <p:spPr bwMode="auto">
          <a:xfrm>
            <a:off x="6767513" y="4921250"/>
            <a:ext cx="1512887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pitchFamily="34" charset="0"/>
              </a:rPr>
              <a:t>программные мероприятия</a:t>
            </a:r>
          </a:p>
        </p:txBody>
      </p:sp>
      <p:sp>
        <p:nvSpPr>
          <p:cNvPr id="21512" name="Text Box 32"/>
          <p:cNvSpPr txBox="1">
            <a:spLocks noChangeArrowheads="1"/>
          </p:cNvSpPr>
          <p:nvPr/>
        </p:nvSpPr>
        <p:spPr bwMode="auto">
          <a:xfrm>
            <a:off x="3203575" y="6165850"/>
            <a:ext cx="3097213" cy="34607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pitchFamily="34" charset="0"/>
              </a:rPr>
              <a:t>Показатели эффективности</a:t>
            </a:r>
          </a:p>
        </p:txBody>
      </p:sp>
      <p:sp>
        <p:nvSpPr>
          <p:cNvPr id="21513" name="Text Box 39"/>
          <p:cNvSpPr txBox="1">
            <a:spLocks noChangeArrowheads="1"/>
          </p:cNvSpPr>
          <p:nvPr/>
        </p:nvSpPr>
        <p:spPr bwMode="auto">
          <a:xfrm>
            <a:off x="2809875" y="2349500"/>
            <a:ext cx="428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>
                <a:solidFill>
                  <a:srgbClr val="FF0000"/>
                </a:solidFill>
              </a:rPr>
              <a:t>Муниципальная ПРОГРАММА</a:t>
            </a:r>
          </a:p>
        </p:txBody>
      </p:sp>
      <p:sp>
        <p:nvSpPr>
          <p:cNvPr id="21514" name="Rectangle 40"/>
          <p:cNvSpPr>
            <a:spLocks noChangeArrowheads="1"/>
          </p:cNvSpPr>
          <p:nvPr/>
        </p:nvSpPr>
        <p:spPr bwMode="auto">
          <a:xfrm>
            <a:off x="7019925" y="3573463"/>
            <a:ext cx="10080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pitchFamily="34" charset="0"/>
              </a:rPr>
              <a:t>Цель  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pitchFamily="34" charset="0"/>
              </a:rPr>
              <a:t>программы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15" name="Rectangle 41"/>
          <p:cNvSpPr>
            <a:spLocks noChangeArrowheads="1"/>
          </p:cNvSpPr>
          <p:nvPr/>
        </p:nvSpPr>
        <p:spPr bwMode="auto">
          <a:xfrm>
            <a:off x="4284663" y="3860800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pitchFamily="34" charset="0"/>
              </a:rPr>
              <a:t>Цель  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pitchFamily="34" charset="0"/>
              </a:rPr>
              <a:t>программы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16" name="AutoShape 4"/>
          <p:cNvSpPr>
            <a:spLocks noChangeArrowheads="1"/>
          </p:cNvSpPr>
          <p:nvPr/>
        </p:nvSpPr>
        <p:spPr bwMode="auto">
          <a:xfrm rot="5419922" flipV="1">
            <a:off x="4642644" y="2348706"/>
            <a:ext cx="358775" cy="7129463"/>
          </a:xfrm>
          <a:prstGeom prst="chevron">
            <a:avLst>
              <a:gd name="adj" fmla="val 100000"/>
            </a:avLst>
          </a:prstGeom>
          <a:gradFill rotWithShape="1">
            <a:gsLst>
              <a:gs pos="0">
                <a:srgbClr val="ACACC8"/>
              </a:gs>
              <a:gs pos="100000">
                <a:srgbClr val="50505D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2100" b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1517" name="Line 56"/>
          <p:cNvSpPr>
            <a:spLocks noChangeShapeType="1"/>
          </p:cNvSpPr>
          <p:nvPr/>
        </p:nvSpPr>
        <p:spPr bwMode="auto">
          <a:xfrm flipV="1">
            <a:off x="2268538" y="33575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57"/>
          <p:cNvSpPr>
            <a:spLocks noChangeShapeType="1"/>
          </p:cNvSpPr>
          <p:nvPr/>
        </p:nvSpPr>
        <p:spPr bwMode="auto">
          <a:xfrm>
            <a:off x="4787900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58"/>
          <p:cNvSpPr>
            <a:spLocks noChangeShapeType="1"/>
          </p:cNvSpPr>
          <p:nvPr/>
        </p:nvSpPr>
        <p:spPr bwMode="auto">
          <a:xfrm>
            <a:off x="6732588" y="3392488"/>
            <a:ext cx="3603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Text Box 59"/>
          <p:cNvSpPr txBox="1">
            <a:spLocks noChangeArrowheads="1"/>
          </p:cNvSpPr>
          <p:nvPr/>
        </p:nvSpPr>
        <p:spPr bwMode="auto">
          <a:xfrm>
            <a:off x="4140200" y="5300663"/>
            <a:ext cx="1511300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pitchFamily="34" charset="0"/>
              </a:rPr>
              <a:t>программные мероприятия</a:t>
            </a:r>
          </a:p>
        </p:txBody>
      </p:sp>
      <p:sp>
        <p:nvSpPr>
          <p:cNvPr id="21521" name="Text Box 60"/>
          <p:cNvSpPr txBox="1">
            <a:spLocks noChangeArrowheads="1"/>
          </p:cNvSpPr>
          <p:nvPr/>
        </p:nvSpPr>
        <p:spPr bwMode="auto">
          <a:xfrm>
            <a:off x="1331913" y="5084763"/>
            <a:ext cx="1477962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pitchFamily="34" charset="0"/>
              </a:rPr>
              <a:t>программные мероприятия</a:t>
            </a:r>
          </a:p>
        </p:txBody>
      </p:sp>
      <p:sp>
        <p:nvSpPr>
          <p:cNvPr id="21522" name="Oval 61"/>
          <p:cNvSpPr>
            <a:spLocks noChangeArrowheads="1"/>
          </p:cNvSpPr>
          <p:nvPr/>
        </p:nvSpPr>
        <p:spPr bwMode="auto">
          <a:xfrm>
            <a:off x="4067175" y="4508500"/>
            <a:ext cx="15128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pitchFamily="34" charset="0"/>
              </a:rPr>
              <a:t>Задачи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23" name="Oval 62"/>
          <p:cNvSpPr>
            <a:spLocks noChangeArrowheads="1"/>
          </p:cNvSpPr>
          <p:nvPr/>
        </p:nvSpPr>
        <p:spPr bwMode="auto">
          <a:xfrm>
            <a:off x="6732588" y="4221163"/>
            <a:ext cx="15128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pitchFamily="34" charset="0"/>
              </a:rPr>
              <a:t>Задачи</a:t>
            </a:r>
          </a:p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7265"/>
            <a:ext cx="6048672" cy="37581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49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Программно-целевой </a:t>
            </a:r>
            <a:r>
              <a:rPr lang="ru-RU" sz="4000" dirty="0"/>
              <a:t>принцип формирования бюджета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558" y="482037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4,7%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непрограммные расходы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42053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95,3%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программные расходы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650" y="1916832"/>
            <a:ext cx="23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CC"/>
                </a:solidFill>
              </a:rPr>
              <a:t>438 </a:t>
            </a:r>
            <a:r>
              <a:rPr lang="ru-RU" sz="2800" dirty="0" err="1" smtClean="0">
                <a:solidFill>
                  <a:srgbClr val="0066CC"/>
                </a:solidFill>
              </a:rPr>
              <a:t>млн.руб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5556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CC"/>
                </a:solidFill>
              </a:rPr>
              <a:t>8 821 </a:t>
            </a:r>
            <a:r>
              <a:rPr lang="ru-RU" sz="2800" dirty="0" err="1" smtClean="0">
                <a:solidFill>
                  <a:srgbClr val="0066CC"/>
                </a:solidFill>
              </a:rPr>
              <a:t>млн.руб</a:t>
            </a:r>
            <a:r>
              <a:rPr lang="ru-RU" sz="2800" dirty="0" smtClean="0">
                <a:solidFill>
                  <a:srgbClr val="0066CC"/>
                </a:solidFill>
              </a:rPr>
              <a:t>.</a:t>
            </a:r>
            <a:endParaRPr lang="ru-RU" sz="28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5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00113" y="2133600"/>
            <a:ext cx="7261225" cy="2159000"/>
          </a:xfrm>
        </p:spPr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800" b="1" smtClean="0">
                <a:solidFill>
                  <a:srgbClr val="008000"/>
                </a:solidFill>
                <a:latin typeface="Times New Roman" pitchFamily="18" charset="0"/>
              </a:rPr>
              <a:t>Муниципальные программы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33375"/>
            <a:ext cx="1306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pPr algn="ctr" eaLnBrk="1" hangingPunct="1"/>
            <a:r>
              <a:rPr lang="ru-RU" sz="1800" b="1" dirty="0" smtClean="0"/>
              <a:t>Расходы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2652351"/>
              </p:ext>
            </p:extLst>
          </p:nvPr>
        </p:nvGraphicFramePr>
        <p:xfrm>
          <a:off x="179512" y="655213"/>
          <a:ext cx="8856984" cy="5956172"/>
        </p:xfrm>
        <a:graphic>
          <a:graphicData uri="http://schemas.openxmlformats.org/drawingml/2006/table">
            <a:tbl>
              <a:tblPr/>
              <a:tblGrid>
                <a:gridCol w="5686142"/>
                <a:gridCol w="1025438"/>
                <a:gridCol w="1119966"/>
                <a:gridCol w="1025438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6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гражданской обороны, защиты населения и территорий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г.Тобольска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чрезвычайных ситуаций природного и техногенного характера и обеспечения безопасности людей на водных объектах»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молодежной политики 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г.Тобольске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89908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физической культуры и спорта в городе Тобольске"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195 785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города Тобольска"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1 743 807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1743170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1750912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инфраструктуры в городе Тобольске"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394 835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399929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404835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отрасли «Культура» города Тобольска"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153 520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154302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155321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бюджетного процесса в городе Тобольске"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в области управления и распоряжения муниципальной собственностью города Тобольска"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102 329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65775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"Программа комплексного развития систем коммунальной инфраструктуры городского округа город Тобольск"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163 062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"Пожарная безопасность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г.Тобольска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"Комплексное социально-экономическое развитие города Тобольска"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5 643 000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5183000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5506000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6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деятельности по реализации государственной политике в сферах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"Содержание дорог и благоустройство города Тобольска"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176 371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176371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176371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6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"Строительство, реконструкция и ремонт автомобильных дорог муниципального образования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г.Тобольск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95 367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95367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95367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7316299"/>
              </p:ext>
            </p:extLst>
          </p:nvPr>
        </p:nvGraphicFramePr>
        <p:xfrm>
          <a:off x="4810236" y="1340768"/>
          <a:ext cx="41148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302377" cy="1484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 «Комплексное развитие систем  коммунальной инфраструктуры г. </a:t>
            </a:r>
            <a: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Тобольска»инфраструктуры </a:t>
            </a:r>
            <a: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г. Тобольска»</a:t>
            </a:r>
            <a:r>
              <a:rPr lang="ru-RU" altLang="ru-RU" sz="2400" b="1" dirty="0" err="1" smtClean="0">
                <a:solidFill>
                  <a:srgbClr val="0066CC"/>
                </a:solidFill>
                <a:latin typeface="Times New Roman" pitchFamily="18" charset="0"/>
              </a:rPr>
              <a:t>ое</a:t>
            </a:r>
            <a: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 развитие систем  коммунальной инфраструктуры г.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Тобольска»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5378251"/>
              </p:ext>
            </p:extLst>
          </p:nvPr>
        </p:nvGraphicFramePr>
        <p:xfrm>
          <a:off x="251520" y="1412019"/>
          <a:ext cx="4752528" cy="15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3440" y="1412776"/>
            <a:ext cx="352839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Цели программы: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74342714"/>
              </p:ext>
            </p:extLst>
          </p:nvPr>
        </p:nvGraphicFramePr>
        <p:xfrm>
          <a:off x="0" y="3284984"/>
          <a:ext cx="51034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7403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6217113"/>
              </p:ext>
            </p:extLst>
          </p:nvPr>
        </p:nvGraphicFramePr>
        <p:xfrm>
          <a:off x="5076056" y="1340768"/>
          <a:ext cx="38489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80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"Основные направления развития молодежной политики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г.Тобольске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9191426"/>
              </p:ext>
            </p:extLst>
          </p:nvPr>
        </p:nvGraphicFramePr>
        <p:xfrm>
          <a:off x="179512" y="1916832"/>
          <a:ext cx="4851920" cy="165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04616329"/>
              </p:ext>
            </p:extLst>
          </p:nvPr>
        </p:nvGraphicFramePr>
        <p:xfrm>
          <a:off x="0" y="3717032"/>
          <a:ext cx="5103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28964" y="93307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tx1"/>
                </a:solidFill>
              </a:rPr>
              <a:t>Задачи программы: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52736"/>
            <a:ext cx="468052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</a:rPr>
              <a:t>Цель:  </a:t>
            </a:r>
            <a:r>
              <a:rPr lang="ru-RU" sz="1600" dirty="0" smtClean="0">
                <a:solidFill>
                  <a:schemeClr val="tx1"/>
                </a:solidFill>
              </a:rPr>
              <a:t>Содействие позитивной самореализации и интеграции молодежи в систему общественных отношений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0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712968" cy="5760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ru-RU" sz="1600" b="1" u="sng" dirty="0" smtClean="0">
                <a:latin typeface="Times New Roman" pitchFamily="18" charset="0"/>
              </a:rPr>
              <a:t>Цель Программы: </a:t>
            </a:r>
            <a:r>
              <a:rPr lang="ru-RU" sz="1400" b="1" dirty="0" smtClean="0">
                <a:latin typeface="Times New Roman" pitchFamily="18" charset="0"/>
              </a:rPr>
              <a:t>Обеспечение доступности качественного образования через инновационное развитие муниципальной системы образования в соответствии с требованиями современной образовательной политики, потребностями личности и социально-экономического развития города Тобольска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8328"/>
            <a:ext cx="8435280" cy="642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1600" b="1" dirty="0" smtClean="0">
                <a:solidFill>
                  <a:srgbClr val="0066CC"/>
                </a:solidFill>
                <a:latin typeface="Times New Roman" pitchFamily="18" charset="0"/>
              </a:rPr>
              <a:t>Муниципальная ведомственная целевая  программа </a:t>
            </a:r>
            <a:br>
              <a:rPr lang="ru-RU" sz="1600" b="1" dirty="0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rgbClr val="0066CC"/>
                </a:solidFill>
                <a:latin typeface="Times New Roman" pitchFamily="18" charset="0"/>
              </a:rPr>
              <a:t>«Развитие образования города Тобольска»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512965469"/>
              </p:ext>
            </p:extLst>
          </p:nvPr>
        </p:nvGraphicFramePr>
        <p:xfrm>
          <a:off x="4860031" y="1905799"/>
          <a:ext cx="4104457" cy="476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0032" y="1628800"/>
            <a:ext cx="410445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</a:rPr>
              <a:t>Задачи программы:</a:t>
            </a:r>
            <a:endParaRPr lang="ru-RU" sz="1200" u="sng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050238"/>
              </p:ext>
            </p:extLst>
          </p:nvPr>
        </p:nvGraphicFramePr>
        <p:xfrm>
          <a:off x="179512" y="1767299"/>
          <a:ext cx="4608512" cy="154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5021431"/>
              </p:ext>
            </p:extLst>
          </p:nvPr>
        </p:nvGraphicFramePr>
        <p:xfrm>
          <a:off x="0" y="3284984"/>
          <a:ext cx="48600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288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8"/>
          <p:cNvSpPr txBox="1">
            <a:spLocks noChangeArrowheads="1"/>
          </p:cNvSpPr>
          <p:nvPr/>
        </p:nvSpPr>
        <p:spPr bwMode="auto">
          <a:xfrm>
            <a:off x="611188" y="2044720"/>
            <a:ext cx="5905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200" b="0" i="1" dirty="0">
                <a:solidFill>
                  <a:srgbClr val="0066CC"/>
                </a:solidFill>
                <a:latin typeface="Arial" charset="0"/>
              </a:rPr>
              <a:t>в % к предыдущему году </a:t>
            </a:r>
            <a:endParaRPr lang="ru-RU" sz="1200" b="0" i="1" dirty="0" smtClean="0">
              <a:solidFill>
                <a:srgbClr val="0066CC"/>
              </a:solidFill>
              <a:latin typeface="Arial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sz="1200" b="0" i="1" dirty="0" smtClean="0">
                <a:solidFill>
                  <a:srgbClr val="0066CC"/>
                </a:solidFill>
                <a:latin typeface="Arial" charset="0"/>
              </a:rPr>
              <a:t>в </a:t>
            </a:r>
            <a:r>
              <a:rPr lang="ru-RU" sz="1200" b="0" i="1" dirty="0">
                <a:solidFill>
                  <a:srgbClr val="0066CC"/>
                </a:solidFill>
                <a:latin typeface="Arial" charset="0"/>
              </a:rPr>
              <a:t>действующих ценах</a:t>
            </a:r>
          </a:p>
        </p:txBody>
      </p:sp>
      <p:sp>
        <p:nvSpPr>
          <p:cNvPr id="7171" name="Text Box 38"/>
          <p:cNvSpPr txBox="1">
            <a:spLocks noChangeArrowheads="1"/>
          </p:cNvSpPr>
          <p:nvPr/>
        </p:nvSpPr>
        <p:spPr bwMode="auto">
          <a:xfrm>
            <a:off x="631825" y="1636713"/>
            <a:ext cx="5978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900">
                <a:solidFill>
                  <a:srgbClr val="0066CC"/>
                </a:solidFill>
              </a:rPr>
              <a:t>Индекс промышленного производства </a:t>
            </a:r>
          </a:p>
        </p:txBody>
      </p:sp>
      <p:graphicFrame>
        <p:nvGraphicFramePr>
          <p:cNvPr id="261169" name="Group 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5640027"/>
              </p:ext>
            </p:extLst>
          </p:nvPr>
        </p:nvGraphicFramePr>
        <p:xfrm>
          <a:off x="1187624" y="2575338"/>
          <a:ext cx="5327650" cy="3091244"/>
        </p:xfrm>
        <a:graphic>
          <a:graphicData uri="http://schemas.openxmlformats.org/drawingml/2006/table">
            <a:tbl>
              <a:tblPr/>
              <a:tblGrid>
                <a:gridCol w="2736304"/>
                <a:gridCol w="2591346"/>
              </a:tblGrid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116,6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80,2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100,6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70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111,7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70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93,5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5" name="Rectangle 2"/>
          <p:cNvSpPr txBox="1">
            <a:spLocks noChangeArrowheads="1"/>
          </p:cNvSpPr>
          <p:nvPr/>
        </p:nvSpPr>
        <p:spPr bwMode="black">
          <a:xfrm>
            <a:off x="695325" y="222250"/>
            <a:ext cx="7621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100">
                <a:solidFill>
                  <a:schemeClr val="bg1"/>
                </a:solidFill>
              </a:rPr>
              <a:t>Прогноз социально-экономического развития Тюменской области</a:t>
            </a:r>
            <a:endParaRPr lang="ru-RU" sz="21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96" name="Скругленный прямоугольник 11"/>
          <p:cNvSpPr>
            <a:spLocks noChangeArrowheads="1"/>
          </p:cNvSpPr>
          <p:nvPr/>
        </p:nvSpPr>
        <p:spPr bwMode="auto">
          <a:xfrm>
            <a:off x="433388" y="6045200"/>
            <a:ext cx="6264275" cy="565150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just"/>
            <a:r>
              <a:rPr lang="ru-RU" sz="1400">
                <a:solidFill>
                  <a:srgbClr val="0066CC"/>
                </a:solidFill>
              </a:rPr>
              <a:t>Наиболее высокие темпы роста прогнозируются в производстве нефтепродуктов и химическом производстве</a:t>
            </a:r>
            <a:r>
              <a:rPr lang="ru-RU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7416800" cy="5635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Прогноз социально-экономического развития г. Тобольск</a:t>
            </a:r>
          </a:p>
        </p:txBody>
      </p:sp>
      <p:pic>
        <p:nvPicPr>
          <p:cNvPr id="7198" name="Picture 9" descr="d2a8c1854fb31dfb45e9d208825e6cf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305050" cy="1243012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16" descr="DSC0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3225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17" descr="big56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233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29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04200" cy="5328592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В проекте бюджета города учтено :</a:t>
            </a:r>
          </a:p>
          <a:p>
            <a:pPr marL="0" indent="0" eaLnBrk="1" hangingPunct="1">
              <a:buNone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количество учреждений, оказывающих  услуги  дошкольного образования -15, в том числе: 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муниципальные автономные учреждения-7;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негосударственные дошкольные образовательные учреждения-2;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структурные  подразделения общеобразовательных учреждений и  структурные подразделения  и отделения  дошкольного образования -6.</a:t>
            </a: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Всего численность воспитанников 8380.</a:t>
            </a: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Предоставлением  общедоступного и бесплатного общего (полного) образования занимается  19 образовательное  учреждение, из них: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негосударственных 1 (ТПГ);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дневные  школы 18 </a:t>
            </a: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Количество классов  558 ,в них учащихся 14116, в том числе:  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1-4 классах 6408 учащихся в 237 классах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5-9   классах 6222  учащихся в 252 классах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10-11 классах 1486 учащихся в 69 классах</a:t>
            </a: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Норматив  на питание: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обучающихся из малоимущих семей и семей, находящихся в трудной жизненной ситуации составит -43,5р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обучающиеся с ограниченными возможностями здоровья-123р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обучающиеся, при проведении учебно-полевых сборов-268,5р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6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CC"/>
                </a:solidFill>
              </a:rPr>
              <a:t>Муниципальная ведомственная целевая  программа </a:t>
            </a:r>
            <a:br>
              <a:rPr lang="ru-RU" dirty="0">
                <a:solidFill>
                  <a:srgbClr val="0066CC"/>
                </a:solidFill>
              </a:rPr>
            </a:br>
            <a:r>
              <a:rPr lang="ru-RU" dirty="0">
                <a:solidFill>
                  <a:srgbClr val="0066CC"/>
                </a:solidFill>
              </a:rPr>
              <a:t>«Развитие образования города </a:t>
            </a:r>
            <a:r>
              <a:rPr lang="ru-RU" dirty="0" smtClean="0">
                <a:solidFill>
                  <a:srgbClr val="0066CC"/>
                </a:solidFill>
              </a:rPr>
              <a:t>Тобольска» </a:t>
            </a:r>
            <a:endParaRPr lang="ru-RU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6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8796486"/>
              </p:ext>
            </p:extLst>
          </p:nvPr>
        </p:nvGraphicFramePr>
        <p:xfrm>
          <a:off x="0" y="1843082"/>
          <a:ext cx="4427984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54888" cy="9906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66CC"/>
                </a:solidFill>
                <a:latin typeface="Times New Roman" pitchFamily="18" charset="0"/>
              </a:rPr>
              <a:t>Муниципальная программа «Основные направления развития отрасли «Культура»  города Тобольска»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863857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Цель: Обеспечение </a:t>
            </a:r>
            <a:r>
              <a:rPr lang="ru-RU" sz="1200" dirty="0">
                <a:solidFill>
                  <a:schemeClr val="tx1"/>
                </a:solidFill>
              </a:rPr>
              <a:t>прав граждан на доступ к культурным ценностям и участие в культурной жизни города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178405085"/>
              </p:ext>
            </p:extLst>
          </p:nvPr>
        </p:nvGraphicFramePr>
        <p:xfrm>
          <a:off x="4070326" y="1700809"/>
          <a:ext cx="489416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452743279"/>
              </p:ext>
            </p:extLst>
          </p:nvPr>
        </p:nvGraphicFramePr>
        <p:xfrm>
          <a:off x="4139952" y="3531299"/>
          <a:ext cx="4894162" cy="15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777687618"/>
              </p:ext>
            </p:extLst>
          </p:nvPr>
        </p:nvGraphicFramePr>
        <p:xfrm>
          <a:off x="4139952" y="5229200"/>
          <a:ext cx="4894162" cy="15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="" xmlns:p14="http://schemas.microsoft.com/office/powerpoint/2010/main" val="32599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67EDB-B3C7-45D0-B95C-1F1AD848B76A}" type="slidenum">
              <a:rPr lang="ru-RU" altLang="en-US" smtClean="0"/>
              <a:pPr>
                <a:defRPr/>
              </a:pPr>
              <a:t>32</a:t>
            </a:fld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CC"/>
                </a:solidFill>
                <a:latin typeface="Times New Roman" pitchFamily="18" charset="0"/>
              </a:rPr>
              <a:t>Муниципальная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66CC"/>
                </a:solidFill>
                <a:latin typeface="Times New Roman" pitchFamily="18" charset="0"/>
              </a:rPr>
              <a:t>программа «Основные направления развития отрасли «Культура»  города Тобольска» </a:t>
            </a:r>
            <a:endParaRPr lang="ru-RU" sz="2000" dirty="0">
              <a:solidFill>
                <a:srgbClr val="0066CC"/>
              </a:solidFill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16111320"/>
              </p:ext>
            </p:extLst>
          </p:nvPr>
        </p:nvGraphicFramePr>
        <p:xfrm>
          <a:off x="4932040" y="2636912"/>
          <a:ext cx="40324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53723914"/>
              </p:ext>
            </p:extLst>
          </p:nvPr>
        </p:nvGraphicFramePr>
        <p:xfrm>
          <a:off x="1935" y="1700808"/>
          <a:ext cx="48600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068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9833936"/>
              </p:ext>
            </p:extLst>
          </p:nvPr>
        </p:nvGraphicFramePr>
        <p:xfrm>
          <a:off x="395536" y="1556792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28345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Ведомственная целевая программа</a:t>
            </a:r>
            <a:br>
              <a:rPr lang="ru-RU" sz="2400" b="1" dirty="0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66CC"/>
                </a:solidFill>
                <a:latin typeface="Times New Roman" pitchFamily="18" charset="0"/>
              </a:rPr>
              <a:t>«Основные направления развития физической культуры и спорта в городе Тобольске»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82795847"/>
              </p:ext>
            </p:extLst>
          </p:nvPr>
        </p:nvGraphicFramePr>
        <p:xfrm>
          <a:off x="269429" y="3573016"/>
          <a:ext cx="854975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13334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1832407"/>
              </p:ext>
            </p:extLst>
          </p:nvPr>
        </p:nvGraphicFramePr>
        <p:xfrm>
          <a:off x="323528" y="1844825"/>
          <a:ext cx="864095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28345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Программа  «Комплексного социально-экономического развития города Тобольска до 2020 года»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3386492"/>
              </p:ext>
            </p:extLst>
          </p:nvPr>
        </p:nvGraphicFramePr>
        <p:xfrm>
          <a:off x="539551" y="4581128"/>
          <a:ext cx="8279629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008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9024585"/>
              </p:ext>
            </p:extLst>
          </p:nvPr>
        </p:nvGraphicFramePr>
        <p:xfrm>
          <a:off x="251520" y="1772816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Муниципальная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0066CC"/>
                </a:solidFill>
              </a:rPr>
              <a:t>программа "Развитие транспортной инфраструктуры в городе Тобольске«</a:t>
            </a:r>
            <a:r>
              <a:rPr lang="ru-RU" sz="2400" dirty="0" smtClean="0">
                <a:solidFill>
                  <a:srgbClr val="0066CC"/>
                </a:solidFill>
              </a:rPr>
              <a:t/>
            </a:r>
            <a:br>
              <a:rPr lang="ru-RU" sz="2400" dirty="0" smtClean="0">
                <a:solidFill>
                  <a:srgbClr val="0066CC"/>
                </a:solidFill>
              </a:rPr>
            </a:br>
            <a:endParaRPr lang="ru-RU" sz="2400" b="1" dirty="0" smtClean="0">
              <a:solidFill>
                <a:srgbClr val="0066CC"/>
              </a:solidFill>
              <a:latin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1252981"/>
              </p:ext>
            </p:extLst>
          </p:nvPr>
        </p:nvGraphicFramePr>
        <p:xfrm>
          <a:off x="245381" y="4149080"/>
          <a:ext cx="389457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1459431"/>
              </p:ext>
            </p:extLst>
          </p:nvPr>
        </p:nvGraphicFramePr>
        <p:xfrm>
          <a:off x="4283968" y="3717032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1545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0699755"/>
              </p:ext>
            </p:extLst>
          </p:nvPr>
        </p:nvGraphicFramePr>
        <p:xfrm>
          <a:off x="323528" y="17008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800" b="1" dirty="0" smtClean="0"/>
              <a:t>Муниципальная программа</a:t>
            </a:r>
            <a:br>
              <a:rPr lang="ru-RU" sz="2800" b="1" dirty="0" smtClean="0"/>
            </a:br>
            <a:r>
              <a:rPr lang="ru-RU" sz="2800" b="1" dirty="0" smtClean="0"/>
              <a:t>«Содержание дорог и  благоустройство  города Тобольска »</a:t>
            </a:r>
            <a:r>
              <a:rPr lang="ru-RU" sz="2800" dirty="0" smtClean="0"/>
              <a:t>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9831098"/>
              </p:ext>
            </p:extLst>
          </p:nvPr>
        </p:nvGraphicFramePr>
        <p:xfrm>
          <a:off x="245381" y="4149080"/>
          <a:ext cx="85738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4453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0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Расходы программы «</a:t>
            </a:r>
            <a:r>
              <a:rPr lang="ru-RU" sz="2400" b="1" dirty="0"/>
              <a:t>Содержание дорог и  благоустройство  города Тобольска » </a:t>
            </a:r>
            <a:endParaRPr lang="ru-RU" sz="2400" b="1" dirty="0" smtClean="0"/>
          </a:p>
        </p:txBody>
      </p:sp>
      <p:graphicFrame>
        <p:nvGraphicFramePr>
          <p:cNvPr id="362507" name="Group 10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067224127"/>
              </p:ext>
            </p:extLst>
          </p:nvPr>
        </p:nvGraphicFramePr>
        <p:xfrm>
          <a:off x="395288" y="2060575"/>
          <a:ext cx="8218487" cy="4176737"/>
        </p:xfrm>
        <a:graphic>
          <a:graphicData uri="http://schemas.openxmlformats.org/drawingml/2006/table">
            <a:tbl>
              <a:tblPr/>
              <a:tblGrid>
                <a:gridCol w="4511675"/>
                <a:gridCol w="1166812"/>
                <a:gridCol w="1211263"/>
                <a:gridCol w="1328737"/>
              </a:tblGrid>
              <a:tr h="100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содержанию улично-дорожной сети (в том числе за счет средств дорожного фонда)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содержанию сетей освещения города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организации озеленения территории города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текущему содержанию мест захоронений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прочему благоустройству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7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ru-RU" sz="1600" b="1" smtClean="0"/>
              <a:t>Комплексная муниципальная программа «Основные направления деятельности по реализации государственной политики в сферах   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Тобольска»</a:t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36867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937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9832" name="Group 104"/>
          <p:cNvGraphicFramePr>
            <a:graphicFrameLocks noGrp="1"/>
          </p:cNvGraphicFramePr>
          <p:nvPr>
            <p:ph type="tbl" idx="1"/>
          </p:nvPr>
        </p:nvGraphicFramePr>
        <p:xfrm>
          <a:off x="539750" y="1700213"/>
          <a:ext cx="8229600" cy="4530725"/>
        </p:xfrm>
        <a:graphic>
          <a:graphicData uri="http://schemas.openxmlformats.org/drawingml/2006/table">
            <a:tbl>
              <a:tblPr/>
              <a:tblGrid>
                <a:gridCol w="1739900"/>
                <a:gridCol w="6489700"/>
              </a:tblGrid>
              <a:tr h="45307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8575" algn="l"/>
                        </a:tabLst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85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Программы:-Укрепление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единства российской нации. Обеспечение межнационального, межконфессионального согласия, общественно-политической стабильности. Профилактика проявлений этнического, религиозного, политического  экстремизма.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85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Программы:-Профилактика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национальной розни и экстремизма в этнической среде (в том числе: адаптация и интеграция мигрантов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тобольское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сообщество);-Реализация мероприятий национально-культурного развития в этнической среде. Содействие этнокультурному развитию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тоболяков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-Развитие взаимодействия и укрепление сотрудничества органов государственной власти, местного самоуправления и религиозных объединений. Профилактика проявлений экстремизма в религиозной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сфере;-Содействие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возрождению и сохранению историко-культурного наследия, духовных ценностей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народов;-Объединение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усилий и ресурсов органов государственной власти, местного самоуправления и институтов гражданского общества в реализации мероприятий устойчивого общественно-политического развития. Оценка процессов в сфере общественных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отношений;-Реализация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комплекса мероприятий, направленных на профилактику социально-политического экстремизма в молодежной среде.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860" name="Group 108"/>
          <p:cNvGraphicFramePr>
            <a:graphicFrameLocks noGrp="1"/>
          </p:cNvGraphicFramePr>
          <p:nvPr>
            <p:ph type="tbl" idx="1"/>
          </p:nvPr>
        </p:nvGraphicFramePr>
        <p:xfrm>
          <a:off x="457200" y="836613"/>
          <a:ext cx="8229600" cy="3624262"/>
        </p:xfrm>
        <a:graphic>
          <a:graphicData uri="http://schemas.openxmlformats.org/drawingml/2006/table">
            <a:tbl>
              <a:tblPr/>
              <a:tblGrid>
                <a:gridCol w="1739900"/>
                <a:gridCol w="6489700"/>
              </a:tblGrid>
              <a:tr h="254203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Финансовое обеспечение реализации Программы: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 тыс.руб.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.356тыс.руб.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.356тыс.руб.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Программа носит межведомственный характер и финансируется, в том числе, в рамках ведомственных целевых программ.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Объём средств, выделяемых на реализацию мероприятий настоящей программы, ежегодно уточняется при формировании бюджета на соответствующий финансовый год.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2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Ожидаемые конечные результаты реализации Программы: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8575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-Укрепление единства российской нации. Обеспечение межнационального согласия;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8575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-Обеспечение межконфессионального согласия;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8575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-Обеспечение общественно-политической стабильности в городе Тобольске;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213" name="Group 4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568812703"/>
              </p:ext>
            </p:extLst>
          </p:nvPr>
        </p:nvGraphicFramePr>
        <p:xfrm>
          <a:off x="611188" y="3427413"/>
          <a:ext cx="8137276" cy="1317625"/>
        </p:xfrm>
        <a:graphic>
          <a:graphicData uri="http://schemas.openxmlformats.org/drawingml/2006/table">
            <a:tbl>
              <a:tblPr/>
              <a:tblGrid>
                <a:gridCol w="1500653"/>
                <a:gridCol w="1677020"/>
                <a:gridCol w="1605561"/>
                <a:gridCol w="1677021"/>
                <a:gridCol w="1677021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133,6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7" name="Text Box 38"/>
          <p:cNvSpPr txBox="1">
            <a:spLocks noChangeArrowheads="1"/>
          </p:cNvSpPr>
          <p:nvPr/>
        </p:nvSpPr>
        <p:spPr bwMode="auto">
          <a:xfrm>
            <a:off x="3802063" y="2997200"/>
            <a:ext cx="5111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200" b="0" i="1">
                <a:solidFill>
                  <a:srgbClr val="0066CC"/>
                </a:solidFill>
              </a:rPr>
              <a:t>в % к предыдущему году в сопоставимых ценах</a:t>
            </a:r>
          </a:p>
        </p:txBody>
      </p:sp>
      <p:sp>
        <p:nvSpPr>
          <p:cNvPr id="8218" name="Text Box 38"/>
          <p:cNvSpPr txBox="1">
            <a:spLocks noChangeArrowheads="1"/>
          </p:cNvSpPr>
          <p:nvPr/>
        </p:nvSpPr>
        <p:spPr bwMode="auto">
          <a:xfrm>
            <a:off x="323850" y="1916113"/>
            <a:ext cx="87026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900" dirty="0">
                <a:solidFill>
                  <a:srgbClr val="0066CC"/>
                </a:solidFill>
              </a:rPr>
              <a:t>Темп роста инвестиций в основной капитал </a:t>
            </a:r>
          </a:p>
          <a:p>
            <a:pPr algn="ctr" eaLnBrk="1" hangingPunct="1"/>
            <a:r>
              <a:rPr lang="ru-RU" sz="1900" dirty="0">
                <a:solidFill>
                  <a:srgbClr val="0066CC"/>
                </a:solidFill>
              </a:rPr>
              <a:t>за счет всех источников финансирования</a:t>
            </a:r>
          </a:p>
        </p:txBody>
      </p:sp>
      <p:sp>
        <p:nvSpPr>
          <p:cNvPr id="8219" name="Заголовок 1"/>
          <p:cNvSpPr txBox="1">
            <a:spLocks/>
          </p:cNvSpPr>
          <p:nvPr/>
        </p:nvSpPr>
        <p:spPr bwMode="auto">
          <a:xfrm>
            <a:off x="539750" y="260350"/>
            <a:ext cx="79216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dirty="0"/>
              <a:t>Прогноз социально-экономического развития г. Тобольск</a:t>
            </a:r>
            <a:br>
              <a:rPr lang="ru-RU" altLang="ru-RU" sz="3200" dirty="0"/>
            </a:br>
            <a:endParaRPr lang="ru-RU" altLang="ru-RU" sz="3200" dirty="0"/>
          </a:p>
        </p:txBody>
      </p:sp>
      <p:pic>
        <p:nvPicPr>
          <p:cNvPr id="8220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4775"/>
            <a:ext cx="611560" cy="6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498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Ведомственная  целевая программа  «Пожарная безопасность»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135937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b="1" smtClean="0">
                <a:latin typeface="Times New Roman" pitchFamily="18" charset="0"/>
              </a:rPr>
              <a:t>Цель Программы: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>
                <a:latin typeface="Times New Roman" pitchFamily="18" charset="0"/>
              </a:rPr>
              <a:t>       </a:t>
            </a:r>
            <a:r>
              <a:rPr lang="ru-RU" sz="1400" smtClean="0">
                <a:latin typeface="Times New Roman" pitchFamily="18" charset="0"/>
              </a:rPr>
              <a:t>Создание условий для   укрепления противопожарной защиты  г.  Тобольска, объектов муниципальной собственности.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b="1" smtClean="0">
                <a:latin typeface="Times New Roman" pitchFamily="18" charset="0"/>
              </a:rPr>
              <a:t>Задачи Программы: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>
                <a:latin typeface="Times New Roman" pitchFamily="18" charset="0"/>
              </a:rPr>
              <a:t>     </a:t>
            </a:r>
            <a:r>
              <a:rPr lang="ru-RU" sz="1400" smtClean="0">
                <a:latin typeface="Times New Roman" pitchFamily="18" charset="0"/>
              </a:rPr>
              <a:t>1. Организация обучения населения мерам пожарной безопасности  и  проведение   противопожарной пропаганды: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</a:rPr>
              <a:t>     2. Обеспечение  информирования  правового обеспечения: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</a:rPr>
              <a:t>     3. Принятие мер  по локализации пожара и спасению людей и имущества до прибытия подразделений Государственной противопожарной службы, путём  создания  муниципальной пожарной охраны и (или) добровольной пожарной охраны г. Тобольска, с достаточным количеством сил и средств, необходимых для предотвращения возможности дальнейшего распространения горения и создания условий   для  его ликвидации. Создание 4 опорных пунктов для добровольных противопожарных формирований (ДПФ) на базе пожарных частей ГУ 8 ОФПС (ПЧ-37, ОП  ПЧ-37, ПЧ-128, ПЧ-129), и укомплектование их  специальным  оборудованием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</a:rPr>
              <a:t>	4.Выполнение,содержание в исправном состоянии защитных  минерализованных полос между населенными пунктами и лесными массивами  в весенне-летний пожароопасный период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</a:rPr>
              <a:t>     	5.Обустройство,  содержание  и  ремонт  источников    наружного противопожарного  водоснабжения  (совмещённого с хозяйственно-питьевым водопроводом)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>
                <a:latin typeface="Times New Roman" pitchFamily="18" charset="0"/>
              </a:rPr>
              <a:t> </a:t>
            </a:r>
            <a:r>
              <a:rPr lang="ru-RU" sz="1500" b="1" smtClean="0">
                <a:latin typeface="Times New Roman" pitchFamily="18" charset="0"/>
              </a:rPr>
              <a:t>Мероприятия программы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>
                <a:latin typeface="Times New Roman" pitchFamily="18" charset="0"/>
              </a:rPr>
              <a:t>       </a:t>
            </a:r>
            <a:r>
              <a:rPr lang="ru-RU" sz="1400" smtClean="0">
                <a:latin typeface="Times New Roman" pitchFamily="18" charset="0"/>
              </a:rPr>
              <a:t>Исполнение полномочия по обеспечению первичных мер пожарной безопасности в 201</a:t>
            </a:r>
            <a:r>
              <a:rPr lang="ru-RU" sz="1500" smtClean="0">
                <a:latin typeface="Times New Roman" pitchFamily="18" charset="0"/>
              </a:rPr>
              <a:t>7</a:t>
            </a:r>
            <a:r>
              <a:rPr lang="ru-RU" sz="1400" smtClean="0">
                <a:latin typeface="Times New Roman" pitchFamily="18" charset="0"/>
              </a:rPr>
              <a:t> году </a:t>
            </a:r>
            <a:r>
              <a:rPr lang="ru-RU" sz="1500" smtClean="0">
                <a:latin typeface="Times New Roman" pitchFamily="18" charset="0"/>
              </a:rPr>
              <a:t>4590тыс.руб.,</a:t>
            </a:r>
            <a:r>
              <a:rPr lang="ru-RU" sz="1400" smtClean="0">
                <a:latin typeface="Times New Roman" pitchFamily="18" charset="0"/>
              </a:rPr>
              <a:t> на 2018год- 4</a:t>
            </a:r>
            <a:r>
              <a:rPr lang="ru-RU" sz="1500" smtClean="0">
                <a:latin typeface="Times New Roman" pitchFamily="18" charset="0"/>
              </a:rPr>
              <a:t>590</a:t>
            </a:r>
            <a:r>
              <a:rPr lang="ru-RU" sz="1400" smtClean="0">
                <a:latin typeface="Times New Roman" pitchFamily="18" charset="0"/>
              </a:rPr>
              <a:t> тыс.руб., на 201</a:t>
            </a:r>
            <a:r>
              <a:rPr lang="ru-RU" sz="1500" smtClean="0">
                <a:latin typeface="Times New Roman" pitchFamily="18" charset="0"/>
              </a:rPr>
              <a:t>9</a:t>
            </a:r>
            <a:r>
              <a:rPr lang="ru-RU" sz="1400" smtClean="0">
                <a:latin typeface="Times New Roman" pitchFamily="18" charset="0"/>
              </a:rPr>
              <a:t> год- </a:t>
            </a:r>
            <a:r>
              <a:rPr lang="ru-RU" sz="1500" smtClean="0">
                <a:latin typeface="Times New Roman" pitchFamily="18" charset="0"/>
              </a:rPr>
              <a:t>4590 тыс.руб..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>
                <a:latin typeface="Times New Roman" pitchFamily="18" charset="0"/>
              </a:rPr>
              <a:t>      	</a:t>
            </a:r>
            <a:r>
              <a:rPr lang="ru-RU" sz="1400" smtClean="0">
                <a:latin typeface="Times New Roman" pitchFamily="18" charset="0"/>
              </a:rPr>
              <a:t>Расходы определены из расчета норматива 25руб. на одного жителя для организации добровольной пожарной охраны, и 20 руб. для обеспечения прочих первичных мер пожарной безопасности. Перечень  мероприятий учтен в ведомственной целевой программе «Пожарная безопасность».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287338"/>
            <a:ext cx="7404100" cy="107791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8000"/>
                </a:solidFill>
                <a:latin typeface="Times New Roman" pitchFamily="18" charset="0"/>
              </a:rPr>
              <a:t>Муниципальная целевая программа  "Основные  направления  развития  гражданской обороны, защиты населения и территорий г Тобольска  от чрезвычайных  ситуаций природного и техногенного  характера  м обеспечения  безопасности  на водных объектах "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500" smtClean="0"/>
              <a:t>    </a:t>
            </a:r>
          </a:p>
        </p:txBody>
      </p:sp>
      <p:graphicFrame>
        <p:nvGraphicFramePr>
          <p:cNvPr id="334878" name="Group 30"/>
          <p:cNvGraphicFramePr>
            <a:graphicFrameLocks noGrp="1"/>
          </p:cNvGraphicFramePr>
          <p:nvPr>
            <p:ph sz="half" idx="2"/>
          </p:nvPr>
        </p:nvGraphicFramePr>
        <p:xfrm>
          <a:off x="611188" y="1571625"/>
          <a:ext cx="8137525" cy="4526909"/>
        </p:xfrm>
        <a:graphic>
          <a:graphicData uri="http://schemas.openxmlformats.org/drawingml/2006/table">
            <a:tbl>
              <a:tblPr/>
              <a:tblGrid>
                <a:gridCol w="1728787"/>
                <a:gridCol w="6408738"/>
              </a:tblGrid>
              <a:tr h="1235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Поддержание системы гражданской обороны в готовности к реагированию на возможные угрозы в условиях мирного и военного времени, обеспечение  безопасности населения и территорий города в чрезвычайных ситуациях и снижение травматизма и гибели людей на водных объектах на территории городского округа.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0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Планировать и осуществлять мероприятия по гражданской обороне, защите населения и территории городского округа от чрезвычайных ситуаций природного и техногенного характера.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Поддерживать в состоянии постоянной готовности к использованию сил и средств, для предупреждения и ликвидации ЧС, систем оповещения населения об опасности, объектов гражданской обороны.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 Совершенствовать подготовку различных категорий населения в вопросах защиты населения от чрезвычайных ситуаций природного и техногенного характера от опасностей возникающих при подготовке к ведению и в ходе ведения военных действий.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Обеспечивать снижение травматизма и гибели людей на водных объектах, охраны их жизни и здоровья на территории городского округа.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население города современными средствами защиты органов дыхания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9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4545331"/>
              </p:ext>
            </p:extLst>
          </p:nvPr>
        </p:nvGraphicFramePr>
        <p:xfrm>
          <a:off x="872067" y="1844824"/>
          <a:ext cx="7408333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10" y="20613"/>
            <a:ext cx="588343" cy="6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92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7777163" cy="44656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Спасибо, что посетили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информационный ресурс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«Бюджет для граждан»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800" b="1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88" y="332656"/>
            <a:ext cx="654224" cy="68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697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908175" y="1484313"/>
            <a:ext cx="30940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1900">
                <a:solidFill>
                  <a:srgbClr val="0066CC"/>
                </a:solidFill>
                <a:ea typeface="Calibri" pitchFamily="34" charset="0"/>
                <a:cs typeface="Arial" charset="0"/>
              </a:rPr>
              <a:t>Ввод жилых домов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>
              <a:solidFill>
                <a:srgbClr val="0066CC"/>
              </a:solidFill>
              <a:ea typeface="Calibri" pitchFamily="34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black">
          <a:xfrm>
            <a:off x="695325" y="115888"/>
            <a:ext cx="812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3200"/>
              <a:t>Прогноз социально-экономического развития г. Тобольск</a:t>
            </a:r>
          </a:p>
        </p:txBody>
      </p:sp>
      <p:sp>
        <p:nvSpPr>
          <p:cNvPr id="9220" name="Скругленный прямоугольник 11"/>
          <p:cNvSpPr>
            <a:spLocks noChangeArrowheads="1"/>
          </p:cNvSpPr>
          <p:nvPr/>
        </p:nvSpPr>
        <p:spPr bwMode="auto">
          <a:xfrm>
            <a:off x="250825" y="6021388"/>
            <a:ext cx="5400675" cy="603250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solidFill>
                  <a:srgbClr val="0066CC"/>
                </a:solidFill>
                <a:ea typeface="Calibri" pitchFamily="34" charset="0"/>
                <a:cs typeface="Times New Roman" pitchFamily="18" charset="0"/>
              </a:rPr>
              <a:t>В 2016 году, по оценке, будет введено 100 тыс. кв. м  общей площади жилых домов</a:t>
            </a:r>
          </a:p>
        </p:txBody>
      </p:sp>
      <p:graphicFrame>
        <p:nvGraphicFramePr>
          <p:cNvPr id="265263" name="Group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6986155"/>
              </p:ext>
            </p:extLst>
          </p:nvPr>
        </p:nvGraphicFramePr>
        <p:xfrm>
          <a:off x="874713" y="2012950"/>
          <a:ext cx="4752975" cy="3792314"/>
        </p:xfrm>
        <a:graphic>
          <a:graphicData uri="http://schemas.openxmlformats.org/drawingml/2006/table">
            <a:tbl>
              <a:tblPr/>
              <a:tblGrid>
                <a:gridCol w="2374900"/>
                <a:gridCol w="2378075"/>
              </a:tblGrid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138,4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17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396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396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3635375" y="1752600"/>
            <a:ext cx="2016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ru-RU" altLang="ru-RU" sz="1100" b="0" i="1" dirty="0">
                <a:solidFill>
                  <a:srgbClr val="0066CC"/>
                </a:solidFill>
              </a:rPr>
              <a:t>в % к предыдущему году</a:t>
            </a:r>
          </a:p>
        </p:txBody>
      </p:sp>
      <p:pic>
        <p:nvPicPr>
          <p:cNvPr id="9245" name="Picture 5" descr="Безимен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168650" cy="187483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14" descr="DSC00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167062" cy="200818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4775"/>
            <a:ext cx="11874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405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749300" y="1628775"/>
            <a:ext cx="7859713" cy="9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600" dirty="0" smtClean="0">
                <a:solidFill>
                  <a:srgbClr val="0066CC"/>
                </a:solidFill>
                <a:ea typeface="Calibri" pitchFamily="34" charset="0"/>
                <a:cs typeface="Arial" charset="0"/>
              </a:rPr>
              <a:t>Оборот </a:t>
            </a:r>
            <a:r>
              <a:rPr lang="ru-RU" altLang="ru-RU" sz="2600" dirty="0">
                <a:solidFill>
                  <a:srgbClr val="0066CC"/>
                </a:solidFill>
                <a:ea typeface="Calibri" pitchFamily="34" charset="0"/>
                <a:cs typeface="Arial" charset="0"/>
              </a:rPr>
              <a:t>розничной торговли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 dirty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black">
          <a:xfrm>
            <a:off x="395536" y="222250"/>
            <a:ext cx="759752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dirty="0"/>
              <a:t>Прогноз социально-экономического развития г. Тобольск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956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Скругленный прямоугольник 13"/>
          <p:cNvSpPr>
            <a:spLocks noChangeArrowheads="1"/>
          </p:cNvSpPr>
          <p:nvPr/>
        </p:nvSpPr>
        <p:spPr bwMode="auto">
          <a:xfrm>
            <a:off x="900113" y="2420888"/>
            <a:ext cx="7515225" cy="1461611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ru-RU" altLang="ru-RU" sz="2400" dirty="0">
                <a:solidFill>
                  <a:srgbClr val="0066CC"/>
                </a:solidFill>
                <a:ea typeface="Calibri" pitchFamily="34" charset="0"/>
                <a:cs typeface="Arial" charset="0"/>
              </a:rPr>
              <a:t>Ежегодный прирост в прогнозном периоде </a:t>
            </a:r>
          </a:p>
          <a:p>
            <a:pPr algn="ctr"/>
            <a:r>
              <a:rPr lang="ru-RU" altLang="ru-RU" sz="2400" dirty="0">
                <a:solidFill>
                  <a:srgbClr val="0066CC"/>
                </a:solidFill>
                <a:ea typeface="Calibri" pitchFamily="34" charset="0"/>
                <a:cs typeface="Arial" charset="0"/>
              </a:rPr>
              <a:t>2017-2019 годов</a:t>
            </a:r>
            <a:r>
              <a:rPr lang="ru-RU" altLang="ru-RU" sz="2400" dirty="0">
                <a:solidFill>
                  <a:srgbClr val="003366"/>
                </a:solidFill>
                <a:ea typeface="Calibri" pitchFamily="34" charset="0"/>
                <a:cs typeface="Arial" charset="0"/>
              </a:rPr>
              <a:t> – </a:t>
            </a:r>
            <a:r>
              <a:rPr lang="ru-RU" altLang="ru-RU" sz="2400" dirty="0" smtClean="0">
                <a:solidFill>
                  <a:srgbClr val="3366CC"/>
                </a:solidFill>
                <a:ea typeface="Calibri" pitchFamily="34" charset="0"/>
                <a:cs typeface="Arial" charset="0"/>
              </a:rPr>
              <a:t>100%-</a:t>
            </a:r>
            <a:r>
              <a:rPr lang="ru-RU" altLang="ru-RU" sz="2400" dirty="0">
                <a:solidFill>
                  <a:srgbClr val="3366CC"/>
                </a:solidFill>
                <a:ea typeface="Calibri" pitchFamily="34" charset="0"/>
                <a:cs typeface="Arial" charset="0"/>
              </a:rPr>
              <a:t>102% </a:t>
            </a:r>
            <a:endParaRPr lang="ru-RU" altLang="ru-RU" sz="2400" dirty="0" smtClean="0">
              <a:solidFill>
                <a:srgbClr val="3366CC"/>
              </a:solidFill>
              <a:ea typeface="Calibri" pitchFamily="34" charset="0"/>
              <a:cs typeface="Arial" charset="0"/>
            </a:endParaRPr>
          </a:p>
          <a:p>
            <a:pPr algn="ctr"/>
            <a:r>
              <a:rPr lang="ru-RU" altLang="ru-RU" sz="2400" dirty="0" smtClean="0">
                <a:solidFill>
                  <a:srgbClr val="3366CC"/>
                </a:solidFill>
                <a:ea typeface="Calibri" pitchFamily="34" charset="0"/>
                <a:cs typeface="Arial" charset="0"/>
              </a:rPr>
              <a:t>в </a:t>
            </a:r>
            <a:r>
              <a:rPr lang="ru-RU" altLang="ru-RU" sz="2400" dirty="0">
                <a:solidFill>
                  <a:srgbClr val="3366CC"/>
                </a:solidFill>
                <a:ea typeface="Calibri" pitchFamily="34" charset="0"/>
                <a:cs typeface="Arial" charset="0"/>
              </a:rPr>
              <a:t>сопоставимых ценах  </a:t>
            </a:r>
          </a:p>
        </p:txBody>
      </p:sp>
      <p:pic>
        <p:nvPicPr>
          <p:cNvPr id="10246" name="Picture 6" descr="i?id=1925737-09-16f-0315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24495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?id=272168110-0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128"/>
            <a:ext cx="2771775" cy="2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104775"/>
            <a:ext cx="728662" cy="71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083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4067175" y="2133600"/>
            <a:ext cx="1008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ru-RU" altLang="ru-RU" sz="1200" i="1">
                <a:solidFill>
                  <a:srgbClr val="0066CC"/>
                </a:solidFill>
              </a:rPr>
              <a:t>тыс. руб.</a:t>
            </a:r>
          </a:p>
        </p:txBody>
      </p:sp>
      <p:graphicFrame>
        <p:nvGraphicFramePr>
          <p:cNvPr id="11267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0996218"/>
              </p:ext>
            </p:extLst>
          </p:nvPr>
        </p:nvGraphicFramePr>
        <p:xfrm>
          <a:off x="1476375" y="2419350"/>
          <a:ext cx="6288088" cy="3822700"/>
        </p:xfrm>
        <a:graphic>
          <a:graphicData uri="http://schemas.openxmlformats.org/presentationml/2006/ole">
            <p:oleObj spid="_x0000_s19473" name="Лист" r:id="rId4" imgW="6286534" imgH="3819420" progId="Excel.Sheet.8">
              <p:embed/>
            </p:oleObj>
          </a:graphicData>
        </a:graphic>
      </p:graphicFrame>
      <p:sp>
        <p:nvSpPr>
          <p:cNvPr id="11268" name="Rectangle 2"/>
          <p:cNvSpPr>
            <a:spLocks noChangeArrowheads="1"/>
          </p:cNvSpPr>
          <p:nvPr/>
        </p:nvSpPr>
        <p:spPr bwMode="white">
          <a:xfrm>
            <a:off x="900113" y="1773238"/>
            <a:ext cx="748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781300" algn="l"/>
              </a:tabLst>
            </a:pPr>
            <a:r>
              <a:rPr lang="ru-RU" altLang="ru-RU" sz="1900" dirty="0">
                <a:solidFill>
                  <a:srgbClr val="0066CC"/>
                </a:solidFill>
                <a:cs typeface="Arial" charset="0"/>
              </a:rPr>
              <a:t>Среднемесячная заработная плата</a:t>
            </a:r>
          </a:p>
          <a:p>
            <a:pPr>
              <a:tabLst>
                <a:tab pos="2781300" algn="l"/>
              </a:tabLst>
            </a:pPr>
            <a:endParaRPr lang="ru-RU" altLang="ru-RU" sz="1900" dirty="0">
              <a:solidFill>
                <a:srgbClr val="0066CC"/>
              </a:solidFill>
              <a:cs typeface="Arial" charset="0"/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black">
          <a:xfrm>
            <a:off x="395288" y="222250"/>
            <a:ext cx="7921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400" dirty="0"/>
              <a:t>Прогноз социально-экономического развития г. Тобольск</a:t>
            </a:r>
          </a:p>
        </p:txBody>
      </p: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95288" y="5849938"/>
            <a:ext cx="8451850" cy="365125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marL="88900" algn="just">
              <a:spcBef>
                <a:spcPts val="1200"/>
              </a:spcBef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04775"/>
            <a:ext cx="755650" cy="74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76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Основные направления налоговой политики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на 2017 год и на плановый период 2018 и 2019 годов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Организация работы по увеличению поступлений налоговых доходов бюджета города. </a:t>
            </a:r>
          </a:p>
          <a:p>
            <a:pPr eaLnBrk="1" hangingPunct="1"/>
            <a:r>
              <a:rPr lang="ru-RU" sz="2000" smtClean="0"/>
              <a:t>Улучшение качества администрирования налоговых доходов главными администраторами доходов бюджета города</a:t>
            </a:r>
          </a:p>
          <a:p>
            <a:pPr eaLnBrk="1" hangingPunct="1"/>
            <a:r>
              <a:rPr lang="ru-RU" sz="2000" smtClean="0"/>
              <a:t>Проведение взвешенной политики в области предоставления налоговых льгот по местным налогам в бюджет города. </a:t>
            </a:r>
          </a:p>
          <a:p>
            <a:pPr eaLnBrk="1" hangingPunct="1"/>
            <a:r>
              <a:rPr lang="ru-RU" sz="2000" smtClean="0"/>
              <a:t>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актов. 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Основные приоритеты бюджетной политики города Тобольска на 2017 год и на плановый период 2018 и 2019 годов:</a:t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7906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Организация работы по увеличению поступлений доходов бюджета города. В целях увеличения доходов основная работа должна быть направлена на изыскание дополнительных резервов доходного потенциала и обеспечения своевременного поступления платежей в бюджет города. 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Совершенствование управления муниципальным имуществом </a:t>
            </a:r>
            <a:r>
              <a:rPr lang="ru-RU" sz="1600" dirty="0" smtClean="0"/>
              <a:t>города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. Улучшение качества администрирования главными администраторами доходов бюджета города. 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Совершенствование структуры расходов городского бюджета и повышение их эффективности</a:t>
            </a:r>
            <a:r>
              <a:rPr lang="ru-RU" sz="16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Повышение эффективности оказания муниципальных услуг (выполнения работ</a:t>
            </a:r>
            <a:r>
              <a:rPr lang="ru-RU" sz="1600" dirty="0" smtClean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Развитие процедур исполнения городского бюджета. </a:t>
            </a:r>
            <a:br>
              <a:rPr lang="ru-RU" sz="1600" dirty="0"/>
            </a:br>
            <a:endParaRPr lang="ru-RU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Совершенствование правового регулирования муниципального финансового контроля</a:t>
            </a:r>
            <a:r>
              <a:rPr lang="ru-RU" sz="16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Организация деятельности по муниципальному финансовому контролю в соответствии с изменениями законодательства Российской Федерации и муниципальных правовых актов города.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Обеспечение открытости и прозрачности общественных муниципальных финансов</a:t>
            </a:r>
            <a:br>
              <a:rPr lang="ru-RU" sz="1600" dirty="0"/>
            </a:b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2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5888"/>
            <a:ext cx="683568" cy="7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dirty="0">
            <a:solidFill>
              <a:schemeClr val="bg1"/>
            </a:solidFill>
          </a:defRPr>
        </a:defPPr>
      </a:lstStyle>
    </a:sp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6309</Words>
  <Application>Microsoft Office PowerPoint</Application>
  <PresentationFormat>Экран (4:3)</PresentationFormat>
  <Paragraphs>1095</Paragraphs>
  <Slides>43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1_Специальное оформление</vt:lpstr>
      <vt:lpstr>Край</vt:lpstr>
      <vt:lpstr>Диаграмма</vt:lpstr>
      <vt:lpstr>Лист</vt:lpstr>
      <vt:lpstr>Слайд 1</vt:lpstr>
      <vt:lpstr>Слайд 2</vt:lpstr>
      <vt:lpstr>Прогноз социально-экономического развития г. Тобольск</vt:lpstr>
      <vt:lpstr>Слайд 4</vt:lpstr>
      <vt:lpstr>Слайд 5</vt:lpstr>
      <vt:lpstr>Слайд 6</vt:lpstr>
      <vt:lpstr>Слайд 7</vt:lpstr>
      <vt:lpstr>Основные направления налоговой политики на 2017 год и на плановый период 2018 и 2019 годов </vt:lpstr>
      <vt:lpstr>Основные приоритеты бюджетной политики города Тобольска на 2017 год и на плановый период 2018 и 2019 годов:  </vt:lpstr>
      <vt:lpstr>Основные характеристики  бюджета города Тобольска на 2017-2019 годы </vt:lpstr>
      <vt:lpstr>Доходы бюджета города Тобольска</vt:lpstr>
      <vt:lpstr>Структура и состав доходов  бюджета города Тобольска на 2017-2019 годы </vt:lpstr>
      <vt:lpstr>Собственные доходы, поступающие в бюджет города Тобольска</vt:lpstr>
      <vt:lpstr>Виды и доля налогов, подлежащих уплате в бюджет города Тобольска в 2017-2019 годах</vt:lpstr>
      <vt:lpstr>Слайд 15</vt:lpstr>
      <vt:lpstr>Какие налоги уплачиваются жителями города Тобольска?</vt:lpstr>
      <vt:lpstr>Виды неналоговых доходов, планируемых к поступлению в бюджет города Тобольска в 2017 году</vt:lpstr>
      <vt:lpstr>Состав неналоговых доходов бюджета города Тобольска в 2017-2019 годах, тыс.руб.</vt:lpstr>
      <vt:lpstr>Финансовая помощь, оказываемая бюджету города Тобольска из областного бюджета</vt:lpstr>
      <vt:lpstr>Расходы бюджета города Тобольска</vt:lpstr>
      <vt:lpstr>                               бюджета  городаСтруктура расходов Структура расходов                                       Тобольска в 2017 году                           бюджета  города                                            Тобольска в 2017 году</vt:lpstr>
      <vt:lpstr>Структура расходов бюджета структура расходов бюджета города Тобольска на 2017год  на 2017 год (без расходов на инвестиции) (млн.руб.) </vt:lpstr>
      <vt:lpstr>Бюджет формируется исходя из целей  и результатов</vt:lpstr>
      <vt:lpstr>Программно-целевой принцип формирования бюджета </vt:lpstr>
      <vt:lpstr>Слайд 25</vt:lpstr>
      <vt:lpstr>Расходы муниципальных программ</vt:lpstr>
      <vt:lpstr>Муниципальная программа  «Комплексное развитие систем  коммунальной инфраструктуры г. Тобольска»инфраструктуры г. Тобольска»ое развитие систем  коммунальной инфраструктуры г. Тобольска»</vt:lpstr>
      <vt:lpstr>Муниципальная программа "Основные направления развития молодежной политики в г.Тобольске"</vt:lpstr>
      <vt:lpstr>Муниципальная ведомственная целевая  программа  «Развитие образования города Тобольска»</vt:lpstr>
      <vt:lpstr>Слайд 30</vt:lpstr>
      <vt:lpstr>Муниципальная программа «Основные направления развития отрасли «Культура»  города Тобольска» </vt:lpstr>
      <vt:lpstr>Муниципальная программа «Основные направления развития отрасли «Культура»  города Тобольска» </vt:lpstr>
      <vt:lpstr>Ведомственная целевая программа «Основные направления развития физической культуры и спорта в городе Тобольске»</vt:lpstr>
      <vt:lpstr>Программа  «Комплексного социально-экономического развития города Тобольска до 2020 года»</vt:lpstr>
      <vt:lpstr>Муниципальная программа "Развитие транспортной инфраструктуры в городе Тобольске« </vt:lpstr>
      <vt:lpstr>Муниципальная программа «Содержание дорог и  благоустройство  города Тобольска » </vt:lpstr>
      <vt:lpstr>Расходы программы «Содержание дорог и  благоустройство  города Тобольска » </vt:lpstr>
      <vt:lpstr>Комплексная муниципальная программа «Основные направления деятельности по реализации государственной политики в сферах   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Тобольска» </vt:lpstr>
      <vt:lpstr>Слайд 39</vt:lpstr>
      <vt:lpstr>Ведомственная  целевая программа  «Пожарная безопасность»</vt:lpstr>
      <vt:lpstr>Муниципальная целевая программа  "Основные  направления  развития  гражданской обороны, защиты населения и территорий г Тобольска  от чрезвычайных  ситуаций природного и техногенного  характера  м обеспечения  безопасности  на водных объектах "</vt:lpstr>
      <vt:lpstr>Непрограммные расходы</vt:lpstr>
      <vt:lpstr>  Спасибо, что посетили информационный ресурс «Бюджет для граждан»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632</cp:revision>
  <cp:lastPrinted>2013-10-03T09:30:52Z</cp:lastPrinted>
  <dcterms:created xsi:type="dcterms:W3CDTF">2011-01-26T13:13:38Z</dcterms:created>
  <dcterms:modified xsi:type="dcterms:W3CDTF">2017-01-30T10:40:17Z</dcterms:modified>
</cp:coreProperties>
</file>