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  <p:sldMasterId id="2147483780" r:id="rId10"/>
  </p:sldMasterIdLst>
  <p:notesMasterIdLst>
    <p:notesMasterId r:id="rId55"/>
  </p:notesMasterIdLst>
  <p:sldIdLst>
    <p:sldId id="257" r:id="rId11"/>
    <p:sldId id="256" r:id="rId12"/>
    <p:sldId id="284" r:id="rId13"/>
    <p:sldId id="285" r:id="rId14"/>
    <p:sldId id="263" r:id="rId15"/>
    <p:sldId id="287" r:id="rId16"/>
    <p:sldId id="269" r:id="rId17"/>
    <p:sldId id="283" r:id="rId18"/>
    <p:sldId id="358" r:id="rId19"/>
    <p:sldId id="388" r:id="rId20"/>
    <p:sldId id="363" r:id="rId21"/>
    <p:sldId id="362" r:id="rId22"/>
    <p:sldId id="364" r:id="rId23"/>
    <p:sldId id="365" r:id="rId24"/>
    <p:sldId id="327" r:id="rId25"/>
    <p:sldId id="366" r:id="rId26"/>
    <p:sldId id="359" r:id="rId27"/>
    <p:sldId id="360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55" r:id="rId50"/>
    <p:sldId id="389" r:id="rId51"/>
    <p:sldId id="390" r:id="rId52"/>
    <p:sldId id="290" r:id="rId53"/>
    <p:sldId id="291" r:id="rId5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03B"/>
    <a:srgbClr val="E6AF14"/>
    <a:srgbClr val="D08D2A"/>
    <a:srgbClr val="CCC1DA"/>
    <a:srgbClr val="B7DEE8"/>
    <a:srgbClr val="31859C"/>
    <a:srgbClr val="174F9E"/>
    <a:srgbClr val="068139"/>
    <a:srgbClr val="85C2FF"/>
    <a:srgbClr val="AF1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93593" autoAdjust="0"/>
  </p:normalViewPr>
  <p:slideViewPr>
    <p:cSldViewPr>
      <p:cViewPr>
        <p:scale>
          <a:sx n="100" d="100"/>
          <a:sy n="100" d="100"/>
        </p:scale>
        <p:origin x="-248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41;&#1043;%202022-2024\&#1076;&#1080;&#1072;&#1075;&#1088;&#1072;&#1084;&#1084;&#1099;%20&#1076;&#1083;&#1103;%20&#1087;&#1091;&#1073;&#1083;&#1080;&#1095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73840769903762"/>
          <c:y val="3.2882183433364534E-2"/>
          <c:w val="0.87064887769448529"/>
          <c:h val="0.81839803241378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'Основные параметры'!$B$50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B3BF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260CE4"/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'Основные параметры'!$C$50</c:f>
              <c:numCache>
                <c:formatCode>#,##0</c:formatCode>
                <c:ptCount val="1"/>
                <c:pt idx="0">
                  <c:v>10024</c:v>
                </c:pt>
              </c:numCache>
            </c:numRef>
          </c:val>
        </c:ser>
        <c:ser>
          <c:idx val="0"/>
          <c:order val="1"/>
          <c:tx>
            <c:strRef>
              <c:f>'Основные параметры'!$B$51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B3BF3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rgbClr val="260CE4"/>
                        </a:solidFill>
                        <a:latin typeface="Roboto Slab" pitchFamily="2" charset="0"/>
                        <a:ea typeface="Roboto Slab" pitchFamily="2" charset="0"/>
                      </a:rPr>
                      <a:t>20 416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260CE4"/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параметры'!$B$50:$B$53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параметры'!$C$51</c:f>
              <c:numCache>
                <c:formatCode>#,##0</c:formatCode>
                <c:ptCount val="1"/>
                <c:pt idx="0">
                  <c:v>20416</c:v>
                </c:pt>
              </c:numCache>
            </c:numRef>
          </c:val>
          <c:extLst/>
        </c:ser>
        <c:ser>
          <c:idx val="1"/>
          <c:order val="2"/>
          <c:tx>
            <c:strRef>
              <c:f>'Основные параметры'!$B$37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B3BF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B3BF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2.7777777777777779E-3"/>
                  <c:y val="4.2437781360066642E-1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260CE4"/>
                        </a:solidFill>
                        <a:latin typeface="Roboto Slab" pitchFamily="2" charset="0"/>
                        <a:ea typeface="Roboto Slab" pitchFamily="2" charset="0"/>
                      </a:rPr>
                      <a:t>12 900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260CE4"/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параметры'!$B$50:$B$53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параметры'!$C$52</c:f>
              <c:numCache>
                <c:formatCode>#,##0</c:formatCode>
                <c:ptCount val="1"/>
                <c:pt idx="0">
                  <c:v>12900</c:v>
                </c:pt>
              </c:numCache>
            </c:numRef>
          </c:val>
        </c:ser>
        <c:ser>
          <c:idx val="2"/>
          <c:order val="3"/>
          <c:tx>
            <c:strRef>
              <c:f>'Основные параметры'!$B$38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B3BF3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-2.777777777777777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260CE4"/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en-US" sz="1600" b="1">
                        <a:solidFill>
                          <a:srgbClr val="260CE4"/>
                        </a:solidFill>
                        <a:latin typeface="Roboto Slab" pitchFamily="2" charset="0"/>
                        <a:ea typeface="Roboto Slab" pitchFamily="2" charset="0"/>
                      </a:rPr>
                      <a:t>13 880</a:t>
                    </a:r>
                    <a:endParaRPr lang="en-US" b="1">
                      <a:latin typeface="Roboto Slab" pitchFamily="2" charset="0"/>
                      <a:ea typeface="Roboto Slab" pitchFamily="2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260CE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параметры'!$B$50:$B$53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параметры'!$C$38</c:f>
              <c:numCache>
                <c:formatCode>#,##0</c:formatCode>
                <c:ptCount val="1"/>
                <c:pt idx="0">
                  <c:v>13880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8"/>
        <c:axId val="142877824"/>
        <c:axId val="142879360"/>
      </c:barChart>
      <c:catAx>
        <c:axId val="142877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879360"/>
        <c:crosses val="autoZero"/>
        <c:auto val="1"/>
        <c:lblAlgn val="ctr"/>
        <c:lblOffset val="100"/>
        <c:noMultiLvlLbl val="0"/>
      </c:catAx>
      <c:valAx>
        <c:axId val="1428793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  <a:ea typeface="Roboto Slab" pitchFamily="2" charset="0"/>
              </a:defRPr>
            </a:pPr>
            <a:endParaRPr lang="ru-RU"/>
          </a:p>
        </c:txPr>
        <c:crossAx val="1428778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610311927647239"/>
          <c:y val="3.7037037037037035E-2"/>
        </c:manualLayout>
      </c:layout>
      <c:overlay val="0"/>
      <c:txPr>
        <a:bodyPr/>
        <a:lstStyle/>
        <a:p>
          <a:pPr>
            <a:defRPr>
              <a:latin typeface="Roboto Regular"/>
              <a:ea typeface="Roboto Slab" pitchFamily="2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'Неналоговые доходы'!$B$28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D1982A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4122856405785422E-3"/>
                  <c:y val="0.2806437305577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22511623002341E-3"/>
                  <c:y val="0.28042370292189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895390154389627E-3"/>
                  <c:y val="0.2793213948450172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Roboto Regular"/>
                      <a:ea typeface="Roboto Slab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'Неналоговые доходы'!$C$26:$E$26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 formatCode="0">
                  <c:v>2024</c:v>
                </c:pt>
              </c:numCache>
            </c:numRef>
          </c:cat>
          <c:val>
            <c:numRef>
              <c:f>'Неналоговые доходы'!$C$28:$E$28</c:f>
              <c:numCache>
                <c:formatCode>General</c:formatCode>
                <c:ptCount val="3"/>
                <c:pt idx="0">
                  <c:v>19</c:v>
                </c:pt>
                <c:pt idx="1">
                  <c:v>19</c:v>
                </c:pt>
                <c:pt idx="2" formatCode="0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49677952"/>
        <c:axId val="149679488"/>
      </c:barChart>
      <c:catAx>
        <c:axId val="14967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Roboto Regular"/>
                <a:ea typeface="Roboto Slab" pitchFamily="2" charset="0"/>
              </a:defRPr>
            </a:pPr>
            <a:endParaRPr lang="ru-RU"/>
          </a:p>
        </c:txPr>
        <c:crossAx val="149679488"/>
        <c:crosses val="autoZero"/>
        <c:auto val="1"/>
        <c:lblAlgn val="ctr"/>
        <c:lblOffset val="100"/>
        <c:noMultiLvlLbl val="0"/>
      </c:catAx>
      <c:valAx>
        <c:axId val="1496794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Roboto Slab" pitchFamily="2" charset="0"/>
                <a:ea typeface="Roboto Slab" pitchFamily="2" charset="0"/>
              </a:defRPr>
            </a:pPr>
            <a:endParaRPr lang="ru-RU"/>
          </a:p>
        </c:txPr>
        <c:crossAx val="149677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10602595518737E-2"/>
          <c:y val="1.5833778610136805E-3"/>
          <c:w val="0.95456799602911502"/>
          <c:h val="0.789109543384068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BB903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1761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1610020270284372E-2"/>
                  <c:y val="8.152401055967326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97%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ru-RU" sz="2400" smtClean="0"/>
                      <a:t>3%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19808</c:v>
                </c:pt>
                <c:pt idx="1">
                  <c:v>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9126198783933E-2"/>
          <c:y val="0.12830870904797745"/>
          <c:w val="0.84684634852248053"/>
          <c:h val="0.61953699197741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на 1 ребенка в год, тыс.руб.</c:v>
                </c:pt>
              </c:strCache>
            </c:strRef>
          </c:tx>
          <c:spPr>
            <a:solidFill>
              <a:srgbClr val="1761D9">
                <a:alpha val="81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8.9679301169926229E-3"/>
                  <c:y val="-0.221715099288484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3100389975502E-3"/>
                  <c:y val="-0.231939604519685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</c:v>
                </c:pt>
                <c:pt idx="1">
                  <c:v>123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178624"/>
        <c:axId val="151175936"/>
      </c:barChart>
      <c:valAx>
        <c:axId val="15117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178624"/>
        <c:crosses val="autoZero"/>
        <c:crossBetween val="between"/>
        <c:majorUnit val="15"/>
      </c:valAx>
      <c:catAx>
        <c:axId val="15117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117593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3624663173018437E-2"/>
          <c:y val="0.8861275880779752"/>
          <c:w val="0.98338602678798404"/>
          <c:h val="9.8535999912372801E-2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3265964798631E-2"/>
          <c:y val="0.12830860983240189"/>
          <c:w val="0.93652564969240704"/>
          <c:h val="0.61953699197741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на 1 ребенка в год, тыс.руб.</c:v>
                </c:pt>
              </c:strCache>
            </c:strRef>
          </c:tx>
          <c:spPr>
            <a:solidFill>
              <a:srgbClr val="1761D9">
                <a:alpha val="84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893100389975502E-3"/>
                  <c:y val="-0.267724479888708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3100389975502E-3"/>
                  <c:y val="-0.306065831654775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93.89</c:v>
                </c:pt>
                <c:pt idx="1">
                  <c:v>114.29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560960"/>
        <c:axId val="151553920"/>
      </c:barChart>
      <c:valAx>
        <c:axId val="151553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560960"/>
        <c:crosses val="autoZero"/>
        <c:crossBetween val="between"/>
        <c:majorUnit val="15"/>
      </c:valAx>
      <c:catAx>
        <c:axId val="15156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515539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8357414147957197E-2"/>
          <c:y val="0.8861275880779752"/>
          <c:w val="0.86381362522808203"/>
          <c:h val="9.8535999912372801E-2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города, млн.руб.</c:v>
                </c:pt>
              </c:strCache>
            </c:strRef>
          </c:tx>
          <c:spPr>
            <a:solidFill>
              <a:srgbClr val="1761D9">
                <a:alpha val="81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786529088666289E-3"/>
                  <c:y val="-0.385493597250578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67979363299943E-3"/>
                  <c:y val="-0.383301900881687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51280640"/>
        <c:axId val="151308160"/>
      </c:barChart>
      <c:catAx>
        <c:axId val="15128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+mj-lt"/>
              </a:defRPr>
            </a:pPr>
            <a:endParaRPr lang="ru-RU"/>
          </a:p>
        </c:txPr>
        <c:crossAx val="151308160"/>
        <c:crosses val="autoZero"/>
        <c:auto val="1"/>
        <c:lblAlgn val="ctr"/>
        <c:lblOffset val="100"/>
        <c:noMultiLvlLbl val="0"/>
      </c:catAx>
      <c:valAx>
        <c:axId val="151308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2806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3265964798631E-2"/>
          <c:y val="9.2052637426250888E-2"/>
          <c:w val="0.93652564969240704"/>
          <c:h val="0.66043426736803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 мероприятий на организацию занятости и временного трудоустройства несовершеннолетних граждан и безработной молодежи, тыс.руб.</c:v>
                </c:pt>
              </c:strCache>
            </c:strRef>
          </c:tx>
          <c:spPr>
            <a:solidFill>
              <a:srgbClr val="1761D9">
                <a:alpha val="83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5.9786200779951004E-3"/>
                  <c:y val="-0.354631087689129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858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786200779951004E-3"/>
                  <c:y val="-0.354631288955011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858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11858</c:v>
                </c:pt>
                <c:pt idx="1">
                  <c:v>11858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0334592"/>
        <c:axId val="160327552"/>
      </c:barChart>
      <c:valAx>
        <c:axId val="16032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0334592"/>
        <c:crosses val="autoZero"/>
        <c:crossBetween val="between"/>
        <c:majorUnit val="15"/>
      </c:valAx>
      <c:catAx>
        <c:axId val="16033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603275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8357414147957197E-2"/>
          <c:y val="0.84203527824393776"/>
          <c:w val="0.86381362522808203"/>
          <c:h val="0.14262834100304644"/>
        </c:manualLayout>
      </c:layout>
      <c:overlay val="0"/>
      <c:txPr>
        <a:bodyPr/>
        <a:lstStyle/>
        <a:p>
          <a:pPr>
            <a:defRPr sz="11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82590998766462E-2"/>
          <c:y val="4.0478198232983223E-2"/>
          <c:w val="0.92983481800246703"/>
          <c:h val="0.776087493010794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города, млн.руб.</c:v>
                </c:pt>
              </c:strCache>
            </c:strRef>
          </c:tx>
          <c:spPr>
            <a:solidFill>
              <a:srgbClr val="1761D9">
                <a:alpha val="8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786529088666289E-3"/>
                  <c:y val="-0.385493597250578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67979363299943E-3"/>
                  <c:y val="-0.383301900881687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0654464"/>
        <c:axId val="160657408"/>
      </c:barChart>
      <c:catAx>
        <c:axId val="16065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+mj-lt"/>
              </a:defRPr>
            </a:pPr>
            <a:endParaRPr lang="ru-RU"/>
          </a:p>
        </c:txPr>
        <c:crossAx val="160657408"/>
        <c:crosses val="autoZero"/>
        <c:auto val="1"/>
        <c:lblAlgn val="ctr"/>
        <c:lblOffset val="100"/>
        <c:noMultiLvlLbl val="0"/>
      </c:catAx>
      <c:valAx>
        <c:axId val="16065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06544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3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3265964798631E-2"/>
          <c:y val="0.12830860983240189"/>
          <c:w val="0.93652564969240704"/>
          <c:h val="0.61953699197741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БИБЛИОТЕЧНОГО ФОНДА, тыс.экз.</c:v>
                </c:pt>
              </c:strCache>
            </c:strRef>
          </c:tx>
          <c:spPr>
            <a:solidFill>
              <a:srgbClr val="1761D9">
                <a:alpha val="84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897694863426543E-5"/>
                  <c:y val="-3.64848350183312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066368233806708E-3"/>
                  <c:y val="-3.5632769198484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93.89</c:v>
                </c:pt>
                <c:pt idx="1">
                  <c:v>114.29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0624000"/>
        <c:axId val="160621312"/>
      </c:barChart>
      <c:valAx>
        <c:axId val="160621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0624000"/>
        <c:crosses val="autoZero"/>
        <c:crossBetween val="between"/>
        <c:majorUnit val="15"/>
      </c:valAx>
      <c:catAx>
        <c:axId val="16062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6062131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4323078568017051E-2"/>
          <c:y val="7.2569253103329205E-5"/>
          <c:w val="0.88237265489008199"/>
          <c:h val="0.19111990925861064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3265964798631E-2"/>
          <c:y val="0.12830860983240189"/>
          <c:w val="0.93652564969240704"/>
          <c:h val="0.61953699197741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ПОСЕЩЕНИЙ, тыс.ед.</c:v>
                </c:pt>
              </c:strCache>
            </c:strRef>
          </c:tx>
          <c:spPr>
            <a:solidFill>
              <a:srgbClr val="1761D9">
                <a:alpha val="84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897694863426543E-5"/>
                  <c:y val="-3.64848350183312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523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066368233806708E-3"/>
                  <c:y val="-3.5632769198484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538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93.89</c:v>
                </c:pt>
                <c:pt idx="1">
                  <c:v>114.29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1039488"/>
        <c:axId val="161036544"/>
      </c:barChart>
      <c:valAx>
        <c:axId val="161036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039488"/>
        <c:crosses val="autoZero"/>
        <c:crossBetween val="between"/>
        <c:majorUnit val="15"/>
      </c:valAx>
      <c:catAx>
        <c:axId val="16103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6103654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4323078568017051E-2"/>
          <c:y val="7.2569253103329205E-5"/>
          <c:w val="0.88237265489008199"/>
          <c:h val="0.19111990925861064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города, млн.руб.</c:v>
                </c:pt>
              </c:strCache>
            </c:strRef>
          </c:tx>
          <c:spPr>
            <a:solidFill>
              <a:srgbClr val="1761D9">
                <a:alpha val="86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786529088666289E-3"/>
                  <c:y val="-0.385493597250578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67979363299943E-3"/>
                  <c:y val="-0.383301900881687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0.1</c:v>
                </c:pt>
                <c:pt idx="1">
                  <c:v>0.1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1072256"/>
        <c:axId val="150089728"/>
      </c:barChart>
      <c:catAx>
        <c:axId val="16107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0089728"/>
        <c:crosses val="autoZero"/>
        <c:auto val="1"/>
        <c:lblAlgn val="ctr"/>
        <c:lblOffset val="100"/>
        <c:noMultiLvlLbl val="0"/>
      </c:catAx>
      <c:valAx>
        <c:axId val="150089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0722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1934758155231"/>
          <c:y val="5.1400419607743206E-2"/>
          <c:w val="0.854346505724079"/>
          <c:h val="0.832384076990376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'Основные параметры'!$B$35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B903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'Основные параметры'!$B$35:$B$38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параметры'!$C$35</c:f>
              <c:numCache>
                <c:formatCode>#,##0</c:formatCode>
                <c:ptCount val="1"/>
                <c:pt idx="0">
                  <c:v>9896</c:v>
                </c:pt>
              </c:numCache>
            </c:numRef>
          </c:val>
        </c:ser>
        <c:ser>
          <c:idx val="0"/>
          <c:order val="1"/>
          <c:tx>
            <c:strRef>
              <c:f>'Основные параметры'!$B$36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B903B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 w="152400" h="50800" prst="softRound"/>
            </a:sp3d>
          </c:spPr>
          <c:invertIfNegative val="1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19 614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параметры'!$B$35:$B$38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параметры'!$C$36</c:f>
              <c:numCache>
                <c:formatCode>#,##0</c:formatCode>
                <c:ptCount val="1"/>
                <c:pt idx="0">
                  <c:v>19614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>
                    <a:bevelT/>
                    <a:bevelB w="152400" h="50800" prst="softRound"/>
                  </a:sp3d>
                </c14:spPr>
              </c14:invertSolidFillFmt>
            </c:ext>
          </c:extLst>
        </c:ser>
        <c:ser>
          <c:idx val="1"/>
          <c:order val="2"/>
          <c:tx>
            <c:strRef>
              <c:f>'Основные параметры'!$B$37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BB903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B903B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2.7777777777777779E-3"/>
                  <c:y val="4.2437781360066642E-1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12 900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параметры'!$B$35:$B$38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параметры'!$C$37</c:f>
              <c:numCache>
                <c:formatCode>#,##0</c:formatCode>
                <c:ptCount val="1"/>
                <c:pt idx="0">
                  <c:v>12900</c:v>
                </c:pt>
              </c:numCache>
            </c:numRef>
          </c:val>
        </c:ser>
        <c:ser>
          <c:idx val="2"/>
          <c:order val="3"/>
          <c:tx>
            <c:strRef>
              <c:f>'Основные параметры'!$B$38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BB903B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8021940075853404E-3"/>
                  <c:y val="-8.2635707214836328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en-US"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13 880</a:t>
                    </a:r>
                    <a:endParaRPr lang="en-US" b="1">
                      <a:latin typeface="Roboto Slab" pitchFamily="2" charset="0"/>
                      <a:ea typeface="Roboto Slab" pitchFamily="2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'Основные параметры'!$B$35:$B$38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'Основные параметры'!$C$38</c:f>
              <c:numCache>
                <c:formatCode>#,##0</c:formatCode>
                <c:ptCount val="1"/>
                <c:pt idx="0">
                  <c:v>13880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8"/>
        <c:axId val="142916224"/>
        <c:axId val="149369216"/>
      </c:barChart>
      <c:catAx>
        <c:axId val="142916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369216"/>
        <c:crosses val="autoZero"/>
        <c:auto val="1"/>
        <c:lblAlgn val="ctr"/>
        <c:lblOffset val="100"/>
        <c:noMultiLvlLbl val="0"/>
      </c:catAx>
      <c:valAx>
        <c:axId val="1493692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+mn-lt"/>
                <a:ea typeface="roboto slab regular" pitchFamily="2" charset="0"/>
              </a:defRPr>
            </a:pPr>
            <a:endParaRPr lang="ru-RU"/>
          </a:p>
        </c:txPr>
        <c:crossAx val="142916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38372857571015E-2"/>
          <c:y val="4.1558998673552901E-2"/>
          <c:w val="0.45198078116033275"/>
          <c:h val="0.862825896762904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'Доходы бюджета'!$B$21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 </a:t>
                    </a:r>
                    <a:r>
                      <a:rPr lang="en-US" sz="1200" dirty="0" smtClean="0"/>
                      <a:t>74</a:t>
                    </a:r>
                    <a:r>
                      <a:rPr lang="ru-RU" sz="1200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бюджета'!$C$20:$E$20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'Доходы бюджета'!$C$21:$E$21</c:f>
              <c:numCache>
                <c:formatCode>#,##0</c:formatCode>
                <c:ptCount val="3"/>
                <c:pt idx="0">
                  <c:v>1748</c:v>
                </c:pt>
                <c:pt idx="1">
                  <c:v>1717</c:v>
                </c:pt>
                <c:pt idx="2">
                  <c:v>1711</c:v>
                </c:pt>
              </c:numCache>
            </c:numRef>
          </c:val>
        </c:ser>
        <c:ser>
          <c:idx val="1"/>
          <c:order val="1"/>
          <c:tx>
            <c:strRef>
              <c:f>'Доходы бюджета'!$B$22</c:f>
              <c:strCache>
                <c:ptCount val="1"/>
                <c:pt idx="0">
                  <c:v>Субсидии, дотации на решение вопросов местного значения</c:v>
                </c:pt>
              </c:strCache>
            </c:strRef>
          </c:tx>
          <c:spPr>
            <a:solidFill>
              <a:srgbClr val="D1982A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бюджета'!$C$20:$E$20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'Доходы бюджета'!$C$22:$E$22</c:f>
              <c:numCache>
                <c:formatCode>#,##0</c:formatCode>
                <c:ptCount val="3"/>
                <c:pt idx="0">
                  <c:v>15910</c:v>
                </c:pt>
                <c:pt idx="1">
                  <c:v>9186</c:v>
                </c:pt>
                <c:pt idx="2">
                  <c:v>10141</c:v>
                </c:pt>
              </c:numCache>
            </c:numRef>
          </c:val>
        </c:ser>
        <c:ser>
          <c:idx val="2"/>
          <c:order val="2"/>
          <c:tx>
            <c:strRef>
              <c:f>'Доходы бюджета'!$B$23</c:f>
              <c:strCache>
                <c:ptCount val="1"/>
                <c:pt idx="0">
                  <c:v>Субвенции на реализацию государственных полномочий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 </a:t>
                    </a:r>
                    <a:r>
                      <a:rPr lang="en-US" sz="1200" dirty="0" smtClean="0"/>
                      <a:t>95</a:t>
                    </a:r>
                    <a:r>
                      <a:rPr lang="ru-RU" sz="1200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бюджета'!$C$20:$E$20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'Доходы бюджета'!$C$23:$E$23</c:f>
              <c:numCache>
                <c:formatCode>#,##0</c:formatCode>
                <c:ptCount val="3"/>
                <c:pt idx="0">
                  <c:v>1956</c:v>
                </c:pt>
                <c:pt idx="1">
                  <c:v>1997</c:v>
                </c:pt>
                <c:pt idx="2">
                  <c:v>2028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42534144"/>
        <c:axId val="142535680"/>
      </c:barChart>
      <c:catAx>
        <c:axId val="14253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2535680"/>
        <c:crosses val="autoZero"/>
        <c:auto val="1"/>
        <c:lblAlgn val="ctr"/>
        <c:lblOffset val="100"/>
        <c:noMultiLvlLbl val="0"/>
      </c:catAx>
      <c:valAx>
        <c:axId val="142535680"/>
        <c:scaling>
          <c:orientation val="minMax"/>
          <c:max val="2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4253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417249442974281"/>
          <c:y val="0.21505207010414021"/>
          <c:w val="0.43107416515841834"/>
          <c:h val="0.68098539284034543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38579918175568E-2"/>
          <c:y val="2.5263560804899388E-2"/>
          <c:w val="0.82387373206979964"/>
          <c:h val="0.96547717993584137"/>
        </c:manualLayout>
      </c:layout>
      <c:doughnutChart>
        <c:varyColors val="1"/>
        <c:ser>
          <c:idx val="0"/>
          <c:order val="0"/>
          <c:spPr>
            <a:effectLst>
              <a:outerShdw blurRad="114300" dist="12700" algn="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114300" dist="12700" algn="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1982A"/>
              </a:solidFill>
              <a:effectLst>
                <a:outerShdw blurRad="114300" dist="12700" algn="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260CE4"/>
              </a:solidFill>
              <a:effectLst>
                <a:outerShdw blurRad="114300" dist="12700" algn="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effectLst>
                <a:outerShdw blurRad="114300" dist="12700" algn="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</a:rPr>
                      <a:t>9%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77638140933119E-2"/>
                  <c:y val="-7.4916090034199533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</a:rPr>
                      <a:t>79%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407400033844652E-2"/>
                  <c:y val="-5.656565656565656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</a:rPr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</a:rPr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'Доходы бюджета'!$B$4:$B$7</c:f>
              <c:strCache>
                <c:ptCount val="4"/>
                <c:pt idx="0">
                  <c:v>Налоговые и неналоговые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</c:strCache>
            </c:strRef>
          </c:cat>
          <c:val>
            <c:numRef>
              <c:f>'Доходы бюджета'!$C$4:$C$7</c:f>
              <c:numCache>
                <c:formatCode>0</c:formatCode>
                <c:ptCount val="4"/>
                <c:pt idx="0">
                  <c:v>1748</c:v>
                </c:pt>
                <c:pt idx="1">
                  <c:v>15437</c:v>
                </c:pt>
                <c:pt idx="2">
                  <c:v>473</c:v>
                </c:pt>
                <c:pt idx="3">
                  <c:v>1956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  <c:holeSize val="43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13264195634076E-2"/>
          <c:y val="0"/>
          <c:w val="0.98318673580436589"/>
          <c:h val="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6087F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1982A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E63C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B2473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9588528263235389"/>
                  <c:y val="-0.16048413546296664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atin typeface="Roboto Regular"/>
                        <a:ea typeface="Roboto Slab" pitchFamily="2" charset="0"/>
                      </a:defRPr>
                    </a:pPr>
                    <a:r>
                      <a:rPr lang="ru-RU" sz="2000" b="1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81%</a:t>
                    </a:r>
                    <a:endParaRPr lang="en-US" sz="200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420331604890854E-3"/>
                  <c:y val="5.960511217504847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10%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928301645221178E-2"/>
                  <c:y val="-1.097438197109783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2%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94462582421099E-2"/>
                  <c:y val="-2.025754318398642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Roboto Regular"/>
                        <a:ea typeface="Roboto Slab" pitchFamily="2" charset="0"/>
                      </a:rPr>
                      <a:t>4%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018180654247488E-2"/>
                  <c:y val="-1.582540875857854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Roboto Regular"/>
                        <a:ea typeface="Roboto Slab" pitchFamily="2" charset="0"/>
                      </a:rPr>
                      <a:t>2</a:t>
                    </a:r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%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52160553101594E-2"/>
                  <c:y val="-1.35153457576596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1</a:t>
                    </a:r>
                    <a:r>
                      <a:rPr lang="ru-RU" sz="1600" b="1" smtClean="0">
                        <a:latin typeface="Roboto Regular"/>
                        <a:ea typeface="Roboto Slab" pitchFamily="2" charset="0"/>
                      </a:rPr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'Доходы бюджета'!$B$37:$B$42</c:f>
              <c:strCache>
                <c:ptCount val="6"/>
                <c:pt idx="0">
                  <c:v>НДФЛ</c:v>
                </c:pt>
                <c:pt idx="1">
                  <c:v>Спецрежимы</c:v>
                </c:pt>
                <c:pt idx="2">
                  <c:v>Налог на имущество физ.лиц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Акцизы</c:v>
                </c:pt>
              </c:strCache>
            </c:strRef>
          </c:cat>
          <c:val>
            <c:numRef>
              <c:f>'Доходы бюджета'!$C$37:$C$42</c:f>
              <c:numCache>
                <c:formatCode>#,##0</c:formatCode>
                <c:ptCount val="6"/>
                <c:pt idx="0">
                  <c:v>1240</c:v>
                </c:pt>
                <c:pt idx="1">
                  <c:v>147.01300000000001</c:v>
                </c:pt>
                <c:pt idx="2">
                  <c:v>33</c:v>
                </c:pt>
                <c:pt idx="3">
                  <c:v>54</c:v>
                </c:pt>
                <c:pt idx="4">
                  <c:v>28</c:v>
                </c:pt>
                <c:pt idx="5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5999134128852465E-2"/>
          <c:y val="0.64539600891597104"/>
          <c:w val="0.91173369182510722"/>
          <c:h val="0.35242371085523855"/>
        </c:manualLayout>
      </c:layout>
      <c:overlay val="0"/>
      <c:txPr>
        <a:bodyPr/>
        <a:lstStyle/>
        <a:p>
          <a:pPr>
            <a:defRPr sz="1400" b="0">
              <a:latin typeface="Roboto Regular"/>
              <a:ea typeface="Roboto Slab" pitchFamily="2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latin typeface="Roboto Regular"/>
              </a:defRPr>
            </a:pPr>
            <a:r>
              <a:rPr lang="ru-RU" sz="2200" u="sng">
                <a:latin typeface="Roboto Regular"/>
                <a:ea typeface="Roboto Slab" pitchFamily="2" charset="0"/>
              </a:rPr>
              <a:t>НДФЛ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'Доходы бюджета'!$B$64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6087F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0.2938175604423677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1</a:t>
                    </a:r>
                    <a:r>
                      <a:rPr lang="ru-RU" sz="1800" b="1" dirty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 </a:t>
                    </a:r>
                    <a:r>
                      <a:rPr lang="ru-RU" sz="1800" b="1" dirty="0" smtClean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240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32E-3"/>
                  <c:y val="0.1990740740740740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1</a:t>
                    </a:r>
                    <a:r>
                      <a:rPr lang="ru-RU" sz="1800" b="1" dirty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 </a:t>
                    </a:r>
                    <a:r>
                      <a:rPr lang="ru-RU" sz="1800" b="1" dirty="0" smtClean="0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184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85067526415994E-16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бюджета'!$C$63:$E$63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'Доходы бюджета'!$C$64:$E$64</c:f>
              <c:numCache>
                <c:formatCode>General</c:formatCode>
                <c:ptCount val="3"/>
                <c:pt idx="0">
                  <c:v>1240</c:v>
                </c:pt>
                <c:pt idx="1">
                  <c:v>1184</c:v>
                </c:pt>
                <c:pt idx="2" formatCode="0">
                  <c:v>1169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42688640"/>
        <c:axId val="142690176"/>
      </c:barChart>
      <c:catAx>
        <c:axId val="14268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Roboto Regular"/>
                <a:ea typeface="Roboto Slab" pitchFamily="2" charset="0"/>
              </a:defRPr>
            </a:pPr>
            <a:endParaRPr lang="ru-RU"/>
          </a:p>
        </c:txPr>
        <c:crossAx val="142690176"/>
        <c:crosses val="autoZero"/>
        <c:auto val="1"/>
        <c:lblAlgn val="ctr"/>
        <c:lblOffset val="100"/>
        <c:noMultiLvlLbl val="0"/>
      </c:catAx>
      <c:valAx>
        <c:axId val="142690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426886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latin typeface="Roboto Regular"/>
              </a:defRPr>
            </a:pPr>
            <a:r>
              <a:rPr lang="ru-RU" sz="2200" u="sng">
                <a:latin typeface="Roboto Regular"/>
                <a:ea typeface="Roboto Slab" pitchFamily="2" charset="0"/>
              </a:rPr>
              <a:t>УСН</a:t>
            </a:r>
          </a:p>
        </c:rich>
      </c:tx>
      <c:layout>
        <c:manualLayout>
          <c:xMode val="edge"/>
          <c:yMode val="edge"/>
          <c:x val="0.44018148496686926"/>
          <c:y val="9.059400124204837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'Доходы бюджета'!$B$65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D1982A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776135589409404E-3"/>
                  <c:y val="0.24407089746387151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Roboto Regular"/>
                        <a:ea typeface="Roboto Slab" pitchFamily="2" charset="0"/>
                      </a:rPr>
                      <a:t>1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Roboto Regular"/>
                        <a:ea typeface="Roboto Slab" pitchFamily="2" charset="0"/>
                      </a:rPr>
                      <a:t>31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793993337991765E-3"/>
                  <c:y val="0.27900980211148224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Roboto Regular"/>
                        <a:ea typeface="Roboto Slab" pitchFamily="2" charset="0"/>
                      </a:rPr>
                      <a:t>1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Roboto Regular"/>
                        <a:ea typeface="Roboto Slab" pitchFamily="2" charset="0"/>
                      </a:rPr>
                      <a:t>54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8558490280775E-3"/>
                  <c:y val="0.27045015861293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бюджета'!$C$63:$E$63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'Доходы бюджета'!$C$65:$E$65</c:f>
              <c:numCache>
                <c:formatCode>General</c:formatCode>
                <c:ptCount val="3"/>
                <c:pt idx="0">
                  <c:v>131</c:v>
                </c:pt>
                <c:pt idx="1">
                  <c:v>154</c:v>
                </c:pt>
                <c:pt idx="2" formatCode="0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42727040"/>
        <c:axId val="142728576"/>
      </c:barChart>
      <c:catAx>
        <c:axId val="14272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Roboto Regular"/>
                <a:ea typeface="Roboto Slab" pitchFamily="2" charset="0"/>
              </a:defRPr>
            </a:pPr>
            <a:endParaRPr lang="ru-RU"/>
          </a:p>
        </c:txPr>
        <c:crossAx val="142728576"/>
        <c:crosses val="autoZero"/>
        <c:auto val="1"/>
        <c:lblAlgn val="ctr"/>
        <c:lblOffset val="100"/>
        <c:noMultiLvlLbl val="0"/>
      </c:catAx>
      <c:valAx>
        <c:axId val="142728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427270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0677994772483E-2"/>
          <c:y val="0"/>
          <c:w val="0.83305100375966523"/>
          <c:h val="1"/>
        </c:manualLayout>
      </c:layout>
      <c:pie3DChart>
        <c:varyColors val="1"/>
        <c:ser>
          <c:idx val="0"/>
          <c:order val="0"/>
          <c:spPr>
            <a:effectLst>
              <a:outerShdw blurRad="88900" dist="381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6087F6"/>
              </a:solidFill>
              <a:effectLst>
                <a:outerShdw blurRad="88900" dist="38100" dir="27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29B1DB"/>
              </a:solidFill>
              <a:effectLst>
                <a:outerShdw blurRad="88900" dist="38100" dir="27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D1982A"/>
              </a:solidFill>
              <a:effectLst>
                <a:outerShdw blurRad="88900" dist="38100" dir="27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9E63CB"/>
              </a:solidFill>
              <a:effectLst>
                <a:outerShdw blurRad="88900" dist="38100" dir="27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2137037447783816"/>
                  <c:y val="-0.1434120587729406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defRPr>
                    </a:pPr>
                    <a:r>
                      <a:rPr lang="ru-RU" sz="1600" b="1">
                        <a:solidFill>
                          <a:schemeClr val="bg1"/>
                        </a:solidFill>
                        <a:latin typeface="Roboto Regular"/>
                        <a:ea typeface="Roboto Slab" pitchFamily="2" charset="0"/>
                      </a:rPr>
                      <a:t>79%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037056438631241E-2"/>
                  <c:y val="8.1783932802926458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Roboto Regular"/>
                        <a:ea typeface="Roboto Slab" pitchFamily="2" charset="0"/>
                      </a:rPr>
                      <a:t>9</a:t>
                    </a:r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b="1">
                        <a:latin typeface="Roboto Regular"/>
                        <a:ea typeface="Roboto Slab" pitchFamily="2" charset="0"/>
                      </a:rPr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'Неналоговые доходы'!$B$4:$B$8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продажи имущества</c:v>
                </c:pt>
                <c:pt idx="2">
                  <c:v>Штрафы, санкции, возмещение ущерба</c:v>
                </c:pt>
                <c:pt idx="3">
                  <c:v>Платежи при пользовании природными ресурсами</c:v>
                </c:pt>
                <c:pt idx="4">
                  <c:v>Доходы от оказания платных услуг и компенсация затрат</c:v>
                </c:pt>
              </c:strCache>
            </c:strRef>
          </c:cat>
          <c:val>
            <c:numRef>
              <c:f>'Неналоговые доходы'!$C$4:$C$8</c:f>
              <c:numCache>
                <c:formatCode>General</c:formatCode>
                <c:ptCount val="5"/>
                <c:pt idx="0">
                  <c:v>177</c:v>
                </c:pt>
                <c:pt idx="1">
                  <c:v>14</c:v>
                </c:pt>
                <c:pt idx="2">
                  <c:v>8</c:v>
                </c:pt>
                <c:pt idx="3">
                  <c:v>19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426877363221164"/>
          <c:w val="0.95972389106247369"/>
          <c:h val="0.3451690516670109"/>
        </c:manualLayout>
      </c:layout>
      <c:overlay val="0"/>
      <c:txPr>
        <a:bodyPr/>
        <a:lstStyle/>
        <a:p>
          <a:pPr>
            <a:defRPr sz="1200">
              <a:latin typeface="Roboto Regular"/>
              <a:ea typeface="Roboto Slab" pitchFamily="2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Roboto Regular"/>
              <a:ea typeface="Roboto Slab" pitchFamily="2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'Неналоговые доходы'!$B$27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3A6BF4">
                <a:alpha val="79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A6BF4">
                  <a:alpha val="78824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8.75632462683054E-3"/>
                  <c:y val="0.24288986067599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3100389975502E-3"/>
                  <c:y val="0.18274888306284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946518183478673E-3"/>
                  <c:y val="0.14328777893363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Roboto Regular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'Неналоговые доходы'!$C$26:$E$26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 formatCode="0">
                  <c:v>2024</c:v>
                </c:pt>
              </c:numCache>
            </c:numRef>
          </c:cat>
          <c:val>
            <c:numRef>
              <c:f>'Неналоговые доходы'!$C$27:$E$27</c:f>
              <c:numCache>
                <c:formatCode>General</c:formatCode>
                <c:ptCount val="3"/>
                <c:pt idx="0">
                  <c:v>177</c:v>
                </c:pt>
                <c:pt idx="1">
                  <c:v>175</c:v>
                </c:pt>
                <c:pt idx="2" formatCode="0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49647360"/>
        <c:axId val="149648896"/>
      </c:barChart>
      <c:catAx>
        <c:axId val="14964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Roboto Regular"/>
                <a:ea typeface="Roboto Slab" pitchFamily="2" charset="0"/>
              </a:defRPr>
            </a:pPr>
            <a:endParaRPr lang="ru-RU"/>
          </a:p>
        </c:txPr>
        <c:crossAx val="149648896"/>
        <c:crosses val="autoZero"/>
        <c:auto val="1"/>
        <c:lblAlgn val="ctr"/>
        <c:lblOffset val="100"/>
        <c:noMultiLvlLbl val="0"/>
      </c:catAx>
      <c:valAx>
        <c:axId val="149648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Roboto Slab" pitchFamily="2" charset="0"/>
                <a:ea typeface="Roboto Slab" pitchFamily="2" charset="0"/>
              </a:defRPr>
            </a:pPr>
            <a:endParaRPr lang="ru-RU"/>
          </a:p>
        </c:txPr>
        <c:crossAx val="149647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45015-596B-47E1-85E7-7B1CDD1880EF}" type="doc">
      <dgm:prSet loTypeId="urn:microsoft.com/office/officeart/2005/8/layout/cycle4#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36AEBA-94F3-4E00-BFD5-B08FA8E5A947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Налог на доходы физических лиц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AE10CF45-B104-47A2-B8A3-CF4B527CFFB3}" type="parTrans" cxnId="{69BF7684-9D99-443E-B5B6-0FD8D6BA059F}">
      <dgm:prSet/>
      <dgm:spPr/>
      <dgm:t>
        <a:bodyPr/>
        <a:lstStyle/>
        <a:p>
          <a:pPr algn="ctr"/>
          <a:endParaRPr lang="ru-RU"/>
        </a:p>
      </dgm:t>
    </dgm:pt>
    <dgm:pt modelId="{DC0793C8-6381-40C3-9CFA-876D0DC02076}" type="sibTrans" cxnId="{69BF7684-9D99-443E-B5B6-0FD8D6BA059F}">
      <dgm:prSet/>
      <dgm:spPr/>
      <dgm:t>
        <a:bodyPr/>
        <a:lstStyle/>
        <a:p>
          <a:pPr algn="ctr"/>
          <a:endParaRPr lang="ru-RU"/>
        </a:p>
      </dgm:t>
    </dgm:pt>
    <dgm:pt modelId="{728681C0-6C58-4168-9A73-DEB1A6D61790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Налог на имущество физических лиц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BB80E1AC-B796-46A2-9568-F3772D6DA570}" type="parTrans" cxnId="{96324B46-7CB2-4D48-B2EF-8E0FE94D1F5E}">
      <dgm:prSet/>
      <dgm:spPr/>
      <dgm:t>
        <a:bodyPr/>
        <a:lstStyle/>
        <a:p>
          <a:pPr algn="ctr"/>
          <a:endParaRPr lang="ru-RU"/>
        </a:p>
      </dgm:t>
    </dgm:pt>
    <dgm:pt modelId="{8779DDE0-6B8A-498B-81D8-4A1C77902099}" type="sibTrans" cxnId="{96324B46-7CB2-4D48-B2EF-8E0FE94D1F5E}">
      <dgm:prSet/>
      <dgm:spPr/>
      <dgm:t>
        <a:bodyPr/>
        <a:lstStyle/>
        <a:p>
          <a:pPr algn="ctr"/>
          <a:endParaRPr lang="ru-RU"/>
        </a:p>
      </dgm:t>
    </dgm:pt>
    <dgm:pt modelId="{61A05EB4-5242-4718-9069-5049DF197A45}">
      <dgm:prSet phldrT="[Текст]"/>
      <dgm:spPr/>
      <dgm:t>
        <a:bodyPr/>
        <a:lstStyle/>
        <a:p>
          <a:pPr algn="ctr"/>
          <a:r>
            <a:rPr lang="ru-RU" dirty="0" smtClean="0"/>
            <a:t>100% - бюджет города Тобольска</a:t>
          </a:r>
          <a:endParaRPr lang="ru-RU" dirty="0"/>
        </a:p>
      </dgm:t>
    </dgm:pt>
    <dgm:pt modelId="{2AF5EC18-6E81-4AC7-8827-26FCDC4588AA}" type="parTrans" cxnId="{0B621749-7CF0-4E9F-B964-19DB4958BBCD}">
      <dgm:prSet/>
      <dgm:spPr/>
      <dgm:t>
        <a:bodyPr/>
        <a:lstStyle/>
        <a:p>
          <a:pPr algn="ctr"/>
          <a:endParaRPr lang="ru-RU"/>
        </a:p>
      </dgm:t>
    </dgm:pt>
    <dgm:pt modelId="{764A39E2-457B-49CF-9608-BAEAA2ADFF36}" type="sibTrans" cxnId="{0B621749-7CF0-4E9F-B964-19DB4958BBCD}">
      <dgm:prSet/>
      <dgm:spPr/>
      <dgm:t>
        <a:bodyPr/>
        <a:lstStyle/>
        <a:p>
          <a:pPr algn="ctr"/>
          <a:endParaRPr lang="ru-RU"/>
        </a:p>
      </dgm:t>
    </dgm:pt>
    <dgm:pt modelId="{39B2EA2D-DE8C-4437-8319-4D096E5D00B3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    Земельный </a:t>
          </a:r>
          <a:r>
            <a:rPr lang="ru-RU" sz="1200" b="1" dirty="0" smtClean="0">
              <a:latin typeface="+mn-lt"/>
              <a:cs typeface="Arial" pitchFamily="34" charset="0"/>
            </a:rPr>
            <a:t>налог</a:t>
          </a:r>
          <a:endParaRPr lang="ru-RU" sz="1200" b="1" dirty="0">
            <a:latin typeface="+mn-lt"/>
            <a:cs typeface="Arial" pitchFamily="34" charset="0"/>
          </a:endParaRPr>
        </a:p>
      </dgm:t>
    </dgm:pt>
    <dgm:pt modelId="{20B9B25D-442C-47FF-A1DF-811BBE2A8E3E}" type="parTrans" cxnId="{DB95C31D-62AA-4068-899A-29B9EA14FD3D}">
      <dgm:prSet/>
      <dgm:spPr/>
      <dgm:t>
        <a:bodyPr/>
        <a:lstStyle/>
        <a:p>
          <a:pPr algn="ctr"/>
          <a:endParaRPr lang="ru-RU"/>
        </a:p>
      </dgm:t>
    </dgm:pt>
    <dgm:pt modelId="{030BB018-C7E0-463F-ADF2-90F95AFF1ACE}" type="sibTrans" cxnId="{DB95C31D-62AA-4068-899A-29B9EA14FD3D}">
      <dgm:prSet/>
      <dgm:spPr/>
      <dgm:t>
        <a:bodyPr/>
        <a:lstStyle/>
        <a:p>
          <a:pPr algn="ctr"/>
          <a:endParaRPr lang="ru-RU"/>
        </a:p>
      </dgm:t>
    </dgm:pt>
    <dgm:pt modelId="{BFF053B2-CE76-4C3C-9417-36A93D6FF149}">
      <dgm:prSet phldrT="[Текст]"/>
      <dgm:spPr/>
      <dgm:t>
        <a:bodyPr/>
        <a:lstStyle/>
        <a:p>
          <a:pPr algn="ctr"/>
          <a:r>
            <a:rPr lang="ru-RU" dirty="0" smtClean="0"/>
            <a:t>100% - бюджет города Тобольска</a:t>
          </a:r>
          <a:endParaRPr lang="ru-RU" dirty="0"/>
        </a:p>
      </dgm:t>
    </dgm:pt>
    <dgm:pt modelId="{A0EA4E5D-4F0B-482D-8769-FBFFD184C429}" type="parTrans" cxnId="{FBF8546C-EB90-47DE-9941-9D67B9742C58}">
      <dgm:prSet/>
      <dgm:spPr/>
      <dgm:t>
        <a:bodyPr/>
        <a:lstStyle/>
        <a:p>
          <a:pPr algn="ctr"/>
          <a:endParaRPr lang="ru-RU"/>
        </a:p>
      </dgm:t>
    </dgm:pt>
    <dgm:pt modelId="{E2CA8121-5258-45FC-88B6-F621FEA8ED87}" type="sibTrans" cxnId="{FBF8546C-EB90-47DE-9941-9D67B9742C58}">
      <dgm:prSet/>
      <dgm:spPr/>
      <dgm:t>
        <a:bodyPr/>
        <a:lstStyle/>
        <a:p>
          <a:pPr algn="ctr"/>
          <a:endParaRPr lang="ru-RU"/>
        </a:p>
      </dgm:t>
    </dgm:pt>
    <dgm:pt modelId="{514E51BB-B748-4DF2-88A6-08636EA88110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+mn-lt"/>
              <a:cs typeface="Arial" pitchFamily="34" charset="0"/>
            </a:rPr>
            <a:t>Транспортный      налог</a:t>
          </a:r>
          <a:endParaRPr lang="ru-RU" sz="1100" b="1" dirty="0">
            <a:latin typeface="+mn-lt"/>
            <a:cs typeface="Arial" pitchFamily="34" charset="0"/>
          </a:endParaRPr>
        </a:p>
      </dgm:t>
    </dgm:pt>
    <dgm:pt modelId="{14BC446C-C1FB-45BB-A5D8-41E9B476E98E}" type="parTrans" cxnId="{B17159E2-9EAD-42BC-8161-ABED26ECCFD4}">
      <dgm:prSet/>
      <dgm:spPr/>
      <dgm:t>
        <a:bodyPr/>
        <a:lstStyle/>
        <a:p>
          <a:pPr algn="ctr"/>
          <a:endParaRPr lang="ru-RU"/>
        </a:p>
      </dgm:t>
    </dgm:pt>
    <dgm:pt modelId="{A90CFB27-6265-4DF0-833E-8659AAC1C47C}" type="sibTrans" cxnId="{B17159E2-9EAD-42BC-8161-ABED26ECCFD4}">
      <dgm:prSet/>
      <dgm:spPr/>
      <dgm:t>
        <a:bodyPr/>
        <a:lstStyle/>
        <a:p>
          <a:pPr algn="ctr"/>
          <a:endParaRPr lang="ru-RU"/>
        </a:p>
      </dgm:t>
    </dgm:pt>
    <dgm:pt modelId="{78D1CAAC-9E7D-4BE5-AF4D-47619F4822D7}">
      <dgm:prSet phldrT="[Текст]"/>
      <dgm:spPr/>
      <dgm:t>
        <a:bodyPr/>
        <a:lstStyle/>
        <a:p>
          <a:pPr algn="ctr"/>
          <a:r>
            <a:rPr lang="ru-RU" dirty="0" smtClean="0"/>
            <a:t>100% - областной бюджет</a:t>
          </a:r>
          <a:endParaRPr lang="ru-RU" dirty="0"/>
        </a:p>
      </dgm:t>
    </dgm:pt>
    <dgm:pt modelId="{D664E2EC-8E5C-4DEE-9008-713D2935163E}" type="parTrans" cxnId="{5AF45DE4-BD00-4988-88C6-A9B866F5E9EF}">
      <dgm:prSet/>
      <dgm:spPr/>
      <dgm:t>
        <a:bodyPr/>
        <a:lstStyle/>
        <a:p>
          <a:pPr algn="ctr"/>
          <a:endParaRPr lang="ru-RU"/>
        </a:p>
      </dgm:t>
    </dgm:pt>
    <dgm:pt modelId="{C0B75C03-969D-474A-8523-A6D41F13A38D}" type="sibTrans" cxnId="{5AF45DE4-BD00-4988-88C6-A9B866F5E9EF}">
      <dgm:prSet/>
      <dgm:spPr/>
      <dgm:t>
        <a:bodyPr/>
        <a:lstStyle/>
        <a:p>
          <a:pPr algn="ctr"/>
          <a:endParaRPr lang="ru-RU"/>
        </a:p>
      </dgm:t>
    </dgm:pt>
    <dgm:pt modelId="{5B4E6716-6CA2-46DE-922F-93FA505B3D5C}">
      <dgm:prSet phldrT="[Текст]" custScaleX="66773" custScaleY="75627" custLinFactNeighborX="-52412" custLinFactNeighborY="-827"/>
      <dgm:spPr/>
      <dgm:t>
        <a:bodyPr/>
        <a:lstStyle/>
        <a:p>
          <a:endParaRPr lang="ru-RU"/>
        </a:p>
      </dgm:t>
    </dgm:pt>
    <dgm:pt modelId="{69534367-F984-4DC0-9287-B0E53FF94D4E}" type="parTrans" cxnId="{B880623B-9863-4129-8231-207198E18DC5}">
      <dgm:prSet/>
      <dgm:spPr/>
      <dgm:t>
        <a:bodyPr/>
        <a:lstStyle/>
        <a:p>
          <a:endParaRPr lang="ru-RU"/>
        </a:p>
      </dgm:t>
    </dgm:pt>
    <dgm:pt modelId="{CF184136-0336-4462-8905-9D3E51D48789}" type="sibTrans" cxnId="{B880623B-9863-4129-8231-207198E18DC5}">
      <dgm:prSet/>
      <dgm:spPr/>
      <dgm:t>
        <a:bodyPr/>
        <a:lstStyle/>
        <a:p>
          <a:endParaRPr lang="ru-RU"/>
        </a:p>
      </dgm:t>
    </dgm:pt>
    <dgm:pt modelId="{E8BB399C-A8E3-4D01-9D51-02250E53D3A2}">
      <dgm:prSet phldrT="[Текст]" custScaleX="66773" custScaleY="75627" custLinFactNeighborX="-52412" custLinFactNeighborY="-827"/>
      <dgm:spPr/>
      <dgm:t>
        <a:bodyPr/>
        <a:lstStyle/>
        <a:p>
          <a:endParaRPr lang="ru-RU"/>
        </a:p>
      </dgm:t>
    </dgm:pt>
    <dgm:pt modelId="{05881CB3-A5A2-4740-85F5-2C9A5D1EAFB3}" type="parTrans" cxnId="{C709B637-99EC-487F-9F04-ABA1B99FCF6E}">
      <dgm:prSet/>
      <dgm:spPr/>
      <dgm:t>
        <a:bodyPr/>
        <a:lstStyle/>
        <a:p>
          <a:endParaRPr lang="ru-RU"/>
        </a:p>
      </dgm:t>
    </dgm:pt>
    <dgm:pt modelId="{92BF7C1D-2F53-41B5-ABB0-B7CDC80CFF8C}" type="sibTrans" cxnId="{C709B637-99EC-487F-9F04-ABA1B99FCF6E}">
      <dgm:prSet/>
      <dgm:spPr/>
      <dgm:t>
        <a:bodyPr/>
        <a:lstStyle/>
        <a:p>
          <a:endParaRPr lang="ru-RU"/>
        </a:p>
      </dgm:t>
    </dgm:pt>
    <dgm:pt modelId="{91ADEF06-1DA0-406A-8AC7-382484BDFB1E}">
      <dgm:prSet/>
      <dgm:spPr/>
      <dgm:t>
        <a:bodyPr/>
        <a:lstStyle/>
        <a:p>
          <a:endParaRPr lang="ru-RU"/>
        </a:p>
      </dgm:t>
    </dgm:pt>
    <dgm:pt modelId="{3CFA7D91-EEC6-4915-AFAD-1620CF0B306B}" type="parTrans" cxnId="{20FA4D22-3F8E-4252-A0BC-92F659013644}">
      <dgm:prSet/>
      <dgm:spPr/>
      <dgm:t>
        <a:bodyPr/>
        <a:lstStyle/>
        <a:p>
          <a:endParaRPr lang="ru-RU"/>
        </a:p>
      </dgm:t>
    </dgm:pt>
    <dgm:pt modelId="{8364ED0B-981C-4F76-BF7F-E763C3FF9452}" type="sibTrans" cxnId="{20FA4D22-3F8E-4252-A0BC-92F659013644}">
      <dgm:prSet/>
      <dgm:spPr/>
      <dgm:t>
        <a:bodyPr/>
        <a:lstStyle/>
        <a:p>
          <a:endParaRPr lang="ru-RU"/>
        </a:p>
      </dgm:t>
    </dgm:pt>
    <dgm:pt modelId="{65DE45AD-06EC-4612-93F2-F8F48BA5F60E}">
      <dgm:prSet/>
      <dgm:spPr/>
      <dgm:t>
        <a:bodyPr/>
        <a:lstStyle/>
        <a:p>
          <a:endParaRPr lang="ru-RU"/>
        </a:p>
      </dgm:t>
    </dgm:pt>
    <dgm:pt modelId="{835C83D6-05EB-4CE8-8A30-2D77A7408460}" type="parTrans" cxnId="{FD4461B0-7B2D-4DEF-AFB8-27EE7DCB2350}">
      <dgm:prSet/>
      <dgm:spPr/>
      <dgm:t>
        <a:bodyPr/>
        <a:lstStyle/>
        <a:p>
          <a:endParaRPr lang="ru-RU"/>
        </a:p>
      </dgm:t>
    </dgm:pt>
    <dgm:pt modelId="{FF39179C-C699-422B-A0ED-B8632E9CFB7D}" type="sibTrans" cxnId="{FD4461B0-7B2D-4DEF-AFB8-27EE7DCB2350}">
      <dgm:prSet/>
      <dgm:spPr/>
      <dgm:t>
        <a:bodyPr/>
        <a:lstStyle/>
        <a:p>
          <a:endParaRPr lang="ru-RU"/>
        </a:p>
      </dgm:t>
    </dgm:pt>
    <dgm:pt modelId="{7D436379-A22A-490A-8D1B-DA5FE0763814}">
      <dgm:prSet/>
      <dgm:spPr/>
      <dgm:t>
        <a:bodyPr/>
        <a:lstStyle/>
        <a:p>
          <a:endParaRPr lang="ru-RU"/>
        </a:p>
      </dgm:t>
    </dgm:pt>
    <dgm:pt modelId="{0B424D0D-F8B1-4F99-AA02-32969242FC51}" type="parTrans" cxnId="{A239C4A6-D6F8-429D-8FA8-0C93BED7E29C}">
      <dgm:prSet/>
      <dgm:spPr/>
      <dgm:t>
        <a:bodyPr/>
        <a:lstStyle/>
        <a:p>
          <a:endParaRPr lang="ru-RU"/>
        </a:p>
      </dgm:t>
    </dgm:pt>
    <dgm:pt modelId="{62B96850-D70F-4F21-8139-DF844E693A0B}" type="sibTrans" cxnId="{A239C4A6-D6F8-429D-8FA8-0C93BED7E29C}">
      <dgm:prSet/>
      <dgm:spPr/>
      <dgm:t>
        <a:bodyPr/>
        <a:lstStyle/>
        <a:p>
          <a:endParaRPr lang="ru-RU"/>
        </a:p>
      </dgm:t>
    </dgm:pt>
    <dgm:pt modelId="{D302E8BB-755E-4F50-B5DC-FD466D11B825}">
      <dgm:prSet phldrT="[Текст]" custT="1"/>
      <dgm:spPr/>
      <dgm:t>
        <a:bodyPr/>
        <a:lstStyle/>
        <a:p>
          <a:pPr algn="ctr"/>
          <a:r>
            <a:rPr lang="ru-RU" sz="800" dirty="0" smtClean="0"/>
            <a:t> НДФЛ с иностранных граждан</a:t>
          </a:r>
          <a:endParaRPr lang="ru-RU" sz="800" dirty="0"/>
        </a:p>
      </dgm:t>
    </dgm:pt>
    <dgm:pt modelId="{B54F5533-F9BD-4990-A73B-D11D7E342093}" type="parTrans" cxnId="{A4E11CBA-4B17-43F9-AE8B-8329ED3E93A7}">
      <dgm:prSet/>
      <dgm:spPr/>
      <dgm:t>
        <a:bodyPr/>
        <a:lstStyle/>
        <a:p>
          <a:endParaRPr lang="ru-RU"/>
        </a:p>
      </dgm:t>
    </dgm:pt>
    <dgm:pt modelId="{D91763EE-BD8A-4DB0-9E0E-E92765C97C76}" type="sibTrans" cxnId="{A4E11CBA-4B17-43F9-AE8B-8329ED3E93A7}">
      <dgm:prSet/>
      <dgm:spPr/>
      <dgm:t>
        <a:bodyPr/>
        <a:lstStyle/>
        <a:p>
          <a:endParaRPr lang="ru-RU"/>
        </a:p>
      </dgm:t>
    </dgm:pt>
    <dgm:pt modelId="{C8FCD25F-EA92-4888-98AD-2EC1A275A047}">
      <dgm:prSet phldrT="[Текст]" custT="1"/>
      <dgm:spPr/>
      <dgm:t>
        <a:bodyPr/>
        <a:lstStyle/>
        <a:p>
          <a:pPr algn="ctr"/>
          <a:r>
            <a:rPr lang="ru-RU" sz="800" dirty="0" smtClean="0"/>
            <a:t> 22% - бюджет города Тобольска </a:t>
          </a:r>
          <a:endParaRPr lang="ru-RU" sz="800" dirty="0"/>
        </a:p>
      </dgm:t>
    </dgm:pt>
    <dgm:pt modelId="{5DBE7F64-D39B-4F2E-852A-2D4D3B0759EF}" type="sibTrans" cxnId="{CDC4ECC1-8DE6-4C0E-A6AD-3A5AAC48D241}">
      <dgm:prSet/>
      <dgm:spPr/>
      <dgm:t>
        <a:bodyPr/>
        <a:lstStyle/>
        <a:p>
          <a:pPr algn="ctr"/>
          <a:endParaRPr lang="ru-RU"/>
        </a:p>
      </dgm:t>
    </dgm:pt>
    <dgm:pt modelId="{CC189408-5B88-43D5-A0C8-60AC949DA81D}" type="parTrans" cxnId="{CDC4ECC1-8DE6-4C0E-A6AD-3A5AAC48D241}">
      <dgm:prSet/>
      <dgm:spPr/>
      <dgm:t>
        <a:bodyPr/>
        <a:lstStyle/>
        <a:p>
          <a:pPr algn="ctr"/>
          <a:endParaRPr lang="ru-RU"/>
        </a:p>
      </dgm:t>
    </dgm:pt>
    <dgm:pt modelId="{055FDAC7-52A9-4C5F-A3BB-A83198A71FD9}">
      <dgm:prSet phldrT="[Текст]" custT="1"/>
      <dgm:spPr/>
      <dgm:t>
        <a:bodyPr/>
        <a:lstStyle/>
        <a:p>
          <a:pPr algn="ctr"/>
          <a:r>
            <a:rPr lang="ru-RU" sz="800" dirty="0" smtClean="0"/>
            <a:t> 78% -областной бюджет;</a:t>
          </a:r>
          <a:endParaRPr lang="ru-RU" sz="800" dirty="0"/>
        </a:p>
      </dgm:t>
    </dgm:pt>
    <dgm:pt modelId="{5F599462-36EA-41D9-B60F-068473A34A0F}" type="sibTrans" cxnId="{8CA38AD7-E47C-403D-B8BA-B983250AB907}">
      <dgm:prSet/>
      <dgm:spPr/>
      <dgm:t>
        <a:bodyPr/>
        <a:lstStyle/>
        <a:p>
          <a:pPr algn="ctr"/>
          <a:endParaRPr lang="ru-RU"/>
        </a:p>
      </dgm:t>
    </dgm:pt>
    <dgm:pt modelId="{86A8AA15-82B5-49E3-B5AA-E80FABE792CE}" type="parTrans" cxnId="{8CA38AD7-E47C-403D-B8BA-B983250AB907}">
      <dgm:prSet/>
      <dgm:spPr/>
      <dgm:t>
        <a:bodyPr/>
        <a:lstStyle/>
        <a:p>
          <a:pPr algn="ctr"/>
          <a:endParaRPr lang="ru-RU"/>
        </a:p>
      </dgm:t>
    </dgm:pt>
    <dgm:pt modelId="{AECF376F-B389-40D3-98D1-37FBE0F7B5F2}" type="pres">
      <dgm:prSet presAssocID="{B8C45015-596B-47E1-85E7-7B1CDD1880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2C28E-9F7F-402A-BE9B-BF0D020434FD}" type="pres">
      <dgm:prSet presAssocID="{B8C45015-596B-47E1-85E7-7B1CDD1880EF}" presName="children" presStyleCnt="0"/>
      <dgm:spPr/>
    </dgm:pt>
    <dgm:pt modelId="{7545193D-80C0-4FD3-AD9E-3CFA53023F74}" type="pres">
      <dgm:prSet presAssocID="{B8C45015-596B-47E1-85E7-7B1CDD1880EF}" presName="child1group" presStyleCnt="0"/>
      <dgm:spPr/>
    </dgm:pt>
    <dgm:pt modelId="{9EC6C6CD-399F-4E45-AAF2-4C68CA3E43E8}" type="pres">
      <dgm:prSet presAssocID="{B8C45015-596B-47E1-85E7-7B1CDD1880EF}" presName="child1" presStyleLbl="bgAcc1" presStyleIdx="0" presStyleCnt="4" custScaleX="66773" custScaleY="86212" custLinFactNeighborX="-14033" custLinFactNeighborY="2006"/>
      <dgm:spPr/>
      <dgm:t>
        <a:bodyPr/>
        <a:lstStyle/>
        <a:p>
          <a:endParaRPr lang="ru-RU"/>
        </a:p>
      </dgm:t>
    </dgm:pt>
    <dgm:pt modelId="{BCFAA6CC-3D58-4953-A551-308B513828FC}" type="pres">
      <dgm:prSet presAssocID="{B8C45015-596B-47E1-85E7-7B1CDD1880E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133A0-3C81-4AF0-891F-DC1790C7F56D}" type="pres">
      <dgm:prSet presAssocID="{B8C45015-596B-47E1-85E7-7B1CDD1880EF}" presName="child2group" presStyleCnt="0"/>
      <dgm:spPr/>
    </dgm:pt>
    <dgm:pt modelId="{70974E91-9A30-4F24-880B-3070C593D4AB}" type="pres">
      <dgm:prSet presAssocID="{B8C45015-596B-47E1-85E7-7B1CDD1880EF}" presName="child2" presStyleLbl="bgAcc1" presStyleIdx="1" presStyleCnt="4" custScaleX="76436" custScaleY="97078" custLinFactNeighborX="26357" custLinFactNeighborY="30047"/>
      <dgm:spPr/>
      <dgm:t>
        <a:bodyPr/>
        <a:lstStyle/>
        <a:p>
          <a:endParaRPr lang="ru-RU"/>
        </a:p>
      </dgm:t>
    </dgm:pt>
    <dgm:pt modelId="{B9F80241-9876-4168-BE02-409B0C34148F}" type="pres">
      <dgm:prSet presAssocID="{B8C45015-596B-47E1-85E7-7B1CDD1880E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DB4A3-0752-4DEF-8F5F-98C5F421428A}" type="pres">
      <dgm:prSet presAssocID="{B8C45015-596B-47E1-85E7-7B1CDD1880EF}" presName="child3group" presStyleCnt="0"/>
      <dgm:spPr/>
    </dgm:pt>
    <dgm:pt modelId="{BBA82461-E105-4C11-BC36-C7BF9CD37B0F}" type="pres">
      <dgm:prSet presAssocID="{B8C45015-596B-47E1-85E7-7B1CDD1880EF}" presName="child3" presStyleLbl="bgAcc1" presStyleIdx="2" presStyleCnt="4" custScaleX="76683" custScaleY="90361" custLinFactNeighborX="12520" custLinFactNeighborY="-2252"/>
      <dgm:spPr/>
      <dgm:t>
        <a:bodyPr/>
        <a:lstStyle/>
        <a:p>
          <a:endParaRPr lang="ru-RU"/>
        </a:p>
      </dgm:t>
    </dgm:pt>
    <dgm:pt modelId="{8EA1153B-13C0-4028-A45B-4562AFB7A8D0}" type="pres">
      <dgm:prSet presAssocID="{B8C45015-596B-47E1-85E7-7B1CDD1880E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60384-FD88-4267-AC72-4DBAE32C0740}" type="pres">
      <dgm:prSet presAssocID="{B8C45015-596B-47E1-85E7-7B1CDD1880EF}" presName="child4group" presStyleCnt="0"/>
      <dgm:spPr/>
    </dgm:pt>
    <dgm:pt modelId="{6528E390-7D6E-49D2-A115-D209DE575E03}" type="pres">
      <dgm:prSet presAssocID="{B8C45015-596B-47E1-85E7-7B1CDD1880EF}" presName="child4" presStyleLbl="bgAcc1" presStyleIdx="3" presStyleCnt="4" custScaleX="79457" custScaleY="89424"/>
      <dgm:spPr/>
      <dgm:t>
        <a:bodyPr/>
        <a:lstStyle/>
        <a:p>
          <a:endParaRPr lang="ru-RU"/>
        </a:p>
      </dgm:t>
    </dgm:pt>
    <dgm:pt modelId="{9AD5FA01-A9D5-4526-A4D6-9C85279CEF87}" type="pres">
      <dgm:prSet presAssocID="{B8C45015-596B-47E1-85E7-7B1CDD1880E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AA0CE-60AB-4B08-BE78-2CD096A25488}" type="pres">
      <dgm:prSet presAssocID="{B8C45015-596B-47E1-85E7-7B1CDD1880EF}" presName="childPlaceholder" presStyleCnt="0"/>
      <dgm:spPr/>
    </dgm:pt>
    <dgm:pt modelId="{4E3E179B-25BD-4F95-A501-265FD3DBD46F}" type="pres">
      <dgm:prSet presAssocID="{B8C45015-596B-47E1-85E7-7B1CDD1880EF}" presName="circle" presStyleCnt="0"/>
      <dgm:spPr/>
    </dgm:pt>
    <dgm:pt modelId="{A0DEC0DC-E251-4206-8D1F-FB47C5871D82}" type="pres">
      <dgm:prSet presAssocID="{B8C45015-596B-47E1-85E7-7B1CDD1880EF}" presName="quadrant1" presStyleLbl="node1" presStyleIdx="0" presStyleCnt="4" custScaleX="94153" custScaleY="70463" custLinFactNeighborX="6050" custLinFactNeighborY="80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96601-DD0A-4583-AE6F-AABE851D5D0E}" type="pres">
      <dgm:prSet presAssocID="{B8C45015-596B-47E1-85E7-7B1CDD1880EF}" presName="quadrant2" presStyleLbl="node1" presStyleIdx="1" presStyleCnt="4" custScaleX="86819" custScaleY="70509" custLinFactNeighborX="1877" custLinFactNeighborY="8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09AAD-5E86-4A42-9BA7-307F9DD2891B}" type="pres">
      <dgm:prSet presAssocID="{B8C45015-596B-47E1-85E7-7B1CDD1880EF}" presName="quadrant3" presStyleLbl="node1" presStyleIdx="2" presStyleCnt="4" custScaleX="86063" custScaleY="69415" custLinFactNeighborX="1500" custLinFactNeighborY="-89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B0EAE-F4E7-4C7B-B004-5E776555B98E}" type="pres">
      <dgm:prSet presAssocID="{B8C45015-596B-47E1-85E7-7B1CDD1880EF}" presName="quadrant4" presStyleLbl="node1" presStyleIdx="3" presStyleCnt="4" custScaleX="91911" custScaleY="71129" custLinFactNeighborX="4072" custLinFactNeighborY="-92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8A3EC-B2F0-496B-943B-2E10AB01A094}" type="pres">
      <dgm:prSet presAssocID="{B8C45015-596B-47E1-85E7-7B1CDD1880EF}" presName="quadrantPlaceholder" presStyleCnt="0"/>
      <dgm:spPr/>
    </dgm:pt>
    <dgm:pt modelId="{E3D80CA2-9A92-4BBF-ADA6-F0D3117ED87B}" type="pres">
      <dgm:prSet presAssocID="{B8C45015-596B-47E1-85E7-7B1CDD1880EF}" presName="center1" presStyleLbl="fgShp" presStyleIdx="0" presStyleCnt="2" custScaleY="130090" custLinFactNeighborX="0" custLinFactNeighborY="15849"/>
      <dgm:spPr>
        <a:prstGeom prst="flowChartConnector">
          <a:avLst/>
        </a:prstGeom>
      </dgm:spPr>
    </dgm:pt>
    <dgm:pt modelId="{1E6F8028-1625-4D00-9869-C3F00F134361}" type="pres">
      <dgm:prSet presAssocID="{B8C45015-596B-47E1-85E7-7B1CDD1880EF}" presName="center2" presStyleLbl="fgShp" presStyleIdx="1" presStyleCnt="2" custScaleX="171360" custScaleY="125247" custLinFactNeighborX="0" custLinFactNeighborY="-19231"/>
      <dgm:spPr>
        <a:prstGeom prst="ellipse">
          <a:avLst/>
        </a:prstGeom>
      </dgm:spPr>
    </dgm:pt>
  </dgm:ptLst>
  <dgm:cxnLst>
    <dgm:cxn modelId="{A4E11CBA-4B17-43F9-AE8B-8329ED3E93A7}" srcId="{E136AEBA-94F3-4E00-BFD5-B08FA8E5A947}" destId="{D302E8BB-755E-4F50-B5DC-FD466D11B825}" srcOrd="0" destOrd="0" parTransId="{B54F5533-F9BD-4990-A73B-D11D7E342093}" sibTransId="{D91763EE-BD8A-4DB0-9E0E-E92765C97C76}"/>
    <dgm:cxn modelId="{96324B46-7CB2-4D48-B2EF-8E0FE94D1F5E}" srcId="{B8C45015-596B-47E1-85E7-7B1CDD1880EF}" destId="{728681C0-6C58-4168-9A73-DEB1A6D61790}" srcOrd="1" destOrd="0" parTransId="{BB80E1AC-B796-46A2-9568-F3772D6DA570}" sibTransId="{8779DDE0-6B8A-498B-81D8-4A1C77902099}"/>
    <dgm:cxn modelId="{0B621749-7CF0-4E9F-B964-19DB4958BBCD}" srcId="{728681C0-6C58-4168-9A73-DEB1A6D61790}" destId="{61A05EB4-5242-4718-9069-5049DF197A45}" srcOrd="0" destOrd="0" parTransId="{2AF5EC18-6E81-4AC7-8827-26FCDC4588AA}" sibTransId="{764A39E2-457B-49CF-9608-BAEAA2ADFF36}"/>
    <dgm:cxn modelId="{248696E2-40B3-4B07-8BDB-09C414F693C1}" type="presOf" srcId="{61A05EB4-5242-4718-9069-5049DF197A45}" destId="{B9F80241-9876-4168-BE02-409B0C34148F}" srcOrd="1" destOrd="0" presId="urn:microsoft.com/office/officeart/2005/8/layout/cycle4#3"/>
    <dgm:cxn modelId="{785F5E55-DE69-4D2D-8A97-ED5EEB704B49}" type="presOf" srcId="{514E51BB-B748-4DF2-88A6-08636EA88110}" destId="{676B0EAE-F4E7-4C7B-B004-5E776555B98E}" srcOrd="0" destOrd="0" presId="urn:microsoft.com/office/officeart/2005/8/layout/cycle4#3"/>
    <dgm:cxn modelId="{69BF7684-9D99-443E-B5B6-0FD8D6BA059F}" srcId="{B8C45015-596B-47E1-85E7-7B1CDD1880EF}" destId="{E136AEBA-94F3-4E00-BFD5-B08FA8E5A947}" srcOrd="0" destOrd="0" parTransId="{AE10CF45-B104-47A2-B8A3-CF4B527CFFB3}" sibTransId="{DC0793C8-6381-40C3-9CFA-876D0DC02076}"/>
    <dgm:cxn modelId="{D3F910B8-C907-48A8-904D-497436003346}" type="presOf" srcId="{39B2EA2D-DE8C-4437-8319-4D096E5D00B3}" destId="{C6A09AAD-5E86-4A42-9BA7-307F9DD2891B}" srcOrd="0" destOrd="0" presId="urn:microsoft.com/office/officeart/2005/8/layout/cycle4#3"/>
    <dgm:cxn modelId="{9E66D9F2-1ED3-49BF-8AA5-15FBA37BDCFB}" type="presOf" srcId="{C8FCD25F-EA92-4888-98AD-2EC1A275A047}" destId="{BCFAA6CC-3D58-4953-A551-308B513828FC}" srcOrd="1" destOrd="2" presId="urn:microsoft.com/office/officeart/2005/8/layout/cycle4#3"/>
    <dgm:cxn modelId="{D2847BB8-F0C1-486A-8005-317849EEE3F5}" type="presOf" srcId="{728681C0-6C58-4168-9A73-DEB1A6D61790}" destId="{63796601-DD0A-4583-AE6F-AABE851D5D0E}" srcOrd="0" destOrd="0" presId="urn:microsoft.com/office/officeart/2005/8/layout/cycle4#3"/>
    <dgm:cxn modelId="{5AF45DE4-BD00-4988-88C6-A9B866F5E9EF}" srcId="{514E51BB-B748-4DF2-88A6-08636EA88110}" destId="{78D1CAAC-9E7D-4BE5-AF4D-47619F4822D7}" srcOrd="0" destOrd="0" parTransId="{D664E2EC-8E5C-4DEE-9008-713D2935163E}" sibTransId="{C0B75C03-969D-474A-8523-A6D41F13A38D}"/>
    <dgm:cxn modelId="{E953ED48-687E-46FD-8B17-7D1EA54819A7}" type="presOf" srcId="{78D1CAAC-9E7D-4BE5-AF4D-47619F4822D7}" destId="{6528E390-7D6E-49D2-A115-D209DE575E03}" srcOrd="0" destOrd="0" presId="urn:microsoft.com/office/officeart/2005/8/layout/cycle4#3"/>
    <dgm:cxn modelId="{CDC4ECC1-8DE6-4C0E-A6AD-3A5AAC48D241}" srcId="{E136AEBA-94F3-4E00-BFD5-B08FA8E5A947}" destId="{C8FCD25F-EA92-4888-98AD-2EC1A275A047}" srcOrd="2" destOrd="0" parTransId="{CC189408-5B88-43D5-A0C8-60AC949DA81D}" sibTransId="{5DBE7F64-D39B-4F2E-852A-2D4D3B0759EF}"/>
    <dgm:cxn modelId="{326D907D-C9CA-413F-AD27-71EBFF67CFDD}" type="presOf" srcId="{D302E8BB-755E-4F50-B5DC-FD466D11B825}" destId="{9EC6C6CD-399F-4E45-AAF2-4C68CA3E43E8}" srcOrd="0" destOrd="0" presId="urn:microsoft.com/office/officeart/2005/8/layout/cycle4#3"/>
    <dgm:cxn modelId="{7BA3101C-DC98-4ED4-B505-9354175038AA}" type="presOf" srcId="{BFF053B2-CE76-4C3C-9417-36A93D6FF149}" destId="{BBA82461-E105-4C11-BC36-C7BF9CD37B0F}" srcOrd="0" destOrd="0" presId="urn:microsoft.com/office/officeart/2005/8/layout/cycle4#3"/>
    <dgm:cxn modelId="{B17159E2-9EAD-42BC-8161-ABED26ECCFD4}" srcId="{B8C45015-596B-47E1-85E7-7B1CDD1880EF}" destId="{514E51BB-B748-4DF2-88A6-08636EA88110}" srcOrd="3" destOrd="0" parTransId="{14BC446C-C1FB-45BB-A5D8-41E9B476E98E}" sibTransId="{A90CFB27-6265-4DF0-833E-8659AAC1C47C}"/>
    <dgm:cxn modelId="{816242E0-511B-411C-B49A-0F2B8A64BD7D}" type="presOf" srcId="{78D1CAAC-9E7D-4BE5-AF4D-47619F4822D7}" destId="{9AD5FA01-A9D5-4526-A4D6-9C85279CEF87}" srcOrd="1" destOrd="0" presId="urn:microsoft.com/office/officeart/2005/8/layout/cycle4#3"/>
    <dgm:cxn modelId="{9F9216E8-0751-4D90-8373-FAAF4F23A116}" type="presOf" srcId="{055FDAC7-52A9-4C5F-A3BB-A83198A71FD9}" destId="{BCFAA6CC-3D58-4953-A551-308B513828FC}" srcOrd="1" destOrd="1" presId="urn:microsoft.com/office/officeart/2005/8/layout/cycle4#3"/>
    <dgm:cxn modelId="{DB95C31D-62AA-4068-899A-29B9EA14FD3D}" srcId="{B8C45015-596B-47E1-85E7-7B1CDD1880EF}" destId="{39B2EA2D-DE8C-4437-8319-4D096E5D00B3}" srcOrd="2" destOrd="0" parTransId="{20B9B25D-442C-47FF-A1DF-811BBE2A8E3E}" sibTransId="{030BB018-C7E0-463F-ADF2-90F95AFF1ACE}"/>
    <dgm:cxn modelId="{FD4461B0-7B2D-4DEF-AFB8-27EE7DCB2350}" srcId="{B8C45015-596B-47E1-85E7-7B1CDD1880EF}" destId="{65DE45AD-06EC-4612-93F2-F8F48BA5F60E}" srcOrd="7" destOrd="0" parTransId="{835C83D6-05EB-4CE8-8A30-2D77A7408460}" sibTransId="{FF39179C-C699-422B-A0ED-B8632E9CFB7D}"/>
    <dgm:cxn modelId="{A239C4A6-D6F8-429D-8FA8-0C93BED7E29C}" srcId="{B8C45015-596B-47E1-85E7-7B1CDD1880EF}" destId="{7D436379-A22A-490A-8D1B-DA5FE0763814}" srcOrd="8" destOrd="0" parTransId="{0B424D0D-F8B1-4F99-AA02-32969242FC51}" sibTransId="{62B96850-D70F-4F21-8139-DF844E693A0B}"/>
    <dgm:cxn modelId="{4D65488F-4E24-4810-A780-6BD73CEE16C3}" type="presOf" srcId="{BFF053B2-CE76-4C3C-9417-36A93D6FF149}" destId="{8EA1153B-13C0-4028-A45B-4562AFB7A8D0}" srcOrd="1" destOrd="0" presId="urn:microsoft.com/office/officeart/2005/8/layout/cycle4#3"/>
    <dgm:cxn modelId="{20FA4D22-3F8E-4252-A0BC-92F659013644}" srcId="{B8C45015-596B-47E1-85E7-7B1CDD1880EF}" destId="{91ADEF06-1DA0-406A-8AC7-382484BDFB1E}" srcOrd="6" destOrd="0" parTransId="{3CFA7D91-EEC6-4915-AFAD-1620CF0B306B}" sibTransId="{8364ED0B-981C-4F76-BF7F-E763C3FF9452}"/>
    <dgm:cxn modelId="{EABEE925-0309-4FC9-9890-5B32D5650EE6}" type="presOf" srcId="{D302E8BB-755E-4F50-B5DC-FD466D11B825}" destId="{BCFAA6CC-3D58-4953-A551-308B513828FC}" srcOrd="1" destOrd="0" presId="urn:microsoft.com/office/officeart/2005/8/layout/cycle4#3"/>
    <dgm:cxn modelId="{9E152B82-3287-4BC2-9983-248F58ABC587}" type="presOf" srcId="{E136AEBA-94F3-4E00-BFD5-B08FA8E5A947}" destId="{A0DEC0DC-E251-4206-8D1F-FB47C5871D82}" srcOrd="0" destOrd="0" presId="urn:microsoft.com/office/officeart/2005/8/layout/cycle4#3"/>
    <dgm:cxn modelId="{8CA38AD7-E47C-403D-B8BA-B983250AB907}" srcId="{E136AEBA-94F3-4E00-BFD5-B08FA8E5A947}" destId="{055FDAC7-52A9-4C5F-A3BB-A83198A71FD9}" srcOrd="1" destOrd="0" parTransId="{86A8AA15-82B5-49E3-B5AA-E80FABE792CE}" sibTransId="{5F599462-36EA-41D9-B60F-068473A34A0F}"/>
    <dgm:cxn modelId="{A467ED48-5D5C-402E-A496-70A50BBE3404}" type="presOf" srcId="{055FDAC7-52A9-4C5F-A3BB-A83198A71FD9}" destId="{9EC6C6CD-399F-4E45-AAF2-4C68CA3E43E8}" srcOrd="0" destOrd="1" presId="urn:microsoft.com/office/officeart/2005/8/layout/cycle4#3"/>
    <dgm:cxn modelId="{B880623B-9863-4129-8231-207198E18DC5}" srcId="{B8C45015-596B-47E1-85E7-7B1CDD1880EF}" destId="{5B4E6716-6CA2-46DE-922F-93FA505B3D5C}" srcOrd="4" destOrd="0" parTransId="{69534367-F984-4DC0-9287-B0E53FF94D4E}" sibTransId="{CF184136-0336-4462-8905-9D3E51D48789}"/>
    <dgm:cxn modelId="{F9D458E7-CEEB-40A8-8588-DB3898BD7DE6}" type="presOf" srcId="{C8FCD25F-EA92-4888-98AD-2EC1A275A047}" destId="{9EC6C6CD-399F-4E45-AAF2-4C68CA3E43E8}" srcOrd="0" destOrd="2" presId="urn:microsoft.com/office/officeart/2005/8/layout/cycle4#3"/>
    <dgm:cxn modelId="{FBF8546C-EB90-47DE-9941-9D67B9742C58}" srcId="{39B2EA2D-DE8C-4437-8319-4D096E5D00B3}" destId="{BFF053B2-CE76-4C3C-9417-36A93D6FF149}" srcOrd="0" destOrd="0" parTransId="{A0EA4E5D-4F0B-482D-8769-FBFFD184C429}" sibTransId="{E2CA8121-5258-45FC-88B6-F621FEA8ED87}"/>
    <dgm:cxn modelId="{773EF26C-1036-4CB6-85E4-3C3262A39658}" type="presOf" srcId="{61A05EB4-5242-4718-9069-5049DF197A45}" destId="{70974E91-9A30-4F24-880B-3070C593D4AB}" srcOrd="0" destOrd="0" presId="urn:microsoft.com/office/officeart/2005/8/layout/cycle4#3"/>
    <dgm:cxn modelId="{E922CE1B-329D-4547-B8EE-DEA1D8293DB8}" type="presOf" srcId="{B8C45015-596B-47E1-85E7-7B1CDD1880EF}" destId="{AECF376F-B389-40D3-98D1-37FBE0F7B5F2}" srcOrd="0" destOrd="0" presId="urn:microsoft.com/office/officeart/2005/8/layout/cycle4#3"/>
    <dgm:cxn modelId="{C709B637-99EC-487F-9F04-ABA1B99FCF6E}" srcId="{B8C45015-596B-47E1-85E7-7B1CDD1880EF}" destId="{E8BB399C-A8E3-4D01-9D51-02250E53D3A2}" srcOrd="5" destOrd="0" parTransId="{05881CB3-A5A2-4740-85F5-2C9A5D1EAFB3}" sibTransId="{92BF7C1D-2F53-41B5-ABB0-B7CDC80CFF8C}"/>
    <dgm:cxn modelId="{AA4B68AD-E4F7-4799-BAE9-EA0C0417501D}" type="presParOf" srcId="{AECF376F-B389-40D3-98D1-37FBE0F7B5F2}" destId="{E4D2C28E-9F7F-402A-BE9B-BF0D020434FD}" srcOrd="0" destOrd="0" presId="urn:microsoft.com/office/officeart/2005/8/layout/cycle4#3"/>
    <dgm:cxn modelId="{44E569CF-1E1B-4776-B9EE-6E5F5D9D7BCE}" type="presParOf" srcId="{E4D2C28E-9F7F-402A-BE9B-BF0D020434FD}" destId="{7545193D-80C0-4FD3-AD9E-3CFA53023F74}" srcOrd="0" destOrd="0" presId="urn:microsoft.com/office/officeart/2005/8/layout/cycle4#3"/>
    <dgm:cxn modelId="{ECB26FFF-00A4-48C4-B3BF-39CB7EB28703}" type="presParOf" srcId="{7545193D-80C0-4FD3-AD9E-3CFA53023F74}" destId="{9EC6C6CD-399F-4E45-AAF2-4C68CA3E43E8}" srcOrd="0" destOrd="0" presId="urn:microsoft.com/office/officeart/2005/8/layout/cycle4#3"/>
    <dgm:cxn modelId="{F3ADA8B2-3E47-4FF9-9781-013316DEB33D}" type="presParOf" srcId="{7545193D-80C0-4FD3-AD9E-3CFA53023F74}" destId="{BCFAA6CC-3D58-4953-A551-308B513828FC}" srcOrd="1" destOrd="0" presId="urn:microsoft.com/office/officeart/2005/8/layout/cycle4#3"/>
    <dgm:cxn modelId="{180BC467-2AB2-4B2E-8696-FF69602E333D}" type="presParOf" srcId="{E4D2C28E-9F7F-402A-BE9B-BF0D020434FD}" destId="{B18133A0-3C81-4AF0-891F-DC1790C7F56D}" srcOrd="1" destOrd="0" presId="urn:microsoft.com/office/officeart/2005/8/layout/cycle4#3"/>
    <dgm:cxn modelId="{8C0E4512-4BDE-4151-9844-3C5FEF9A794B}" type="presParOf" srcId="{B18133A0-3C81-4AF0-891F-DC1790C7F56D}" destId="{70974E91-9A30-4F24-880B-3070C593D4AB}" srcOrd="0" destOrd="0" presId="urn:microsoft.com/office/officeart/2005/8/layout/cycle4#3"/>
    <dgm:cxn modelId="{24E1E308-66BB-426A-BBC4-975B9AC862FA}" type="presParOf" srcId="{B18133A0-3C81-4AF0-891F-DC1790C7F56D}" destId="{B9F80241-9876-4168-BE02-409B0C34148F}" srcOrd="1" destOrd="0" presId="urn:microsoft.com/office/officeart/2005/8/layout/cycle4#3"/>
    <dgm:cxn modelId="{DFD2878F-F28D-4669-B63A-3B9BFF659E7E}" type="presParOf" srcId="{E4D2C28E-9F7F-402A-BE9B-BF0D020434FD}" destId="{8E4DB4A3-0752-4DEF-8F5F-98C5F421428A}" srcOrd="2" destOrd="0" presId="urn:microsoft.com/office/officeart/2005/8/layout/cycle4#3"/>
    <dgm:cxn modelId="{E636B412-3AA6-4CE1-8F51-6A80E819E9FB}" type="presParOf" srcId="{8E4DB4A3-0752-4DEF-8F5F-98C5F421428A}" destId="{BBA82461-E105-4C11-BC36-C7BF9CD37B0F}" srcOrd="0" destOrd="0" presId="urn:microsoft.com/office/officeart/2005/8/layout/cycle4#3"/>
    <dgm:cxn modelId="{D9997A1B-B190-4C35-B0E8-9CC2B546B202}" type="presParOf" srcId="{8E4DB4A3-0752-4DEF-8F5F-98C5F421428A}" destId="{8EA1153B-13C0-4028-A45B-4562AFB7A8D0}" srcOrd="1" destOrd="0" presId="urn:microsoft.com/office/officeart/2005/8/layout/cycle4#3"/>
    <dgm:cxn modelId="{61A5C70E-6801-4C12-87FF-415F41C86EC3}" type="presParOf" srcId="{E4D2C28E-9F7F-402A-BE9B-BF0D020434FD}" destId="{53F60384-FD88-4267-AC72-4DBAE32C0740}" srcOrd="3" destOrd="0" presId="urn:microsoft.com/office/officeart/2005/8/layout/cycle4#3"/>
    <dgm:cxn modelId="{73FD2532-6FF4-495E-8DCE-2E4AC260B49F}" type="presParOf" srcId="{53F60384-FD88-4267-AC72-4DBAE32C0740}" destId="{6528E390-7D6E-49D2-A115-D209DE575E03}" srcOrd="0" destOrd="0" presId="urn:microsoft.com/office/officeart/2005/8/layout/cycle4#3"/>
    <dgm:cxn modelId="{98692537-B5FF-4B79-884D-B669C4B34847}" type="presParOf" srcId="{53F60384-FD88-4267-AC72-4DBAE32C0740}" destId="{9AD5FA01-A9D5-4526-A4D6-9C85279CEF87}" srcOrd="1" destOrd="0" presId="urn:microsoft.com/office/officeart/2005/8/layout/cycle4#3"/>
    <dgm:cxn modelId="{383E6021-43CB-4C48-8057-BED5FE24B793}" type="presParOf" srcId="{E4D2C28E-9F7F-402A-BE9B-BF0D020434FD}" destId="{401AA0CE-60AB-4B08-BE78-2CD096A25488}" srcOrd="4" destOrd="0" presId="urn:microsoft.com/office/officeart/2005/8/layout/cycle4#3"/>
    <dgm:cxn modelId="{9AAEEFD7-E4A3-4649-8FDA-2B83F34558BF}" type="presParOf" srcId="{AECF376F-B389-40D3-98D1-37FBE0F7B5F2}" destId="{4E3E179B-25BD-4F95-A501-265FD3DBD46F}" srcOrd="1" destOrd="0" presId="urn:microsoft.com/office/officeart/2005/8/layout/cycle4#3"/>
    <dgm:cxn modelId="{4C23ACFF-73E7-442D-8906-C232F3DEBC7F}" type="presParOf" srcId="{4E3E179B-25BD-4F95-A501-265FD3DBD46F}" destId="{A0DEC0DC-E251-4206-8D1F-FB47C5871D82}" srcOrd="0" destOrd="0" presId="urn:microsoft.com/office/officeart/2005/8/layout/cycle4#3"/>
    <dgm:cxn modelId="{0C576FF4-30E1-4D03-98D7-8167C007D2E9}" type="presParOf" srcId="{4E3E179B-25BD-4F95-A501-265FD3DBD46F}" destId="{63796601-DD0A-4583-AE6F-AABE851D5D0E}" srcOrd="1" destOrd="0" presId="urn:microsoft.com/office/officeart/2005/8/layout/cycle4#3"/>
    <dgm:cxn modelId="{4324C3ED-5480-4775-B9C8-7762A298D084}" type="presParOf" srcId="{4E3E179B-25BD-4F95-A501-265FD3DBD46F}" destId="{C6A09AAD-5E86-4A42-9BA7-307F9DD2891B}" srcOrd="2" destOrd="0" presId="urn:microsoft.com/office/officeart/2005/8/layout/cycle4#3"/>
    <dgm:cxn modelId="{4821A799-3F03-40DA-9A20-A43607D6AA86}" type="presParOf" srcId="{4E3E179B-25BD-4F95-A501-265FD3DBD46F}" destId="{676B0EAE-F4E7-4C7B-B004-5E776555B98E}" srcOrd="3" destOrd="0" presId="urn:microsoft.com/office/officeart/2005/8/layout/cycle4#3"/>
    <dgm:cxn modelId="{A2EC5FB4-C4E8-4684-9FB8-EF6EC6DE1E7F}" type="presParOf" srcId="{4E3E179B-25BD-4F95-A501-265FD3DBD46F}" destId="{7FD8A3EC-B2F0-496B-943B-2E10AB01A094}" srcOrd="4" destOrd="0" presId="urn:microsoft.com/office/officeart/2005/8/layout/cycle4#3"/>
    <dgm:cxn modelId="{0C16ECEA-28BE-4B80-9A38-220D56BA382C}" type="presParOf" srcId="{AECF376F-B389-40D3-98D1-37FBE0F7B5F2}" destId="{E3D80CA2-9A92-4BBF-ADA6-F0D3117ED87B}" srcOrd="2" destOrd="0" presId="urn:microsoft.com/office/officeart/2005/8/layout/cycle4#3"/>
    <dgm:cxn modelId="{37C2D02B-93EF-48EF-82F9-AB4B86CDC959}" type="presParOf" srcId="{AECF376F-B389-40D3-98D1-37FBE0F7B5F2}" destId="{1E6F8028-1625-4D00-9869-C3F00F134361}" srcOrd="3" destOrd="0" presId="urn:microsoft.com/office/officeart/2005/8/layout/cycle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2B72E-8E93-4C80-B755-D0BE5C33FB9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A94BE2-D702-480C-96F0-E7DD585213C6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Дотации</a:t>
          </a:r>
          <a:endParaRPr lang="ru-RU" sz="1400" b="1" u="sng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B5170CB6-B597-4CC8-8612-FDBBB22A0B99}" type="parTrans" cxnId="{AC5953F7-573E-4723-B955-2AFA3D7525F2}">
      <dgm:prSet/>
      <dgm:spPr/>
      <dgm:t>
        <a:bodyPr/>
        <a:lstStyle/>
        <a:p>
          <a:endParaRPr lang="ru-RU"/>
        </a:p>
      </dgm:t>
    </dgm:pt>
    <dgm:pt modelId="{97637A7E-FBDA-4AC1-B7A5-B6DF2AA316D4}" type="sibTrans" cxnId="{AC5953F7-573E-4723-B955-2AFA3D7525F2}">
      <dgm:prSet/>
      <dgm:spPr/>
      <dgm:t>
        <a:bodyPr/>
        <a:lstStyle/>
        <a:p>
          <a:endParaRPr lang="ru-RU"/>
        </a:p>
      </dgm:t>
    </dgm:pt>
    <dgm:pt modelId="{76DD3559-C169-456D-B417-E41D421FAD3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их использования</a:t>
          </a:r>
          <a:endParaRPr lang="ru-RU" sz="1200" b="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6EAA6B61-C6A3-46D2-B701-F7B6F3209D77}" type="parTrans" cxnId="{2418B2D4-34BA-429D-8020-51389B77005E}">
      <dgm:prSet/>
      <dgm:spPr/>
      <dgm:t>
        <a:bodyPr/>
        <a:lstStyle/>
        <a:p>
          <a:endParaRPr lang="ru-RU"/>
        </a:p>
      </dgm:t>
    </dgm:pt>
    <dgm:pt modelId="{A7A94B0B-A27B-4BEC-91A2-ECABDA2A4D5A}" type="sibTrans" cxnId="{2418B2D4-34BA-429D-8020-51389B77005E}">
      <dgm:prSet/>
      <dgm:spPr/>
      <dgm:t>
        <a:bodyPr/>
        <a:lstStyle/>
        <a:p>
          <a:endParaRPr lang="ru-RU"/>
        </a:p>
      </dgm:t>
    </dgm:pt>
    <dgm:pt modelId="{2D4527AB-A18F-46F8-B469-3EC202B75660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Субсидии</a:t>
          </a:r>
          <a:endParaRPr lang="ru-RU" sz="1400" b="1" u="sng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AD915C3D-FBC1-43C6-BC3C-D473736BA2CE}" type="parTrans" cxnId="{7DBC000B-1F29-4515-9CBB-A8AE7299E84F}">
      <dgm:prSet/>
      <dgm:spPr/>
      <dgm:t>
        <a:bodyPr/>
        <a:lstStyle/>
        <a:p>
          <a:endParaRPr lang="ru-RU"/>
        </a:p>
      </dgm:t>
    </dgm:pt>
    <dgm:pt modelId="{4E9F1021-8E97-4B42-AF80-237EEE0EBD6C}" type="sibTrans" cxnId="{7DBC000B-1F29-4515-9CBB-A8AE7299E84F}">
      <dgm:prSet/>
      <dgm:spPr/>
      <dgm:t>
        <a:bodyPr/>
        <a:lstStyle/>
        <a:p>
          <a:endParaRPr lang="ru-RU"/>
        </a:p>
      </dgm:t>
    </dgm:pt>
    <dgm:pt modelId="{DCB9AF5D-B818-4889-B351-2F0C7B371D8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0" i="0" u="none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</a:t>
          </a:r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, предоставляемые в целях </a:t>
          </a:r>
          <a:r>
            <a:rPr lang="ru-RU" sz="1200" b="0" i="0" dirty="0" err="1" smtClean="0">
              <a:solidFill>
                <a:schemeClr val="tx1"/>
              </a:solidFill>
              <a:latin typeface="+mj-lt"/>
              <a:cs typeface="Arial" pitchFamily="34" charset="0"/>
            </a:rPr>
            <a:t>софинансирования</a:t>
          </a:r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 расходных обязательств нижестоящего бюджета</a:t>
          </a:r>
          <a:endParaRPr lang="ru-RU" sz="120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A7D2534F-8284-4C5F-A987-3970D1E944A9}" type="parTrans" cxnId="{1A3D7919-37A8-4AB0-96D9-BB2C1C2506AD}">
      <dgm:prSet/>
      <dgm:spPr/>
      <dgm:t>
        <a:bodyPr/>
        <a:lstStyle/>
        <a:p>
          <a:endParaRPr lang="ru-RU"/>
        </a:p>
      </dgm:t>
    </dgm:pt>
    <dgm:pt modelId="{F932A5BF-83DB-4CBC-A365-9448B8ED6CD2}" type="sibTrans" cxnId="{1A3D7919-37A8-4AB0-96D9-BB2C1C2506AD}">
      <dgm:prSet/>
      <dgm:spPr/>
      <dgm:t>
        <a:bodyPr/>
        <a:lstStyle/>
        <a:p>
          <a:endParaRPr lang="ru-RU"/>
        </a:p>
      </dgm:t>
    </dgm:pt>
    <dgm:pt modelId="{FEDE2D8B-9B0E-49A7-9467-FDB9E48C19FA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Субвенции</a:t>
          </a:r>
          <a:endParaRPr lang="ru-RU" sz="1400" b="1" u="sng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2CD5386-F36A-47F2-AB53-8ACDBAB0BDEA}" type="parTrans" cxnId="{0019401E-72A4-4577-A7B7-A02686AACE24}">
      <dgm:prSet/>
      <dgm:spPr/>
      <dgm:t>
        <a:bodyPr/>
        <a:lstStyle/>
        <a:p>
          <a:endParaRPr lang="ru-RU"/>
        </a:p>
      </dgm:t>
    </dgm:pt>
    <dgm:pt modelId="{A9C5B8A0-A536-4667-8E63-88050EB74643}" type="sibTrans" cxnId="{0019401E-72A4-4577-A7B7-A02686AACE24}">
      <dgm:prSet/>
      <dgm:spPr/>
      <dgm:t>
        <a:bodyPr/>
        <a:lstStyle/>
        <a:p>
          <a:endParaRPr lang="ru-RU"/>
        </a:p>
      </dgm:t>
    </dgm:pt>
    <dgm:pt modelId="{3695A155-F5D2-4E35-8925-4B8BA19AF70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</a:r>
          <a:r>
            <a:rPr lang="ru-RU" sz="14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.</a:t>
          </a:r>
          <a:endParaRPr lang="ru-RU" sz="140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C2F7595E-A44C-4E18-9075-98FD20F81C40}" type="parTrans" cxnId="{68228091-A2BD-4FDA-9831-4456E86DDAC8}">
      <dgm:prSet/>
      <dgm:spPr/>
      <dgm:t>
        <a:bodyPr/>
        <a:lstStyle/>
        <a:p>
          <a:endParaRPr lang="ru-RU"/>
        </a:p>
      </dgm:t>
    </dgm:pt>
    <dgm:pt modelId="{95CE4758-30C7-4CE1-B5B2-64FEDEA5A6A4}" type="sibTrans" cxnId="{68228091-A2BD-4FDA-9831-4456E86DDAC8}">
      <dgm:prSet/>
      <dgm:spPr/>
      <dgm:t>
        <a:bodyPr/>
        <a:lstStyle/>
        <a:p>
          <a:endParaRPr lang="ru-RU"/>
        </a:p>
      </dgm:t>
    </dgm:pt>
    <dgm:pt modelId="{A448CF4A-3CF0-4E4A-A94B-016523781D80}" type="pres">
      <dgm:prSet presAssocID="{0FD2B72E-8E93-4C80-B755-D0BE5C33FB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DFE19-031A-48A1-AD44-54092E5E8BF9}" type="pres">
      <dgm:prSet presAssocID="{96A94BE2-D702-480C-96F0-E7DD585213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33F5F-266D-45E9-9311-7EAB378CC336}" type="pres">
      <dgm:prSet presAssocID="{97637A7E-FBDA-4AC1-B7A5-B6DF2AA316D4}" presName="sibTrans" presStyleCnt="0"/>
      <dgm:spPr/>
    </dgm:pt>
    <dgm:pt modelId="{2C1A05A5-B188-4C05-AF44-F22F96F0F113}" type="pres">
      <dgm:prSet presAssocID="{2D4527AB-A18F-46F8-B469-3EC202B756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0B231-A1DD-4F11-897B-CEA9276253F5}" type="pres">
      <dgm:prSet presAssocID="{4E9F1021-8E97-4B42-AF80-237EEE0EBD6C}" presName="sibTrans" presStyleCnt="0"/>
      <dgm:spPr/>
    </dgm:pt>
    <dgm:pt modelId="{197B25F8-6B93-4D90-BE12-C4153A58A5BF}" type="pres">
      <dgm:prSet presAssocID="{FEDE2D8B-9B0E-49A7-9467-FDB9E48C19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5DBC3-7A57-4644-A8FC-E22BC992117C}" type="presOf" srcId="{3695A155-F5D2-4E35-8925-4B8BA19AF70E}" destId="{197B25F8-6B93-4D90-BE12-C4153A58A5BF}" srcOrd="0" destOrd="1" presId="urn:microsoft.com/office/officeart/2005/8/layout/hList6"/>
    <dgm:cxn modelId="{7DBC000B-1F29-4515-9CBB-A8AE7299E84F}" srcId="{0FD2B72E-8E93-4C80-B755-D0BE5C33FB92}" destId="{2D4527AB-A18F-46F8-B469-3EC202B75660}" srcOrd="1" destOrd="0" parTransId="{AD915C3D-FBC1-43C6-BC3C-D473736BA2CE}" sibTransId="{4E9F1021-8E97-4B42-AF80-237EEE0EBD6C}"/>
    <dgm:cxn modelId="{2418B2D4-34BA-429D-8020-51389B77005E}" srcId="{96A94BE2-D702-480C-96F0-E7DD585213C6}" destId="{76DD3559-C169-456D-B417-E41D421FAD32}" srcOrd="0" destOrd="0" parTransId="{6EAA6B61-C6A3-46D2-B701-F7B6F3209D77}" sibTransId="{A7A94B0B-A27B-4BEC-91A2-ECABDA2A4D5A}"/>
    <dgm:cxn modelId="{68228091-A2BD-4FDA-9831-4456E86DDAC8}" srcId="{FEDE2D8B-9B0E-49A7-9467-FDB9E48C19FA}" destId="{3695A155-F5D2-4E35-8925-4B8BA19AF70E}" srcOrd="0" destOrd="0" parTransId="{C2F7595E-A44C-4E18-9075-98FD20F81C40}" sibTransId="{95CE4758-30C7-4CE1-B5B2-64FEDEA5A6A4}"/>
    <dgm:cxn modelId="{46B96980-E5CD-48DA-A0A9-E4F1EEFDD5F8}" type="presOf" srcId="{2D4527AB-A18F-46F8-B469-3EC202B75660}" destId="{2C1A05A5-B188-4C05-AF44-F22F96F0F113}" srcOrd="0" destOrd="0" presId="urn:microsoft.com/office/officeart/2005/8/layout/hList6"/>
    <dgm:cxn modelId="{1A3D7919-37A8-4AB0-96D9-BB2C1C2506AD}" srcId="{2D4527AB-A18F-46F8-B469-3EC202B75660}" destId="{DCB9AF5D-B818-4889-B351-2F0C7B371D8F}" srcOrd="0" destOrd="0" parTransId="{A7D2534F-8284-4C5F-A987-3970D1E944A9}" sibTransId="{F932A5BF-83DB-4CBC-A365-9448B8ED6CD2}"/>
    <dgm:cxn modelId="{77B6B818-4B54-4A4B-A8C3-5632195101EE}" type="presOf" srcId="{96A94BE2-D702-480C-96F0-E7DD585213C6}" destId="{318DFE19-031A-48A1-AD44-54092E5E8BF9}" srcOrd="0" destOrd="0" presId="urn:microsoft.com/office/officeart/2005/8/layout/hList6"/>
    <dgm:cxn modelId="{8F51F2FD-9729-4FAA-948F-17D7EF48421D}" type="presOf" srcId="{0FD2B72E-8E93-4C80-B755-D0BE5C33FB92}" destId="{A448CF4A-3CF0-4E4A-A94B-016523781D80}" srcOrd="0" destOrd="0" presId="urn:microsoft.com/office/officeart/2005/8/layout/hList6"/>
    <dgm:cxn modelId="{13507BC2-DD48-4330-BF18-A29ABCD4A933}" type="presOf" srcId="{DCB9AF5D-B818-4889-B351-2F0C7B371D8F}" destId="{2C1A05A5-B188-4C05-AF44-F22F96F0F113}" srcOrd="0" destOrd="1" presId="urn:microsoft.com/office/officeart/2005/8/layout/hList6"/>
    <dgm:cxn modelId="{AC5953F7-573E-4723-B955-2AFA3D7525F2}" srcId="{0FD2B72E-8E93-4C80-B755-D0BE5C33FB92}" destId="{96A94BE2-D702-480C-96F0-E7DD585213C6}" srcOrd="0" destOrd="0" parTransId="{B5170CB6-B597-4CC8-8612-FDBBB22A0B99}" sibTransId="{97637A7E-FBDA-4AC1-B7A5-B6DF2AA316D4}"/>
    <dgm:cxn modelId="{25ECA35B-6405-43CC-BC71-A0A6FBE73BE9}" type="presOf" srcId="{FEDE2D8B-9B0E-49A7-9467-FDB9E48C19FA}" destId="{197B25F8-6B93-4D90-BE12-C4153A58A5BF}" srcOrd="0" destOrd="0" presId="urn:microsoft.com/office/officeart/2005/8/layout/hList6"/>
    <dgm:cxn modelId="{968A9D5E-3018-43D7-B8A1-DED356B7717D}" type="presOf" srcId="{76DD3559-C169-456D-B417-E41D421FAD32}" destId="{318DFE19-031A-48A1-AD44-54092E5E8BF9}" srcOrd="0" destOrd="1" presId="urn:microsoft.com/office/officeart/2005/8/layout/hList6"/>
    <dgm:cxn modelId="{0019401E-72A4-4577-A7B7-A02686AACE24}" srcId="{0FD2B72E-8E93-4C80-B755-D0BE5C33FB92}" destId="{FEDE2D8B-9B0E-49A7-9467-FDB9E48C19FA}" srcOrd="2" destOrd="0" parTransId="{F2CD5386-F36A-47F2-AB53-8ACDBAB0BDEA}" sibTransId="{A9C5B8A0-A536-4667-8E63-88050EB74643}"/>
    <dgm:cxn modelId="{672A3DD4-7798-4221-A6A2-7C6337D3707C}" type="presParOf" srcId="{A448CF4A-3CF0-4E4A-A94B-016523781D80}" destId="{318DFE19-031A-48A1-AD44-54092E5E8BF9}" srcOrd="0" destOrd="0" presId="urn:microsoft.com/office/officeart/2005/8/layout/hList6"/>
    <dgm:cxn modelId="{6A9B2EB5-CB53-46E2-A304-3D5843EEE6BF}" type="presParOf" srcId="{A448CF4A-3CF0-4E4A-A94B-016523781D80}" destId="{BB633F5F-266D-45E9-9311-7EAB378CC336}" srcOrd="1" destOrd="0" presId="urn:microsoft.com/office/officeart/2005/8/layout/hList6"/>
    <dgm:cxn modelId="{FB3BD1DD-D16A-437C-B4BE-A7439CDE63C4}" type="presParOf" srcId="{A448CF4A-3CF0-4E4A-A94B-016523781D80}" destId="{2C1A05A5-B188-4C05-AF44-F22F96F0F113}" srcOrd="2" destOrd="0" presId="urn:microsoft.com/office/officeart/2005/8/layout/hList6"/>
    <dgm:cxn modelId="{0711AE3F-80C2-404D-9FE2-B182BD5A58B3}" type="presParOf" srcId="{A448CF4A-3CF0-4E4A-A94B-016523781D80}" destId="{C6B0B231-A1DD-4F11-897B-CEA9276253F5}" srcOrd="3" destOrd="0" presId="urn:microsoft.com/office/officeart/2005/8/layout/hList6"/>
    <dgm:cxn modelId="{06051F70-7C57-4161-B17A-85A3DAB6D306}" type="presParOf" srcId="{A448CF4A-3CF0-4E4A-A94B-016523781D80}" destId="{197B25F8-6B93-4D90-BE12-C4153A58A5B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BC29E-EA17-4E4F-A76E-0F21773DFD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E4189-A60C-48D6-B086-35388F7E65A5}">
      <dgm:prSet phldrT="[Текст]" custT="1"/>
      <dgm:spPr>
        <a:solidFill>
          <a:srgbClr val="1761D9">
            <a:alpha val="75000"/>
          </a:srgbClr>
        </a:solidFill>
      </dgm:spPr>
      <dgm:t>
        <a:bodyPr/>
        <a:lstStyle/>
        <a:p>
          <a:r>
            <a:rPr lang="ru-RU" sz="2000" dirty="0" smtClean="0"/>
            <a:t>Общий объем расходов</a:t>
          </a:r>
        </a:p>
        <a:p>
          <a:r>
            <a:rPr lang="ru-RU" sz="2000" dirty="0" smtClean="0"/>
            <a:t>28 млн. руб.</a:t>
          </a:r>
          <a:endParaRPr lang="ru-RU" sz="2000" dirty="0"/>
        </a:p>
      </dgm:t>
    </dgm:pt>
    <dgm:pt modelId="{5D3FB34F-71E9-4739-9A61-14DDDC941C54}" type="parTrans" cxnId="{0B2B4C00-699D-4F67-94A6-15AE8ACD99C4}">
      <dgm:prSet/>
      <dgm:spPr/>
      <dgm:t>
        <a:bodyPr/>
        <a:lstStyle/>
        <a:p>
          <a:endParaRPr lang="ru-RU"/>
        </a:p>
      </dgm:t>
    </dgm:pt>
    <dgm:pt modelId="{50D7F879-0DAD-45FA-B450-AA3CC9685982}" type="sibTrans" cxnId="{0B2B4C00-699D-4F67-94A6-15AE8ACD99C4}">
      <dgm:prSet/>
      <dgm:spPr/>
      <dgm:t>
        <a:bodyPr/>
        <a:lstStyle/>
        <a:p>
          <a:endParaRPr lang="ru-RU"/>
        </a:p>
      </dgm:t>
    </dgm:pt>
    <dgm:pt modelId="{30A6B84B-B126-41A8-82F5-C3E47E77D804}">
      <dgm:prSet phldrT="[Текст]"/>
      <dgm:spPr/>
      <dgm:t>
        <a:bodyPr/>
        <a:lstStyle/>
        <a:p>
          <a:r>
            <a:rPr lang="ru-RU" dirty="0" smtClean="0">
              <a:solidFill>
                <a:srgbClr val="204EAA"/>
              </a:solidFill>
            </a:rPr>
            <a:t>Реконструкция водовода в подгорной части </a:t>
          </a:r>
          <a:r>
            <a:rPr lang="ru-RU" dirty="0" err="1" smtClean="0">
              <a:solidFill>
                <a:srgbClr val="204EAA"/>
              </a:solidFill>
            </a:rPr>
            <a:t>г.Тобольска</a:t>
          </a:r>
          <a:r>
            <a:rPr lang="ru-RU" dirty="0" smtClean="0">
              <a:solidFill>
                <a:srgbClr val="204EAA"/>
              </a:solidFill>
            </a:rPr>
            <a:t> поул. 3-я Трудовая</a:t>
          </a:r>
          <a:endParaRPr lang="ru-RU" dirty="0">
            <a:solidFill>
              <a:srgbClr val="204EAA"/>
            </a:solidFill>
          </a:endParaRPr>
        </a:p>
      </dgm:t>
    </dgm:pt>
    <dgm:pt modelId="{7E093AB0-866C-453F-B1FC-3C66F706ABDD}" type="parTrans" cxnId="{0683085F-163B-42BA-A2A4-9422F8618C10}">
      <dgm:prSet/>
      <dgm:spPr/>
      <dgm:t>
        <a:bodyPr/>
        <a:lstStyle/>
        <a:p>
          <a:endParaRPr lang="ru-RU"/>
        </a:p>
      </dgm:t>
    </dgm:pt>
    <dgm:pt modelId="{CC7DE4C3-65C0-4ADE-B795-9B59933B79A0}" type="sibTrans" cxnId="{0683085F-163B-42BA-A2A4-9422F8618C10}">
      <dgm:prSet/>
      <dgm:spPr/>
      <dgm:t>
        <a:bodyPr/>
        <a:lstStyle/>
        <a:p>
          <a:endParaRPr lang="ru-RU"/>
        </a:p>
      </dgm:t>
    </dgm:pt>
    <dgm:pt modelId="{A4756F47-D049-4C9E-8367-E8F29F34E398}">
      <dgm:prSet phldrT="[Текст]"/>
      <dgm:spPr/>
      <dgm:t>
        <a:bodyPr/>
        <a:lstStyle/>
        <a:p>
          <a:r>
            <a:rPr lang="ru-RU" dirty="0" smtClean="0">
              <a:solidFill>
                <a:srgbClr val="204EAA"/>
              </a:solidFill>
            </a:rPr>
            <a:t>Реконструкция водовода в подгорной части </a:t>
          </a:r>
          <a:r>
            <a:rPr lang="ru-RU" dirty="0" err="1" smtClean="0">
              <a:solidFill>
                <a:srgbClr val="204EAA"/>
              </a:solidFill>
            </a:rPr>
            <a:t>г.Тобольска</a:t>
          </a:r>
          <a:r>
            <a:rPr lang="ru-RU" dirty="0" smtClean="0">
              <a:solidFill>
                <a:srgbClr val="204EAA"/>
              </a:solidFill>
            </a:rPr>
            <a:t> по </a:t>
          </a:r>
          <a:r>
            <a:rPr lang="ru-RU" dirty="0" err="1" smtClean="0">
              <a:solidFill>
                <a:srgbClr val="204EAA"/>
              </a:solidFill>
            </a:rPr>
            <a:t>ул.Буденого</a:t>
          </a:r>
          <a:endParaRPr lang="ru-RU" dirty="0">
            <a:solidFill>
              <a:srgbClr val="204EAA"/>
            </a:solidFill>
          </a:endParaRPr>
        </a:p>
      </dgm:t>
    </dgm:pt>
    <dgm:pt modelId="{8E29DB28-6FF9-4433-970C-2719DE60E478}" type="parTrans" cxnId="{B4309310-7864-4E03-9B93-68D74F7D5813}">
      <dgm:prSet/>
      <dgm:spPr/>
      <dgm:t>
        <a:bodyPr/>
        <a:lstStyle/>
        <a:p>
          <a:endParaRPr lang="ru-RU"/>
        </a:p>
      </dgm:t>
    </dgm:pt>
    <dgm:pt modelId="{0E6C7CA8-B55F-4970-B581-F31823B5B141}" type="sibTrans" cxnId="{B4309310-7864-4E03-9B93-68D74F7D5813}">
      <dgm:prSet/>
      <dgm:spPr/>
      <dgm:t>
        <a:bodyPr/>
        <a:lstStyle/>
        <a:p>
          <a:endParaRPr lang="ru-RU"/>
        </a:p>
      </dgm:t>
    </dgm:pt>
    <dgm:pt modelId="{C14FBFBA-6525-4D03-96C2-0444E9EC887B}">
      <dgm:prSet phldrT="[Текст]"/>
      <dgm:spPr/>
      <dgm:t>
        <a:bodyPr/>
        <a:lstStyle/>
        <a:p>
          <a:r>
            <a:rPr lang="ru-RU" dirty="0" smtClean="0">
              <a:solidFill>
                <a:srgbClr val="204EAA"/>
              </a:solidFill>
            </a:rPr>
            <a:t>Реконструкция водовода в подгорной части </a:t>
          </a:r>
          <a:r>
            <a:rPr lang="ru-RU" dirty="0" err="1" smtClean="0">
              <a:solidFill>
                <a:srgbClr val="204EAA"/>
              </a:solidFill>
            </a:rPr>
            <a:t>г.Тобольска</a:t>
          </a:r>
          <a:r>
            <a:rPr lang="ru-RU" dirty="0" smtClean="0">
              <a:solidFill>
                <a:srgbClr val="204EAA"/>
              </a:solidFill>
            </a:rPr>
            <a:t>  в </a:t>
          </a:r>
          <a:r>
            <a:rPr lang="ru-RU" dirty="0" err="1" smtClean="0">
              <a:solidFill>
                <a:srgbClr val="204EAA"/>
              </a:solidFill>
            </a:rPr>
            <a:t>мкрн</a:t>
          </a:r>
          <a:r>
            <a:rPr lang="ru-RU" dirty="0" smtClean="0">
              <a:solidFill>
                <a:srgbClr val="204EAA"/>
              </a:solidFill>
            </a:rPr>
            <a:t>. Южный</a:t>
          </a:r>
          <a:endParaRPr lang="ru-RU" dirty="0">
            <a:solidFill>
              <a:srgbClr val="204EAA"/>
            </a:solidFill>
          </a:endParaRPr>
        </a:p>
      </dgm:t>
    </dgm:pt>
    <dgm:pt modelId="{348DB79A-1017-4F3F-ADA5-324798BC78A5}" type="parTrans" cxnId="{DAA72A68-C89A-40F0-88BA-EB4556B14D73}">
      <dgm:prSet/>
      <dgm:spPr/>
      <dgm:t>
        <a:bodyPr/>
        <a:lstStyle/>
        <a:p>
          <a:endParaRPr lang="ru-RU"/>
        </a:p>
      </dgm:t>
    </dgm:pt>
    <dgm:pt modelId="{03FCEADB-B2D3-4B80-9B25-783EEB11A1D0}" type="sibTrans" cxnId="{DAA72A68-C89A-40F0-88BA-EB4556B14D73}">
      <dgm:prSet/>
      <dgm:spPr/>
      <dgm:t>
        <a:bodyPr/>
        <a:lstStyle/>
        <a:p>
          <a:endParaRPr lang="ru-RU"/>
        </a:p>
      </dgm:t>
    </dgm:pt>
    <dgm:pt modelId="{0B693005-452E-47B2-AEA1-E01765A10442}">
      <dgm:prSet phldrT="[Текст]"/>
      <dgm:spPr/>
      <dgm:t>
        <a:bodyPr/>
        <a:lstStyle/>
        <a:p>
          <a:r>
            <a:rPr lang="ru-RU" dirty="0" smtClean="0">
              <a:solidFill>
                <a:srgbClr val="204EAA"/>
              </a:solidFill>
            </a:rPr>
            <a:t>Левобережье к жилым домам  по ул. Левобережная (</a:t>
          </a:r>
          <a:r>
            <a:rPr lang="ru-RU" dirty="0" err="1" smtClean="0">
              <a:solidFill>
                <a:srgbClr val="204EAA"/>
              </a:solidFill>
            </a:rPr>
            <a:t>Бекерево</a:t>
          </a:r>
          <a:r>
            <a:rPr lang="ru-RU" dirty="0" smtClean="0">
              <a:solidFill>
                <a:srgbClr val="204EAA"/>
              </a:solidFill>
            </a:rPr>
            <a:t>) </a:t>
          </a:r>
          <a:r>
            <a:rPr lang="ru-RU" dirty="0" err="1" smtClean="0">
              <a:solidFill>
                <a:srgbClr val="204EAA"/>
              </a:solidFill>
            </a:rPr>
            <a:t>г.Тобольска</a:t>
          </a:r>
          <a:endParaRPr lang="ru-RU" dirty="0">
            <a:solidFill>
              <a:srgbClr val="204EAA"/>
            </a:solidFill>
          </a:endParaRPr>
        </a:p>
      </dgm:t>
    </dgm:pt>
    <dgm:pt modelId="{FF4CAEDF-08F3-430B-AD35-18DD8F56F477}" type="parTrans" cxnId="{CE0FFDA4-47E1-469C-80B6-9D5A40B2F34E}">
      <dgm:prSet/>
      <dgm:spPr/>
      <dgm:t>
        <a:bodyPr/>
        <a:lstStyle/>
        <a:p>
          <a:endParaRPr lang="ru-RU"/>
        </a:p>
      </dgm:t>
    </dgm:pt>
    <dgm:pt modelId="{54957DDF-8003-469C-9003-A089326C0B2D}" type="sibTrans" cxnId="{CE0FFDA4-47E1-469C-80B6-9D5A40B2F34E}">
      <dgm:prSet/>
      <dgm:spPr/>
      <dgm:t>
        <a:bodyPr/>
        <a:lstStyle/>
        <a:p>
          <a:endParaRPr lang="ru-RU"/>
        </a:p>
      </dgm:t>
    </dgm:pt>
    <dgm:pt modelId="{C3674529-996B-4F39-B8BD-85C1B0520980}" type="pres">
      <dgm:prSet presAssocID="{299BC29E-EA17-4E4F-A76E-0F21773DFD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690B5A-4406-48CA-A0E5-40B2B997ECD5}" type="pres">
      <dgm:prSet presAssocID="{003E4189-A60C-48D6-B086-35388F7E65A5}" presName="linNode" presStyleCnt="0"/>
      <dgm:spPr/>
    </dgm:pt>
    <dgm:pt modelId="{6FAEE87D-2B6A-4708-B34A-D1596F8EE1D6}" type="pres">
      <dgm:prSet presAssocID="{003E4189-A60C-48D6-B086-35388F7E65A5}" presName="parentText" presStyleLbl="node1" presStyleIdx="0" presStyleCnt="1" custLinFactNeighborX="-615" custLinFactNeighborY="6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1B30A-FC03-48EC-ADD8-AE7BBEE81452}" type="pres">
      <dgm:prSet presAssocID="{003E4189-A60C-48D6-B086-35388F7E65A5}" presName="descendantText" presStyleLbl="alignAccFollowNode1" presStyleIdx="0" presStyleCnt="1" custScaleY="125000" custLinFactNeighborX="40842" custLinFactNeighborY="16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6CACC-2738-454E-B91E-9732FBC7848B}" type="presOf" srcId="{299BC29E-EA17-4E4F-A76E-0F21773DFD5C}" destId="{C3674529-996B-4F39-B8BD-85C1B0520980}" srcOrd="0" destOrd="0" presId="urn:microsoft.com/office/officeart/2005/8/layout/vList5"/>
    <dgm:cxn modelId="{CE0FFDA4-47E1-469C-80B6-9D5A40B2F34E}" srcId="{003E4189-A60C-48D6-B086-35388F7E65A5}" destId="{0B693005-452E-47B2-AEA1-E01765A10442}" srcOrd="3" destOrd="0" parTransId="{FF4CAEDF-08F3-430B-AD35-18DD8F56F477}" sibTransId="{54957DDF-8003-469C-9003-A089326C0B2D}"/>
    <dgm:cxn modelId="{004EBFA7-AD76-4505-9310-5B5376EB4D39}" type="presOf" srcId="{C14FBFBA-6525-4D03-96C2-0444E9EC887B}" destId="{1EF1B30A-FC03-48EC-ADD8-AE7BBEE81452}" srcOrd="0" destOrd="2" presId="urn:microsoft.com/office/officeart/2005/8/layout/vList5"/>
    <dgm:cxn modelId="{0221CDFF-0B8C-4823-9559-E85BD5711B14}" type="presOf" srcId="{0B693005-452E-47B2-AEA1-E01765A10442}" destId="{1EF1B30A-FC03-48EC-ADD8-AE7BBEE81452}" srcOrd="0" destOrd="3" presId="urn:microsoft.com/office/officeart/2005/8/layout/vList5"/>
    <dgm:cxn modelId="{0B2B4C00-699D-4F67-94A6-15AE8ACD99C4}" srcId="{299BC29E-EA17-4E4F-A76E-0F21773DFD5C}" destId="{003E4189-A60C-48D6-B086-35388F7E65A5}" srcOrd="0" destOrd="0" parTransId="{5D3FB34F-71E9-4739-9A61-14DDDC941C54}" sibTransId="{50D7F879-0DAD-45FA-B450-AA3CC9685982}"/>
    <dgm:cxn modelId="{DAA72A68-C89A-40F0-88BA-EB4556B14D73}" srcId="{003E4189-A60C-48D6-B086-35388F7E65A5}" destId="{C14FBFBA-6525-4D03-96C2-0444E9EC887B}" srcOrd="2" destOrd="0" parTransId="{348DB79A-1017-4F3F-ADA5-324798BC78A5}" sibTransId="{03FCEADB-B2D3-4B80-9B25-783EEB11A1D0}"/>
    <dgm:cxn modelId="{89AC7F18-41E8-4034-9D5C-1D159690B5C2}" type="presOf" srcId="{003E4189-A60C-48D6-B086-35388F7E65A5}" destId="{6FAEE87D-2B6A-4708-B34A-D1596F8EE1D6}" srcOrd="0" destOrd="0" presId="urn:microsoft.com/office/officeart/2005/8/layout/vList5"/>
    <dgm:cxn modelId="{B4309310-7864-4E03-9B93-68D74F7D5813}" srcId="{003E4189-A60C-48D6-B086-35388F7E65A5}" destId="{A4756F47-D049-4C9E-8367-E8F29F34E398}" srcOrd="1" destOrd="0" parTransId="{8E29DB28-6FF9-4433-970C-2719DE60E478}" sibTransId="{0E6C7CA8-B55F-4970-B581-F31823B5B141}"/>
    <dgm:cxn modelId="{E8F74BA7-BB8E-48F7-A85A-824BB3969B04}" type="presOf" srcId="{A4756F47-D049-4C9E-8367-E8F29F34E398}" destId="{1EF1B30A-FC03-48EC-ADD8-AE7BBEE81452}" srcOrd="0" destOrd="1" presId="urn:microsoft.com/office/officeart/2005/8/layout/vList5"/>
    <dgm:cxn modelId="{F485D294-44D3-4554-9EFE-B46510BAE841}" type="presOf" srcId="{30A6B84B-B126-41A8-82F5-C3E47E77D804}" destId="{1EF1B30A-FC03-48EC-ADD8-AE7BBEE81452}" srcOrd="0" destOrd="0" presId="urn:microsoft.com/office/officeart/2005/8/layout/vList5"/>
    <dgm:cxn modelId="{0683085F-163B-42BA-A2A4-9422F8618C10}" srcId="{003E4189-A60C-48D6-B086-35388F7E65A5}" destId="{30A6B84B-B126-41A8-82F5-C3E47E77D804}" srcOrd="0" destOrd="0" parTransId="{7E093AB0-866C-453F-B1FC-3C66F706ABDD}" sibTransId="{CC7DE4C3-65C0-4ADE-B795-9B59933B79A0}"/>
    <dgm:cxn modelId="{271D9EB2-5074-4FCE-BDFE-89CF6C2B67B6}" type="presParOf" srcId="{C3674529-996B-4F39-B8BD-85C1B0520980}" destId="{56690B5A-4406-48CA-A0E5-40B2B997ECD5}" srcOrd="0" destOrd="0" presId="urn:microsoft.com/office/officeart/2005/8/layout/vList5"/>
    <dgm:cxn modelId="{BF720401-4870-4B00-923A-0A2B353FF404}" type="presParOf" srcId="{56690B5A-4406-48CA-A0E5-40B2B997ECD5}" destId="{6FAEE87D-2B6A-4708-B34A-D1596F8EE1D6}" srcOrd="0" destOrd="0" presId="urn:microsoft.com/office/officeart/2005/8/layout/vList5"/>
    <dgm:cxn modelId="{BA245299-EAF1-4432-A378-BF88074E2094}" type="presParOf" srcId="{56690B5A-4406-48CA-A0E5-40B2B997ECD5}" destId="{1EF1B30A-FC03-48EC-ADD8-AE7BBEE814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CEE286-9661-4765-9BE6-2BE2F4EDD0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1B8A7-9B74-4927-A498-EF3AF1D180C9}">
      <dgm:prSet phldrT="[Текст]" custT="1"/>
      <dgm:spPr>
        <a:solidFill>
          <a:srgbClr val="1761D9">
            <a:alpha val="85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sz="2000" dirty="0" smtClean="0"/>
        </a:p>
        <a:p>
          <a:pPr algn="ctr"/>
          <a:r>
            <a:rPr lang="ru-RU" sz="2000" dirty="0" smtClean="0"/>
            <a:t>Региональный проект «Чистая вода» в рамках Национального проекта «Жилье и городская среда»</a:t>
          </a:r>
        </a:p>
        <a:p>
          <a:pPr algn="ctr"/>
          <a:endParaRPr lang="ru-RU" sz="2000" dirty="0"/>
        </a:p>
      </dgm:t>
    </dgm:pt>
    <dgm:pt modelId="{E09EF72A-066B-4984-AC84-06F0A3A94883}" type="parTrans" cxnId="{A07A83C6-ABC8-4EED-88A8-C6E4F74223B3}">
      <dgm:prSet/>
      <dgm:spPr/>
      <dgm:t>
        <a:bodyPr/>
        <a:lstStyle/>
        <a:p>
          <a:endParaRPr lang="ru-RU"/>
        </a:p>
      </dgm:t>
    </dgm:pt>
    <dgm:pt modelId="{5DF567C3-1FA7-459A-B638-B7CD79AB296B}" type="sibTrans" cxnId="{A07A83C6-ABC8-4EED-88A8-C6E4F74223B3}">
      <dgm:prSet/>
      <dgm:spPr/>
      <dgm:t>
        <a:bodyPr/>
        <a:lstStyle/>
        <a:p>
          <a:endParaRPr lang="ru-RU"/>
        </a:p>
      </dgm:t>
    </dgm:pt>
    <dgm:pt modelId="{A4314B6A-CE4F-4DAB-A2DA-1DD6CF07574D}" type="pres">
      <dgm:prSet presAssocID="{A2CEE286-9661-4765-9BE6-2BE2F4EDD0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328CD-EEC6-49A8-A731-36B53206DCAA}" type="pres">
      <dgm:prSet presAssocID="{2351B8A7-9B74-4927-A498-EF3AF1D180C9}" presName="parentText" presStyleLbl="node1" presStyleIdx="0" presStyleCnt="1" custLinFactNeighborX="26181" custLinFactNeighborY="-48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D66B5F-D6D7-4375-AED4-C6B5A044C00B}" type="presOf" srcId="{2351B8A7-9B74-4927-A498-EF3AF1D180C9}" destId="{641328CD-EEC6-49A8-A731-36B53206DCAA}" srcOrd="0" destOrd="0" presId="urn:microsoft.com/office/officeart/2005/8/layout/vList2"/>
    <dgm:cxn modelId="{58E643B2-6103-4B4A-AB08-9825BE17C593}" type="presOf" srcId="{A2CEE286-9661-4765-9BE6-2BE2F4EDD035}" destId="{A4314B6A-CE4F-4DAB-A2DA-1DD6CF07574D}" srcOrd="0" destOrd="0" presId="urn:microsoft.com/office/officeart/2005/8/layout/vList2"/>
    <dgm:cxn modelId="{A07A83C6-ABC8-4EED-88A8-C6E4F74223B3}" srcId="{A2CEE286-9661-4765-9BE6-2BE2F4EDD035}" destId="{2351B8A7-9B74-4927-A498-EF3AF1D180C9}" srcOrd="0" destOrd="0" parTransId="{E09EF72A-066B-4984-AC84-06F0A3A94883}" sibTransId="{5DF567C3-1FA7-459A-B638-B7CD79AB296B}"/>
    <dgm:cxn modelId="{8A06FB5D-D0D9-4AC2-A3C6-B247AA83294F}" type="presParOf" srcId="{A4314B6A-CE4F-4DAB-A2DA-1DD6CF07574D}" destId="{641328CD-EEC6-49A8-A731-36B53206DC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740A66-AD3A-4C09-8A91-A1160D0A4C9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8A7847-BF6F-45F1-9CA8-B8466E2CA610}">
      <dgm:prSet phldrT="[Текст]"/>
      <dgm:spPr>
        <a:solidFill>
          <a:srgbClr val="BB903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2022год</a:t>
          </a:r>
          <a:endParaRPr lang="ru-RU" dirty="0">
            <a:solidFill>
              <a:schemeClr val="tx1"/>
            </a:solidFill>
          </a:endParaRPr>
        </a:p>
      </dgm:t>
    </dgm:pt>
    <dgm:pt modelId="{169141E6-D05E-4687-89E5-602BEFC13479}" type="parTrans" cxnId="{8465809C-0539-46E7-9AC5-6F4230F9CEA7}">
      <dgm:prSet/>
      <dgm:spPr/>
      <dgm:t>
        <a:bodyPr/>
        <a:lstStyle/>
        <a:p>
          <a:endParaRPr lang="ru-RU"/>
        </a:p>
      </dgm:t>
    </dgm:pt>
    <dgm:pt modelId="{3DCAEB28-C2F1-4D06-890F-1EE9A8A3629E}" type="sibTrans" cxnId="{8465809C-0539-46E7-9AC5-6F4230F9CEA7}">
      <dgm:prSet/>
      <dgm:spPr/>
      <dgm:t>
        <a:bodyPr/>
        <a:lstStyle/>
        <a:p>
          <a:endParaRPr lang="ru-RU"/>
        </a:p>
      </dgm:t>
    </dgm:pt>
    <dgm:pt modelId="{4007C1ED-BFEC-4713-A977-0DFD1D2D937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4000" dirty="0" smtClean="0"/>
            <a:t>590 млн.руб.</a:t>
          </a:r>
          <a:endParaRPr lang="ru-RU" sz="4000" dirty="0"/>
        </a:p>
      </dgm:t>
    </dgm:pt>
    <dgm:pt modelId="{FC7926C2-BBB4-41DD-859D-70E223B87FF6}" type="parTrans" cxnId="{DA7EBE4B-6C0E-47C5-8BE4-EA398B511CD4}">
      <dgm:prSet/>
      <dgm:spPr/>
      <dgm:t>
        <a:bodyPr/>
        <a:lstStyle/>
        <a:p>
          <a:endParaRPr lang="ru-RU"/>
        </a:p>
      </dgm:t>
    </dgm:pt>
    <dgm:pt modelId="{53BAFBD1-8E0D-4820-B8DE-2D14DDC885F3}" type="sibTrans" cxnId="{DA7EBE4B-6C0E-47C5-8BE4-EA398B511CD4}">
      <dgm:prSet/>
      <dgm:spPr/>
      <dgm:t>
        <a:bodyPr/>
        <a:lstStyle/>
        <a:p>
          <a:endParaRPr lang="ru-RU"/>
        </a:p>
      </dgm:t>
    </dgm:pt>
    <dgm:pt modelId="{8E50E0DA-4750-4CB8-9896-ED2A84238B4C}">
      <dgm:prSet phldrT="[Текст]"/>
      <dgm:spPr>
        <a:solidFill>
          <a:srgbClr val="BB903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2023 год</a:t>
          </a:r>
          <a:endParaRPr lang="ru-RU" dirty="0">
            <a:solidFill>
              <a:schemeClr val="tx1"/>
            </a:solidFill>
          </a:endParaRPr>
        </a:p>
      </dgm:t>
    </dgm:pt>
    <dgm:pt modelId="{CE6920F7-7431-44FB-8CD6-2493474828DC}" type="parTrans" cxnId="{67B59D2D-A0F0-4827-9373-B830A491704D}">
      <dgm:prSet/>
      <dgm:spPr/>
      <dgm:t>
        <a:bodyPr/>
        <a:lstStyle/>
        <a:p>
          <a:endParaRPr lang="ru-RU"/>
        </a:p>
      </dgm:t>
    </dgm:pt>
    <dgm:pt modelId="{6852D127-DBE9-40B9-B132-2A128E05F8DF}" type="sibTrans" cxnId="{67B59D2D-A0F0-4827-9373-B830A491704D}">
      <dgm:prSet/>
      <dgm:spPr/>
      <dgm:t>
        <a:bodyPr/>
        <a:lstStyle/>
        <a:p>
          <a:endParaRPr lang="ru-RU"/>
        </a:p>
      </dgm:t>
    </dgm:pt>
    <dgm:pt modelId="{F50261AC-3354-4A2C-B065-A84F03498A2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4000" dirty="0" smtClean="0"/>
            <a:t>812 млн.руб.</a:t>
          </a:r>
          <a:endParaRPr lang="ru-RU" sz="4000" dirty="0"/>
        </a:p>
      </dgm:t>
    </dgm:pt>
    <dgm:pt modelId="{DF70ADBE-3371-4117-BB0D-1C2BFFD7E11D}" type="parTrans" cxnId="{10CAD8C0-1B43-4C84-B30E-443B157415A8}">
      <dgm:prSet/>
      <dgm:spPr/>
      <dgm:t>
        <a:bodyPr/>
        <a:lstStyle/>
        <a:p>
          <a:endParaRPr lang="ru-RU"/>
        </a:p>
      </dgm:t>
    </dgm:pt>
    <dgm:pt modelId="{FA0A99E6-6534-4FEC-987D-8D8DE9B56346}" type="sibTrans" cxnId="{10CAD8C0-1B43-4C84-B30E-443B157415A8}">
      <dgm:prSet/>
      <dgm:spPr/>
      <dgm:t>
        <a:bodyPr/>
        <a:lstStyle/>
        <a:p>
          <a:endParaRPr lang="ru-RU"/>
        </a:p>
      </dgm:t>
    </dgm:pt>
    <dgm:pt modelId="{46FD4E34-771F-4CB0-A169-8215C0CFB6F7}">
      <dgm:prSet phldrT="[Текст]"/>
      <dgm:spPr>
        <a:solidFill>
          <a:srgbClr val="BB903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2024 год</a:t>
          </a:r>
          <a:endParaRPr lang="ru-RU" dirty="0">
            <a:solidFill>
              <a:schemeClr val="tx1"/>
            </a:solidFill>
          </a:endParaRPr>
        </a:p>
      </dgm:t>
    </dgm:pt>
    <dgm:pt modelId="{41C059E3-A0B7-481B-B710-AAD40E959551}" type="parTrans" cxnId="{33CCF32F-B04C-4F4F-999C-5057051BF01A}">
      <dgm:prSet/>
      <dgm:spPr/>
      <dgm:t>
        <a:bodyPr/>
        <a:lstStyle/>
        <a:p>
          <a:endParaRPr lang="ru-RU"/>
        </a:p>
      </dgm:t>
    </dgm:pt>
    <dgm:pt modelId="{20A60A4D-7E87-456B-B95F-4D90E6F52847}" type="sibTrans" cxnId="{33CCF32F-B04C-4F4F-999C-5057051BF01A}">
      <dgm:prSet/>
      <dgm:spPr/>
      <dgm:t>
        <a:bodyPr/>
        <a:lstStyle/>
        <a:p>
          <a:endParaRPr lang="ru-RU"/>
        </a:p>
      </dgm:t>
    </dgm:pt>
    <dgm:pt modelId="{331EDFB2-6842-4EFE-83C0-6EFF039DB77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4000" dirty="0" smtClean="0"/>
            <a:t>1 132 </a:t>
          </a:r>
          <a:r>
            <a:rPr lang="ru-RU" sz="4000" dirty="0" err="1" smtClean="0"/>
            <a:t>млн.руб</a:t>
          </a:r>
          <a:r>
            <a:rPr lang="ru-RU" sz="4000" dirty="0" smtClean="0"/>
            <a:t>.</a:t>
          </a:r>
          <a:endParaRPr lang="ru-RU" sz="4000" dirty="0"/>
        </a:p>
      </dgm:t>
    </dgm:pt>
    <dgm:pt modelId="{864F4E62-3E16-4AD8-96CE-F5F08896498B}" type="parTrans" cxnId="{BF53F49C-710A-4D1C-A255-8A51A8474063}">
      <dgm:prSet/>
      <dgm:spPr/>
      <dgm:t>
        <a:bodyPr/>
        <a:lstStyle/>
        <a:p>
          <a:endParaRPr lang="ru-RU"/>
        </a:p>
      </dgm:t>
    </dgm:pt>
    <dgm:pt modelId="{E00A1976-DD63-447E-A9CE-74E5EA7CA4BD}" type="sibTrans" cxnId="{BF53F49C-710A-4D1C-A255-8A51A8474063}">
      <dgm:prSet/>
      <dgm:spPr/>
      <dgm:t>
        <a:bodyPr/>
        <a:lstStyle/>
        <a:p>
          <a:endParaRPr lang="ru-RU"/>
        </a:p>
      </dgm:t>
    </dgm:pt>
    <dgm:pt modelId="{953630D5-0B25-46CA-A6A4-FBD8E16F6C85}" type="pres">
      <dgm:prSet presAssocID="{CF740A66-AD3A-4C09-8A91-A1160D0A4C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F6B80E-606B-4BD7-9963-A1906E1BDA0F}" type="pres">
      <dgm:prSet presAssocID="{E58A7847-BF6F-45F1-9CA8-B8466E2CA610}" presName="composite" presStyleCnt="0"/>
      <dgm:spPr/>
    </dgm:pt>
    <dgm:pt modelId="{12662822-BD22-4564-A4B2-0C8242BE6E90}" type="pres">
      <dgm:prSet presAssocID="{E58A7847-BF6F-45F1-9CA8-B8466E2CA6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77D3C-3F70-468E-9B43-AE1ACD371ED3}" type="pres">
      <dgm:prSet presAssocID="{E58A7847-BF6F-45F1-9CA8-B8466E2CA6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D853E-8B93-48D7-BE09-496955283F41}" type="pres">
      <dgm:prSet presAssocID="{3DCAEB28-C2F1-4D06-890F-1EE9A8A3629E}" presName="sp" presStyleCnt="0"/>
      <dgm:spPr/>
    </dgm:pt>
    <dgm:pt modelId="{5B953DC9-86DC-4C30-8EE0-CE46E7615708}" type="pres">
      <dgm:prSet presAssocID="{8E50E0DA-4750-4CB8-9896-ED2A84238B4C}" presName="composite" presStyleCnt="0"/>
      <dgm:spPr/>
    </dgm:pt>
    <dgm:pt modelId="{3F4A9C15-67B9-4247-8720-B252833A47C2}" type="pres">
      <dgm:prSet presAssocID="{8E50E0DA-4750-4CB8-9896-ED2A84238B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36F3B-CDB2-4A7B-BC97-A454D65BABC6}" type="pres">
      <dgm:prSet presAssocID="{8E50E0DA-4750-4CB8-9896-ED2A84238B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1A992-3413-46FE-8C89-F103E2D1DC8A}" type="pres">
      <dgm:prSet presAssocID="{6852D127-DBE9-40B9-B132-2A128E05F8DF}" presName="sp" presStyleCnt="0"/>
      <dgm:spPr/>
    </dgm:pt>
    <dgm:pt modelId="{45E508C6-1579-44CF-8736-5896C981EA84}" type="pres">
      <dgm:prSet presAssocID="{46FD4E34-771F-4CB0-A169-8215C0CFB6F7}" presName="composite" presStyleCnt="0"/>
      <dgm:spPr/>
    </dgm:pt>
    <dgm:pt modelId="{0C7BF68F-8CD8-41B4-A3E3-BA45C0BD1DDF}" type="pres">
      <dgm:prSet presAssocID="{46FD4E34-771F-4CB0-A169-8215C0CFB6F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63024-5A4F-4799-9EA7-DB018B4E7611}" type="pres">
      <dgm:prSet presAssocID="{46FD4E34-771F-4CB0-A169-8215C0CFB6F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EBE4B-6C0E-47C5-8BE4-EA398B511CD4}" srcId="{E58A7847-BF6F-45F1-9CA8-B8466E2CA610}" destId="{4007C1ED-BFEC-4713-A977-0DFD1D2D9371}" srcOrd="0" destOrd="0" parTransId="{FC7926C2-BBB4-41DD-859D-70E223B87FF6}" sibTransId="{53BAFBD1-8E0D-4820-B8DE-2D14DDC885F3}"/>
    <dgm:cxn modelId="{76619E3E-2592-426C-9DB6-EF569247062F}" type="presOf" srcId="{F50261AC-3354-4A2C-B065-A84F03498A26}" destId="{9ED36F3B-CDB2-4A7B-BC97-A454D65BABC6}" srcOrd="0" destOrd="0" presId="urn:microsoft.com/office/officeart/2005/8/layout/chevron2"/>
    <dgm:cxn modelId="{10CAD8C0-1B43-4C84-B30E-443B157415A8}" srcId="{8E50E0DA-4750-4CB8-9896-ED2A84238B4C}" destId="{F50261AC-3354-4A2C-B065-A84F03498A26}" srcOrd="0" destOrd="0" parTransId="{DF70ADBE-3371-4117-BB0D-1C2BFFD7E11D}" sibTransId="{FA0A99E6-6534-4FEC-987D-8D8DE9B56346}"/>
    <dgm:cxn modelId="{33CCF32F-B04C-4F4F-999C-5057051BF01A}" srcId="{CF740A66-AD3A-4C09-8A91-A1160D0A4C9A}" destId="{46FD4E34-771F-4CB0-A169-8215C0CFB6F7}" srcOrd="2" destOrd="0" parTransId="{41C059E3-A0B7-481B-B710-AAD40E959551}" sibTransId="{20A60A4D-7E87-456B-B95F-4D90E6F52847}"/>
    <dgm:cxn modelId="{67B59D2D-A0F0-4827-9373-B830A491704D}" srcId="{CF740A66-AD3A-4C09-8A91-A1160D0A4C9A}" destId="{8E50E0DA-4750-4CB8-9896-ED2A84238B4C}" srcOrd="1" destOrd="0" parTransId="{CE6920F7-7431-44FB-8CD6-2493474828DC}" sibTransId="{6852D127-DBE9-40B9-B132-2A128E05F8DF}"/>
    <dgm:cxn modelId="{BF53F49C-710A-4D1C-A255-8A51A8474063}" srcId="{46FD4E34-771F-4CB0-A169-8215C0CFB6F7}" destId="{331EDFB2-6842-4EFE-83C0-6EFF039DB770}" srcOrd="0" destOrd="0" parTransId="{864F4E62-3E16-4AD8-96CE-F5F08896498B}" sibTransId="{E00A1976-DD63-447E-A9CE-74E5EA7CA4BD}"/>
    <dgm:cxn modelId="{8465809C-0539-46E7-9AC5-6F4230F9CEA7}" srcId="{CF740A66-AD3A-4C09-8A91-A1160D0A4C9A}" destId="{E58A7847-BF6F-45F1-9CA8-B8466E2CA610}" srcOrd="0" destOrd="0" parTransId="{169141E6-D05E-4687-89E5-602BEFC13479}" sibTransId="{3DCAEB28-C2F1-4D06-890F-1EE9A8A3629E}"/>
    <dgm:cxn modelId="{F89FCB90-6120-4AE2-A2E0-8A33D2C1AEE0}" type="presOf" srcId="{46FD4E34-771F-4CB0-A169-8215C0CFB6F7}" destId="{0C7BF68F-8CD8-41B4-A3E3-BA45C0BD1DDF}" srcOrd="0" destOrd="0" presId="urn:microsoft.com/office/officeart/2005/8/layout/chevron2"/>
    <dgm:cxn modelId="{147BEBA4-280D-420E-A7A8-30434DBEF7FF}" type="presOf" srcId="{E58A7847-BF6F-45F1-9CA8-B8466E2CA610}" destId="{12662822-BD22-4564-A4B2-0C8242BE6E90}" srcOrd="0" destOrd="0" presId="urn:microsoft.com/office/officeart/2005/8/layout/chevron2"/>
    <dgm:cxn modelId="{F5F52E9A-DDF5-4427-98B4-A23E791739EF}" type="presOf" srcId="{8E50E0DA-4750-4CB8-9896-ED2A84238B4C}" destId="{3F4A9C15-67B9-4247-8720-B252833A47C2}" srcOrd="0" destOrd="0" presId="urn:microsoft.com/office/officeart/2005/8/layout/chevron2"/>
    <dgm:cxn modelId="{A244FA31-4271-4951-91E2-CF60E6FF2C1D}" type="presOf" srcId="{331EDFB2-6842-4EFE-83C0-6EFF039DB770}" destId="{89463024-5A4F-4799-9EA7-DB018B4E7611}" srcOrd="0" destOrd="0" presId="urn:microsoft.com/office/officeart/2005/8/layout/chevron2"/>
    <dgm:cxn modelId="{51EC9DDD-75F1-44E9-9A22-63866EF9E28E}" type="presOf" srcId="{4007C1ED-BFEC-4713-A977-0DFD1D2D9371}" destId="{F4377D3C-3F70-468E-9B43-AE1ACD371ED3}" srcOrd="0" destOrd="0" presId="urn:microsoft.com/office/officeart/2005/8/layout/chevron2"/>
    <dgm:cxn modelId="{56D1FC07-3C9A-481A-9CC2-37D462DD0381}" type="presOf" srcId="{CF740A66-AD3A-4C09-8A91-A1160D0A4C9A}" destId="{953630D5-0B25-46CA-A6A4-FBD8E16F6C85}" srcOrd="0" destOrd="0" presId="urn:microsoft.com/office/officeart/2005/8/layout/chevron2"/>
    <dgm:cxn modelId="{BE163D1D-F354-4764-AC34-86F32E4020EF}" type="presParOf" srcId="{953630D5-0B25-46CA-A6A4-FBD8E16F6C85}" destId="{E8F6B80E-606B-4BD7-9963-A1906E1BDA0F}" srcOrd="0" destOrd="0" presId="urn:microsoft.com/office/officeart/2005/8/layout/chevron2"/>
    <dgm:cxn modelId="{BBB13CC6-1C5C-4BE3-A94B-8B0E6DCFA19D}" type="presParOf" srcId="{E8F6B80E-606B-4BD7-9963-A1906E1BDA0F}" destId="{12662822-BD22-4564-A4B2-0C8242BE6E90}" srcOrd="0" destOrd="0" presId="urn:microsoft.com/office/officeart/2005/8/layout/chevron2"/>
    <dgm:cxn modelId="{1B9F7DC8-328A-48A9-BB56-447DFF59C016}" type="presParOf" srcId="{E8F6B80E-606B-4BD7-9963-A1906E1BDA0F}" destId="{F4377D3C-3F70-468E-9B43-AE1ACD371ED3}" srcOrd="1" destOrd="0" presId="urn:microsoft.com/office/officeart/2005/8/layout/chevron2"/>
    <dgm:cxn modelId="{38D18BA1-CD5D-4650-BAEC-C76F90C3F990}" type="presParOf" srcId="{953630D5-0B25-46CA-A6A4-FBD8E16F6C85}" destId="{116D853E-8B93-48D7-BE09-496955283F41}" srcOrd="1" destOrd="0" presId="urn:microsoft.com/office/officeart/2005/8/layout/chevron2"/>
    <dgm:cxn modelId="{6F27DA20-6E79-479F-89B8-F1B332446F4F}" type="presParOf" srcId="{953630D5-0B25-46CA-A6A4-FBD8E16F6C85}" destId="{5B953DC9-86DC-4C30-8EE0-CE46E7615708}" srcOrd="2" destOrd="0" presId="urn:microsoft.com/office/officeart/2005/8/layout/chevron2"/>
    <dgm:cxn modelId="{399AF1EF-3490-4EAE-B3AD-F54A31DEF82E}" type="presParOf" srcId="{5B953DC9-86DC-4C30-8EE0-CE46E7615708}" destId="{3F4A9C15-67B9-4247-8720-B252833A47C2}" srcOrd="0" destOrd="0" presId="urn:microsoft.com/office/officeart/2005/8/layout/chevron2"/>
    <dgm:cxn modelId="{791E0502-A460-48C0-B4B7-1107EE36A9EE}" type="presParOf" srcId="{5B953DC9-86DC-4C30-8EE0-CE46E7615708}" destId="{9ED36F3B-CDB2-4A7B-BC97-A454D65BABC6}" srcOrd="1" destOrd="0" presId="urn:microsoft.com/office/officeart/2005/8/layout/chevron2"/>
    <dgm:cxn modelId="{0508B44D-10AC-425D-A5CC-100FEC250044}" type="presParOf" srcId="{953630D5-0B25-46CA-A6A4-FBD8E16F6C85}" destId="{FBC1A992-3413-46FE-8C89-F103E2D1DC8A}" srcOrd="3" destOrd="0" presId="urn:microsoft.com/office/officeart/2005/8/layout/chevron2"/>
    <dgm:cxn modelId="{E6B9C5E4-2F23-4A71-A16D-047BF066FC37}" type="presParOf" srcId="{953630D5-0B25-46CA-A6A4-FBD8E16F6C85}" destId="{45E508C6-1579-44CF-8736-5896C981EA84}" srcOrd="4" destOrd="0" presId="urn:microsoft.com/office/officeart/2005/8/layout/chevron2"/>
    <dgm:cxn modelId="{F0FEBC45-0C9B-48E2-BC20-D441717C886D}" type="presParOf" srcId="{45E508C6-1579-44CF-8736-5896C981EA84}" destId="{0C7BF68F-8CD8-41B4-A3E3-BA45C0BD1DDF}" srcOrd="0" destOrd="0" presId="urn:microsoft.com/office/officeart/2005/8/layout/chevron2"/>
    <dgm:cxn modelId="{349CFE97-24A5-4F80-848F-0B9758368350}" type="presParOf" srcId="{45E508C6-1579-44CF-8736-5896C981EA84}" destId="{89463024-5A4F-4799-9EA7-DB018B4E76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534713-D35F-4DAE-9728-649848A0578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F2954E-D7F7-465F-A701-D1E70B7BCB46}">
      <dgm:prSet phldrT="[Текст]" custT="1"/>
      <dgm:spPr>
        <a:solidFill>
          <a:srgbClr val="BB903B"/>
        </a:solidFill>
        <a:scene3d>
          <a:camera prst="orthographicFront"/>
          <a:lightRig rig="threePt" dir="t"/>
        </a:scene3d>
        <a:sp3d>
          <a:bevelT/>
        </a:sp3d>
      </dgm:spPr>
      <dgm:t>
        <a:bodyPr vert="vert"/>
        <a:lstStyle/>
        <a:p>
          <a:endParaRPr lang="ru-RU" sz="2000" b="1" dirty="0" smtClean="0">
            <a:solidFill>
              <a:schemeClr val="tx1"/>
            </a:solidFill>
            <a:latin typeface="+mj-lt"/>
          </a:endParaRPr>
        </a:p>
        <a:p>
          <a:endParaRPr lang="ru-RU" sz="2000" b="1" dirty="0" smtClean="0">
            <a:solidFill>
              <a:schemeClr val="tx1"/>
            </a:solidFill>
            <a:latin typeface="+mj-lt"/>
          </a:endParaRPr>
        </a:p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Общий объем расходов </a:t>
          </a:r>
        </a:p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590 </a:t>
          </a:r>
        </a:p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млн. руб. </a:t>
          </a:r>
        </a:p>
        <a:p>
          <a:endParaRPr lang="ru-RU" sz="2000" b="1" dirty="0" smtClean="0">
            <a:solidFill>
              <a:schemeClr val="tx1"/>
            </a:solidFill>
            <a:latin typeface="+mj-lt"/>
          </a:endParaRPr>
        </a:p>
        <a:p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2F3028C9-43C7-4AAA-98B5-7C91D373E1B6}" type="parTrans" cxnId="{112F5BFF-40A5-44AA-A3C9-07B50CD87B03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129A9ECD-4A44-414B-83F6-B1915F68A9CF}" type="sibTrans" cxnId="{112F5BFF-40A5-44AA-A3C9-07B50CD87B03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9911A059-B474-4F6C-8412-245FC745D9A9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  </a:t>
          </a:r>
        </a:p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141  млн. руб. -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содержание органов местного самоуправления </a:t>
          </a:r>
        </a:p>
        <a:p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B5CB292D-E190-4BC9-879A-DF4E846A38C7}" type="parTrans" cxnId="{4F9D66A6-3699-404F-870D-EE0CBC9E67DE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C2ADEB28-C763-498C-BCDF-9D9FC07BA991}" type="sibTrans" cxnId="{4F9D66A6-3699-404F-870D-EE0CBC9E67DE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8AC4CAF0-5752-4A1F-8775-AA516CE30C9D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 </a:t>
          </a:r>
        </a:p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144 млн. руб. -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содержание муниципальных учреждений  не социальной сферы </a:t>
          </a:r>
        </a:p>
        <a:p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10F886C1-A5BC-45C9-878B-5DD8BA82EB56}" type="parTrans" cxnId="{FB9ED5C7-592C-48FA-A1EC-7A8373ABDDD1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77D85CD2-5861-493A-8FCA-4C1A6C3247A8}" type="sibTrans" cxnId="{FB9ED5C7-592C-48FA-A1EC-7A8373ABDDD1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E96E3D59-38C0-4D60-A68C-0D44B328AF14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  217,4 млн. руб.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реализация отдельных государственных полномочий </a:t>
          </a:r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10C67086-9119-4599-ABEF-75B808783EE4}" type="parTrans" cxnId="{0E483982-5963-4783-9DB2-E86F31C31010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B0F37260-BF68-4247-BFBD-B0F34B302574}" type="sibTrans" cxnId="{0E483982-5963-4783-9DB2-E86F31C31010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F7A3377F-18DD-44F0-A17F-B0E5D5D6B928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18 млн. руб.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оздоровление детей в каникулярное время</a:t>
          </a:r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CFD035EC-67EE-46C5-B4CF-9343E0E788BE}" type="parTrans" cxnId="{35F7C291-82F5-4E1A-9ED6-B1CF26C8776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A898F9AA-A66F-4C4A-A658-3F8D82FE137D}" type="sibTrans" cxnId="{35F7C291-82F5-4E1A-9ED6-B1CF26C8776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AAAA311F-BEA5-4044-8629-3B003051ABD2}">
      <dgm:prSet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17,7 млн. руб.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социальные расходы</a:t>
          </a:r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DBA1F4DE-B535-49E8-BAD9-600D1FE2EAF4}" type="parTrans" cxnId="{FB1F6694-EC3D-4AE4-AB1F-A4D00EF6BC4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C2C2F47F-732C-40F8-BA26-8D5B24A1F9BF}" type="sibTrans" cxnId="{FB1F6694-EC3D-4AE4-AB1F-A4D00EF6BC4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254DE92E-02CB-49D5-8E0D-970CCCF84E06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51,9 млн.  </a:t>
          </a:r>
          <a:r>
            <a:rPr lang="ru-RU" sz="1200" b="1" dirty="0" err="1" smtClean="0">
              <a:solidFill>
                <a:schemeClr val="bg1"/>
              </a:solidFill>
              <a:latin typeface="+mj-lt"/>
            </a:rPr>
            <a:t>руб</a:t>
          </a:r>
          <a:r>
            <a:rPr lang="ru-RU" sz="1200" b="1" dirty="0" smtClean="0">
              <a:solidFill>
                <a:schemeClr val="bg1"/>
              </a:solidFill>
              <a:latin typeface="+mj-lt"/>
            </a:rPr>
            <a:t> .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другие расходы (резервный фонд, обеспечение транспортировки тел, уплата членских взносов, оплата по договорным обязательствам с ООО «Тобольск-</a:t>
          </a:r>
          <a:r>
            <a:rPr lang="ru-RU" sz="1200" b="0" dirty="0" err="1" smtClean="0">
              <a:solidFill>
                <a:schemeClr val="bg1"/>
              </a:solidFill>
              <a:latin typeface="+mj-lt"/>
            </a:rPr>
            <a:t>Нефтехим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», пенсии муниципальным служащим и т.п.) </a:t>
          </a:r>
        </a:p>
      </dgm:t>
    </dgm:pt>
    <dgm:pt modelId="{42FCADF3-F39A-4E6D-A3A7-18DDF462E42F}" type="parTrans" cxnId="{865929A0-0971-4ECC-B602-A7B9635472D6}">
      <dgm:prSet/>
      <dgm:spPr/>
      <dgm:t>
        <a:bodyPr/>
        <a:lstStyle/>
        <a:p>
          <a:endParaRPr lang="ru-RU"/>
        </a:p>
      </dgm:t>
    </dgm:pt>
    <dgm:pt modelId="{53DE4863-354A-415A-916B-E656B1CA8C37}" type="sibTrans" cxnId="{865929A0-0971-4ECC-B602-A7B9635472D6}">
      <dgm:prSet/>
      <dgm:spPr/>
      <dgm:t>
        <a:bodyPr/>
        <a:lstStyle/>
        <a:p>
          <a:endParaRPr lang="ru-RU"/>
        </a:p>
      </dgm:t>
    </dgm:pt>
    <dgm:pt modelId="{67176B99-ACF6-4F62-A76B-C65FB06B302D}" type="pres">
      <dgm:prSet presAssocID="{79534713-D35F-4DAE-9728-649848A057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88F54-9622-45C7-9CC5-66C4DE539E03}" type="pres">
      <dgm:prSet presAssocID="{99F2954E-D7F7-465F-A701-D1E70B7BCB46}" presName="root1" presStyleCnt="0"/>
      <dgm:spPr/>
    </dgm:pt>
    <dgm:pt modelId="{042B3D05-4811-4E45-AF68-82B70874C960}" type="pres">
      <dgm:prSet presAssocID="{99F2954E-D7F7-465F-A701-D1E70B7BCB46}" presName="LevelOneTextNode" presStyleLbl="node0" presStyleIdx="0" presStyleCnt="1" custScaleX="296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E9960F-8F5B-483D-BAB6-FA9D2411025F}" type="pres">
      <dgm:prSet presAssocID="{99F2954E-D7F7-465F-A701-D1E70B7BCB46}" presName="level2hierChild" presStyleCnt="0"/>
      <dgm:spPr/>
    </dgm:pt>
    <dgm:pt modelId="{6B1D6AD0-0A5C-4BDC-BC29-426E00DC86E8}" type="pres">
      <dgm:prSet presAssocID="{B5CB292D-E190-4BC9-879A-DF4E846A38C7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9F9F60E4-44DB-4D66-8650-0940A7BC31D7}" type="pres">
      <dgm:prSet presAssocID="{B5CB292D-E190-4BC9-879A-DF4E846A38C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043720F-48CC-4E9F-8EF5-710C04B4A520}" type="pres">
      <dgm:prSet presAssocID="{9911A059-B474-4F6C-8412-245FC745D9A9}" presName="root2" presStyleCnt="0"/>
      <dgm:spPr/>
    </dgm:pt>
    <dgm:pt modelId="{3E4C75FB-34D3-4BF6-A951-26E7CF5957C7}" type="pres">
      <dgm:prSet presAssocID="{9911A059-B474-4F6C-8412-245FC745D9A9}" presName="LevelTwoTextNode" presStyleLbl="node2" presStyleIdx="0" presStyleCnt="6" custScaleX="299678" custScaleY="90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7C5A5-8876-4167-8692-45E99AC8CD8D}" type="pres">
      <dgm:prSet presAssocID="{9911A059-B474-4F6C-8412-245FC745D9A9}" presName="level3hierChild" presStyleCnt="0"/>
      <dgm:spPr/>
    </dgm:pt>
    <dgm:pt modelId="{B345384F-2369-4F40-BCE2-2102D23564B1}" type="pres">
      <dgm:prSet presAssocID="{DBA1F4DE-B535-49E8-BAD9-600D1FE2EAF4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6FEF1367-FC0E-4E66-B9EF-45B296BE6CCE}" type="pres">
      <dgm:prSet presAssocID="{DBA1F4DE-B535-49E8-BAD9-600D1FE2EAF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D54C5C6-F6AA-429E-A0E6-A2BA94865F53}" type="pres">
      <dgm:prSet presAssocID="{AAAA311F-BEA5-4044-8629-3B003051ABD2}" presName="root2" presStyleCnt="0"/>
      <dgm:spPr/>
    </dgm:pt>
    <dgm:pt modelId="{354B8CC8-F2A5-425C-8B7F-912936237BD9}" type="pres">
      <dgm:prSet presAssocID="{AAAA311F-BEA5-4044-8629-3B003051ABD2}" presName="LevelTwoTextNode" presStyleLbl="node2" presStyleIdx="1" presStyleCnt="6" custScaleX="299297" custScaleY="84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F2ACD-7978-4505-8944-C9033DFFEA07}" type="pres">
      <dgm:prSet presAssocID="{AAAA311F-BEA5-4044-8629-3B003051ABD2}" presName="level3hierChild" presStyleCnt="0"/>
      <dgm:spPr/>
    </dgm:pt>
    <dgm:pt modelId="{FD5F7CE3-1B6F-4BA9-9FAD-DA47C43FBC31}" type="pres">
      <dgm:prSet presAssocID="{10F886C1-A5BC-45C9-878B-5DD8BA82EB5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D86C4FC2-B6F6-43D1-98E3-A9BDD44F3420}" type="pres">
      <dgm:prSet presAssocID="{10F886C1-A5BC-45C9-878B-5DD8BA82EB5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0F933F5-3BF8-484B-8E44-C8C2F6A92B66}" type="pres">
      <dgm:prSet presAssocID="{8AC4CAF0-5752-4A1F-8775-AA516CE30C9D}" presName="root2" presStyleCnt="0"/>
      <dgm:spPr/>
    </dgm:pt>
    <dgm:pt modelId="{C3438381-A8D3-41DC-A9B1-1F7F16FEB0DD}" type="pres">
      <dgm:prSet presAssocID="{8AC4CAF0-5752-4A1F-8775-AA516CE30C9D}" presName="LevelTwoTextNode" presStyleLbl="node2" presStyleIdx="2" presStyleCnt="6" custScaleX="298836" custScaleY="140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05E0F4-F1DE-4EC0-B8DD-ACB3B73B0350}" type="pres">
      <dgm:prSet presAssocID="{8AC4CAF0-5752-4A1F-8775-AA516CE30C9D}" presName="level3hierChild" presStyleCnt="0"/>
      <dgm:spPr/>
    </dgm:pt>
    <dgm:pt modelId="{BB9B9432-7B26-48FA-AA15-7B1AA085FF89}" type="pres">
      <dgm:prSet presAssocID="{10C67086-9119-4599-ABEF-75B808783EE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608482FF-3A5F-459A-BD7D-FAEE45AC5697}" type="pres">
      <dgm:prSet presAssocID="{10C67086-9119-4599-ABEF-75B808783EE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509483B8-781A-432A-B8B9-28FCB534AAB0}" type="pres">
      <dgm:prSet presAssocID="{E96E3D59-38C0-4D60-A68C-0D44B328AF14}" presName="root2" presStyleCnt="0"/>
      <dgm:spPr/>
    </dgm:pt>
    <dgm:pt modelId="{20634FD8-B7B4-44F9-9376-0C4D449A48F8}" type="pres">
      <dgm:prSet presAssocID="{E96E3D59-38C0-4D60-A68C-0D44B328AF14}" presName="LevelTwoTextNode" presStyleLbl="node2" presStyleIdx="3" presStyleCnt="6" custScaleX="299513" custScaleY="122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F75C7-52B7-4113-A300-F72544149D62}" type="pres">
      <dgm:prSet presAssocID="{E96E3D59-38C0-4D60-A68C-0D44B328AF14}" presName="level3hierChild" presStyleCnt="0"/>
      <dgm:spPr/>
    </dgm:pt>
    <dgm:pt modelId="{DF401F3D-0E3C-48CB-ACE2-657063FEAA92}" type="pres">
      <dgm:prSet presAssocID="{CFD035EC-67EE-46C5-B4CF-9343E0E788BE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F0AAC6FE-8030-4633-BE71-B8C55067F424}" type="pres">
      <dgm:prSet presAssocID="{CFD035EC-67EE-46C5-B4CF-9343E0E788B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4A5DD51-C896-416A-B8B9-207DD825A57A}" type="pres">
      <dgm:prSet presAssocID="{F7A3377F-18DD-44F0-A17F-B0E5D5D6B928}" presName="root2" presStyleCnt="0"/>
      <dgm:spPr/>
    </dgm:pt>
    <dgm:pt modelId="{CEA5DC7B-B7FB-4DE3-981F-4C057C17920C}" type="pres">
      <dgm:prSet presAssocID="{F7A3377F-18DD-44F0-A17F-B0E5D5D6B928}" presName="LevelTwoTextNode" presStyleLbl="node2" presStyleIdx="4" presStyleCnt="6" custScaleX="299723" custScaleY="102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A2D9AB-ECE4-452D-9D31-4E4F9D724820}" type="pres">
      <dgm:prSet presAssocID="{F7A3377F-18DD-44F0-A17F-B0E5D5D6B928}" presName="level3hierChild" presStyleCnt="0"/>
      <dgm:spPr/>
    </dgm:pt>
    <dgm:pt modelId="{7A574DB0-89AC-4254-9C5C-0667B75A431D}" type="pres">
      <dgm:prSet presAssocID="{42FCADF3-F39A-4E6D-A3A7-18DDF462E42F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6A9D6C71-4F77-4DB8-9E18-0D37D3655ED7}" type="pres">
      <dgm:prSet presAssocID="{42FCADF3-F39A-4E6D-A3A7-18DDF462E42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34BC84-2CB4-4AAF-8C71-F87D3212F9FB}" type="pres">
      <dgm:prSet presAssocID="{254DE92E-02CB-49D5-8E0D-970CCCF84E06}" presName="root2" presStyleCnt="0"/>
      <dgm:spPr/>
    </dgm:pt>
    <dgm:pt modelId="{8AC200A3-A199-4050-9E6B-8C440EA55DAD}" type="pres">
      <dgm:prSet presAssocID="{254DE92E-02CB-49D5-8E0D-970CCCF84E06}" presName="LevelTwoTextNode" presStyleLbl="node2" presStyleIdx="5" presStyleCnt="6" custScaleX="297221" custScaleY="153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F08D10-9EB3-4C5E-A43C-C911ACE82B39}" type="pres">
      <dgm:prSet presAssocID="{254DE92E-02CB-49D5-8E0D-970CCCF84E06}" presName="level3hierChild" presStyleCnt="0"/>
      <dgm:spPr/>
    </dgm:pt>
  </dgm:ptLst>
  <dgm:cxnLst>
    <dgm:cxn modelId="{DB5CFDD7-F191-4395-90D1-07493113491C}" type="presOf" srcId="{99F2954E-D7F7-465F-A701-D1E70B7BCB46}" destId="{042B3D05-4811-4E45-AF68-82B70874C960}" srcOrd="0" destOrd="0" presId="urn:microsoft.com/office/officeart/2008/layout/HorizontalMultiLevelHierarchy"/>
    <dgm:cxn modelId="{A957B722-A548-47FE-A57F-48BAD4E4CCE5}" type="presOf" srcId="{CFD035EC-67EE-46C5-B4CF-9343E0E788BE}" destId="{DF401F3D-0E3C-48CB-ACE2-657063FEAA92}" srcOrd="0" destOrd="0" presId="urn:microsoft.com/office/officeart/2008/layout/HorizontalMultiLevelHierarchy"/>
    <dgm:cxn modelId="{B970C39C-63AF-4D3E-B564-CCF9E19B5984}" type="presOf" srcId="{254DE92E-02CB-49D5-8E0D-970CCCF84E06}" destId="{8AC200A3-A199-4050-9E6B-8C440EA55DAD}" srcOrd="0" destOrd="0" presId="urn:microsoft.com/office/officeart/2008/layout/HorizontalMultiLevelHierarchy"/>
    <dgm:cxn modelId="{EFB19BB9-C688-4AEB-8C26-EE24CCAD1FAB}" type="presOf" srcId="{CFD035EC-67EE-46C5-B4CF-9343E0E788BE}" destId="{F0AAC6FE-8030-4633-BE71-B8C55067F424}" srcOrd="1" destOrd="0" presId="urn:microsoft.com/office/officeart/2008/layout/HorizontalMultiLevelHierarchy"/>
    <dgm:cxn modelId="{A7A3F906-DDA1-4333-8101-D21F401DE562}" type="presOf" srcId="{42FCADF3-F39A-4E6D-A3A7-18DDF462E42F}" destId="{7A574DB0-89AC-4254-9C5C-0667B75A431D}" srcOrd="0" destOrd="0" presId="urn:microsoft.com/office/officeart/2008/layout/HorizontalMultiLevelHierarchy"/>
    <dgm:cxn modelId="{FB1F6694-EC3D-4AE4-AB1F-A4D00EF6BC4B}" srcId="{99F2954E-D7F7-465F-A701-D1E70B7BCB46}" destId="{AAAA311F-BEA5-4044-8629-3B003051ABD2}" srcOrd="1" destOrd="0" parTransId="{DBA1F4DE-B535-49E8-BAD9-600D1FE2EAF4}" sibTransId="{C2C2F47F-732C-40F8-BA26-8D5B24A1F9BF}"/>
    <dgm:cxn modelId="{DEEC0EAC-F6CE-42FB-AE4F-7FAD7D0652C7}" type="presOf" srcId="{DBA1F4DE-B535-49E8-BAD9-600D1FE2EAF4}" destId="{B345384F-2369-4F40-BCE2-2102D23564B1}" srcOrd="0" destOrd="0" presId="urn:microsoft.com/office/officeart/2008/layout/HorizontalMultiLevelHierarchy"/>
    <dgm:cxn modelId="{4863D748-1DE6-4D4F-9DF3-F9B13E806DED}" type="presOf" srcId="{AAAA311F-BEA5-4044-8629-3B003051ABD2}" destId="{354B8CC8-F2A5-425C-8B7F-912936237BD9}" srcOrd="0" destOrd="0" presId="urn:microsoft.com/office/officeart/2008/layout/HorizontalMultiLevelHierarchy"/>
    <dgm:cxn modelId="{9B259A80-C2B6-4C9C-8B61-7AF6DD0DF42B}" type="presOf" srcId="{E96E3D59-38C0-4D60-A68C-0D44B328AF14}" destId="{20634FD8-B7B4-44F9-9376-0C4D449A48F8}" srcOrd="0" destOrd="0" presId="urn:microsoft.com/office/officeart/2008/layout/HorizontalMultiLevelHierarchy"/>
    <dgm:cxn modelId="{35F7C291-82F5-4E1A-9ED6-B1CF26C87768}" srcId="{99F2954E-D7F7-465F-A701-D1E70B7BCB46}" destId="{F7A3377F-18DD-44F0-A17F-B0E5D5D6B928}" srcOrd="4" destOrd="0" parTransId="{CFD035EC-67EE-46C5-B4CF-9343E0E788BE}" sibTransId="{A898F9AA-A66F-4C4A-A658-3F8D82FE137D}"/>
    <dgm:cxn modelId="{4F9D66A6-3699-404F-870D-EE0CBC9E67DE}" srcId="{99F2954E-D7F7-465F-A701-D1E70B7BCB46}" destId="{9911A059-B474-4F6C-8412-245FC745D9A9}" srcOrd="0" destOrd="0" parTransId="{B5CB292D-E190-4BC9-879A-DF4E846A38C7}" sibTransId="{C2ADEB28-C763-498C-BCDF-9D9FC07BA991}"/>
    <dgm:cxn modelId="{865929A0-0971-4ECC-B602-A7B9635472D6}" srcId="{99F2954E-D7F7-465F-A701-D1E70B7BCB46}" destId="{254DE92E-02CB-49D5-8E0D-970CCCF84E06}" srcOrd="5" destOrd="0" parTransId="{42FCADF3-F39A-4E6D-A3A7-18DDF462E42F}" sibTransId="{53DE4863-354A-415A-916B-E656B1CA8C37}"/>
    <dgm:cxn modelId="{CA44E4A9-3B02-427E-9D11-C663A4F84408}" type="presOf" srcId="{10C67086-9119-4599-ABEF-75B808783EE4}" destId="{608482FF-3A5F-459A-BD7D-FAEE45AC5697}" srcOrd="1" destOrd="0" presId="urn:microsoft.com/office/officeart/2008/layout/HorizontalMultiLevelHierarchy"/>
    <dgm:cxn modelId="{07E7BB2F-04D3-4292-9A7F-DAC88B8DB50C}" type="presOf" srcId="{79534713-D35F-4DAE-9728-649848A05788}" destId="{67176B99-ACF6-4F62-A76B-C65FB06B302D}" srcOrd="0" destOrd="0" presId="urn:microsoft.com/office/officeart/2008/layout/HorizontalMultiLevelHierarchy"/>
    <dgm:cxn modelId="{ACF42E37-E315-424D-A6E4-4935A664B436}" type="presOf" srcId="{10F886C1-A5BC-45C9-878B-5DD8BA82EB56}" destId="{D86C4FC2-B6F6-43D1-98E3-A9BDD44F3420}" srcOrd="1" destOrd="0" presId="urn:microsoft.com/office/officeart/2008/layout/HorizontalMultiLevelHierarchy"/>
    <dgm:cxn modelId="{FB9ED5C7-592C-48FA-A1EC-7A8373ABDDD1}" srcId="{99F2954E-D7F7-465F-A701-D1E70B7BCB46}" destId="{8AC4CAF0-5752-4A1F-8775-AA516CE30C9D}" srcOrd="2" destOrd="0" parTransId="{10F886C1-A5BC-45C9-878B-5DD8BA82EB56}" sibTransId="{77D85CD2-5861-493A-8FCA-4C1A6C3247A8}"/>
    <dgm:cxn modelId="{112F5BFF-40A5-44AA-A3C9-07B50CD87B03}" srcId="{79534713-D35F-4DAE-9728-649848A05788}" destId="{99F2954E-D7F7-465F-A701-D1E70B7BCB46}" srcOrd="0" destOrd="0" parTransId="{2F3028C9-43C7-4AAA-98B5-7C91D373E1B6}" sibTransId="{129A9ECD-4A44-414B-83F6-B1915F68A9CF}"/>
    <dgm:cxn modelId="{0794CFE7-1DED-40FB-A3CF-A45BD7D4B9E3}" type="presOf" srcId="{10F886C1-A5BC-45C9-878B-5DD8BA82EB56}" destId="{FD5F7CE3-1B6F-4BA9-9FAD-DA47C43FBC31}" srcOrd="0" destOrd="0" presId="urn:microsoft.com/office/officeart/2008/layout/HorizontalMultiLevelHierarchy"/>
    <dgm:cxn modelId="{802E2658-6FE9-4D50-86BD-FCA2BBF4F2EF}" type="presOf" srcId="{42FCADF3-F39A-4E6D-A3A7-18DDF462E42F}" destId="{6A9D6C71-4F77-4DB8-9E18-0D37D3655ED7}" srcOrd="1" destOrd="0" presId="urn:microsoft.com/office/officeart/2008/layout/HorizontalMultiLevelHierarchy"/>
    <dgm:cxn modelId="{B07B36DC-CBD6-4556-9D82-85668B0FCC90}" type="presOf" srcId="{B5CB292D-E190-4BC9-879A-DF4E846A38C7}" destId="{9F9F60E4-44DB-4D66-8650-0940A7BC31D7}" srcOrd="1" destOrd="0" presId="urn:microsoft.com/office/officeart/2008/layout/HorizontalMultiLevelHierarchy"/>
    <dgm:cxn modelId="{6BF95B7B-BD9C-43C6-9C73-75FDB71AA827}" type="presOf" srcId="{DBA1F4DE-B535-49E8-BAD9-600D1FE2EAF4}" destId="{6FEF1367-FC0E-4E66-B9EF-45B296BE6CCE}" srcOrd="1" destOrd="0" presId="urn:microsoft.com/office/officeart/2008/layout/HorizontalMultiLevelHierarchy"/>
    <dgm:cxn modelId="{A40CF46E-770C-44D3-BFD1-8E33F0F460DD}" type="presOf" srcId="{9911A059-B474-4F6C-8412-245FC745D9A9}" destId="{3E4C75FB-34D3-4BF6-A951-26E7CF5957C7}" srcOrd="0" destOrd="0" presId="urn:microsoft.com/office/officeart/2008/layout/HorizontalMultiLevelHierarchy"/>
    <dgm:cxn modelId="{363D016D-64C9-4E73-BFD5-19D02A7081BF}" type="presOf" srcId="{10C67086-9119-4599-ABEF-75B808783EE4}" destId="{BB9B9432-7B26-48FA-AA15-7B1AA085FF89}" srcOrd="0" destOrd="0" presId="urn:microsoft.com/office/officeart/2008/layout/HorizontalMultiLevelHierarchy"/>
    <dgm:cxn modelId="{0E483982-5963-4783-9DB2-E86F31C31010}" srcId="{99F2954E-D7F7-465F-A701-D1E70B7BCB46}" destId="{E96E3D59-38C0-4D60-A68C-0D44B328AF14}" srcOrd="3" destOrd="0" parTransId="{10C67086-9119-4599-ABEF-75B808783EE4}" sibTransId="{B0F37260-BF68-4247-BFBD-B0F34B302574}"/>
    <dgm:cxn modelId="{8D1D0CE3-F6C9-4989-8A5A-AED047E28EBD}" type="presOf" srcId="{F7A3377F-18DD-44F0-A17F-B0E5D5D6B928}" destId="{CEA5DC7B-B7FB-4DE3-981F-4C057C17920C}" srcOrd="0" destOrd="0" presId="urn:microsoft.com/office/officeart/2008/layout/HorizontalMultiLevelHierarchy"/>
    <dgm:cxn modelId="{34E256C4-6467-49AE-AD54-6136897DF7A1}" type="presOf" srcId="{8AC4CAF0-5752-4A1F-8775-AA516CE30C9D}" destId="{C3438381-A8D3-41DC-A9B1-1F7F16FEB0DD}" srcOrd="0" destOrd="0" presId="urn:microsoft.com/office/officeart/2008/layout/HorizontalMultiLevelHierarchy"/>
    <dgm:cxn modelId="{A2EC06D8-1788-46DB-85BF-C0B6BA288274}" type="presOf" srcId="{B5CB292D-E190-4BC9-879A-DF4E846A38C7}" destId="{6B1D6AD0-0A5C-4BDC-BC29-426E00DC86E8}" srcOrd="0" destOrd="0" presId="urn:microsoft.com/office/officeart/2008/layout/HorizontalMultiLevelHierarchy"/>
    <dgm:cxn modelId="{D29723EE-41B3-4BF5-8841-334D53EE3EC6}" type="presParOf" srcId="{67176B99-ACF6-4F62-A76B-C65FB06B302D}" destId="{E0F88F54-9622-45C7-9CC5-66C4DE539E03}" srcOrd="0" destOrd="0" presId="urn:microsoft.com/office/officeart/2008/layout/HorizontalMultiLevelHierarchy"/>
    <dgm:cxn modelId="{FD2CDA9C-1C85-4896-834E-F14B7FA8BB98}" type="presParOf" srcId="{E0F88F54-9622-45C7-9CC5-66C4DE539E03}" destId="{042B3D05-4811-4E45-AF68-82B70874C960}" srcOrd="0" destOrd="0" presId="urn:microsoft.com/office/officeart/2008/layout/HorizontalMultiLevelHierarchy"/>
    <dgm:cxn modelId="{79A2F6C9-2422-4625-A566-9C929B8A18B3}" type="presParOf" srcId="{E0F88F54-9622-45C7-9CC5-66C4DE539E03}" destId="{78E9960F-8F5B-483D-BAB6-FA9D2411025F}" srcOrd="1" destOrd="0" presId="urn:microsoft.com/office/officeart/2008/layout/HorizontalMultiLevelHierarchy"/>
    <dgm:cxn modelId="{6C93D77A-5282-4E4C-B651-695634C65A1B}" type="presParOf" srcId="{78E9960F-8F5B-483D-BAB6-FA9D2411025F}" destId="{6B1D6AD0-0A5C-4BDC-BC29-426E00DC86E8}" srcOrd="0" destOrd="0" presId="urn:microsoft.com/office/officeart/2008/layout/HorizontalMultiLevelHierarchy"/>
    <dgm:cxn modelId="{87E53A52-05AA-4E3D-B1C8-6BE832A24C8F}" type="presParOf" srcId="{6B1D6AD0-0A5C-4BDC-BC29-426E00DC86E8}" destId="{9F9F60E4-44DB-4D66-8650-0940A7BC31D7}" srcOrd="0" destOrd="0" presId="urn:microsoft.com/office/officeart/2008/layout/HorizontalMultiLevelHierarchy"/>
    <dgm:cxn modelId="{CD32DBF1-03D7-48D9-ADF7-9AB8F841FCB0}" type="presParOf" srcId="{78E9960F-8F5B-483D-BAB6-FA9D2411025F}" destId="{D043720F-48CC-4E9F-8EF5-710C04B4A520}" srcOrd="1" destOrd="0" presId="urn:microsoft.com/office/officeart/2008/layout/HorizontalMultiLevelHierarchy"/>
    <dgm:cxn modelId="{85D024C2-6667-4FB7-A519-FADF648BC527}" type="presParOf" srcId="{D043720F-48CC-4E9F-8EF5-710C04B4A520}" destId="{3E4C75FB-34D3-4BF6-A951-26E7CF5957C7}" srcOrd="0" destOrd="0" presId="urn:microsoft.com/office/officeart/2008/layout/HorizontalMultiLevelHierarchy"/>
    <dgm:cxn modelId="{8FDB9C38-2E83-4BF8-BCC4-815379C75904}" type="presParOf" srcId="{D043720F-48CC-4E9F-8EF5-710C04B4A520}" destId="{E5E7C5A5-8876-4167-8692-45E99AC8CD8D}" srcOrd="1" destOrd="0" presId="urn:microsoft.com/office/officeart/2008/layout/HorizontalMultiLevelHierarchy"/>
    <dgm:cxn modelId="{6D7251A3-B466-4E51-8E54-CFA373803FAB}" type="presParOf" srcId="{78E9960F-8F5B-483D-BAB6-FA9D2411025F}" destId="{B345384F-2369-4F40-BCE2-2102D23564B1}" srcOrd="2" destOrd="0" presId="urn:microsoft.com/office/officeart/2008/layout/HorizontalMultiLevelHierarchy"/>
    <dgm:cxn modelId="{42B9B0CF-FD6F-46E7-B692-96FC8004B1C5}" type="presParOf" srcId="{B345384F-2369-4F40-BCE2-2102D23564B1}" destId="{6FEF1367-FC0E-4E66-B9EF-45B296BE6CCE}" srcOrd="0" destOrd="0" presId="urn:microsoft.com/office/officeart/2008/layout/HorizontalMultiLevelHierarchy"/>
    <dgm:cxn modelId="{ED8C6E3C-D56B-4A5D-9C32-8B8367A37DD0}" type="presParOf" srcId="{78E9960F-8F5B-483D-BAB6-FA9D2411025F}" destId="{1D54C5C6-F6AA-429E-A0E6-A2BA94865F53}" srcOrd="3" destOrd="0" presId="urn:microsoft.com/office/officeart/2008/layout/HorizontalMultiLevelHierarchy"/>
    <dgm:cxn modelId="{2817998F-D832-470E-8D6C-60942F263595}" type="presParOf" srcId="{1D54C5C6-F6AA-429E-A0E6-A2BA94865F53}" destId="{354B8CC8-F2A5-425C-8B7F-912936237BD9}" srcOrd="0" destOrd="0" presId="urn:microsoft.com/office/officeart/2008/layout/HorizontalMultiLevelHierarchy"/>
    <dgm:cxn modelId="{9F370B61-3BF7-44C3-9680-15E3F78E9537}" type="presParOf" srcId="{1D54C5C6-F6AA-429E-A0E6-A2BA94865F53}" destId="{F04F2ACD-7978-4505-8944-C9033DFFEA07}" srcOrd="1" destOrd="0" presId="urn:microsoft.com/office/officeart/2008/layout/HorizontalMultiLevelHierarchy"/>
    <dgm:cxn modelId="{EF33047E-B245-4A4F-A5F7-F8F0F9F5A635}" type="presParOf" srcId="{78E9960F-8F5B-483D-BAB6-FA9D2411025F}" destId="{FD5F7CE3-1B6F-4BA9-9FAD-DA47C43FBC31}" srcOrd="4" destOrd="0" presId="urn:microsoft.com/office/officeart/2008/layout/HorizontalMultiLevelHierarchy"/>
    <dgm:cxn modelId="{5D6CB24C-E549-4011-B775-FC846304B229}" type="presParOf" srcId="{FD5F7CE3-1B6F-4BA9-9FAD-DA47C43FBC31}" destId="{D86C4FC2-B6F6-43D1-98E3-A9BDD44F3420}" srcOrd="0" destOrd="0" presId="urn:microsoft.com/office/officeart/2008/layout/HorizontalMultiLevelHierarchy"/>
    <dgm:cxn modelId="{7BBBCD4E-4988-4FE9-A19D-1354A2A45BDD}" type="presParOf" srcId="{78E9960F-8F5B-483D-BAB6-FA9D2411025F}" destId="{90F933F5-3BF8-484B-8E44-C8C2F6A92B66}" srcOrd="5" destOrd="0" presId="urn:microsoft.com/office/officeart/2008/layout/HorizontalMultiLevelHierarchy"/>
    <dgm:cxn modelId="{89801130-4429-4953-B0F1-0D7D8E30D526}" type="presParOf" srcId="{90F933F5-3BF8-484B-8E44-C8C2F6A92B66}" destId="{C3438381-A8D3-41DC-A9B1-1F7F16FEB0DD}" srcOrd="0" destOrd="0" presId="urn:microsoft.com/office/officeart/2008/layout/HorizontalMultiLevelHierarchy"/>
    <dgm:cxn modelId="{A4ABED51-41E5-4F45-8436-8FE6A5E024CB}" type="presParOf" srcId="{90F933F5-3BF8-484B-8E44-C8C2F6A92B66}" destId="{6505E0F4-F1DE-4EC0-B8DD-ACB3B73B0350}" srcOrd="1" destOrd="0" presId="urn:microsoft.com/office/officeart/2008/layout/HorizontalMultiLevelHierarchy"/>
    <dgm:cxn modelId="{BBEEC79A-A9A7-41E8-B5C7-C988D6CB462A}" type="presParOf" srcId="{78E9960F-8F5B-483D-BAB6-FA9D2411025F}" destId="{BB9B9432-7B26-48FA-AA15-7B1AA085FF89}" srcOrd="6" destOrd="0" presId="urn:microsoft.com/office/officeart/2008/layout/HorizontalMultiLevelHierarchy"/>
    <dgm:cxn modelId="{635C93A8-ACF7-4D30-A2FF-2BE70A8EE056}" type="presParOf" srcId="{BB9B9432-7B26-48FA-AA15-7B1AA085FF89}" destId="{608482FF-3A5F-459A-BD7D-FAEE45AC5697}" srcOrd="0" destOrd="0" presId="urn:microsoft.com/office/officeart/2008/layout/HorizontalMultiLevelHierarchy"/>
    <dgm:cxn modelId="{B8BAFE8F-0CD4-4431-912E-4FF65F366666}" type="presParOf" srcId="{78E9960F-8F5B-483D-BAB6-FA9D2411025F}" destId="{509483B8-781A-432A-B8B9-28FCB534AAB0}" srcOrd="7" destOrd="0" presId="urn:microsoft.com/office/officeart/2008/layout/HorizontalMultiLevelHierarchy"/>
    <dgm:cxn modelId="{FC8E7CA0-5B3D-4EF9-B208-FB7A5E538D26}" type="presParOf" srcId="{509483B8-781A-432A-B8B9-28FCB534AAB0}" destId="{20634FD8-B7B4-44F9-9376-0C4D449A48F8}" srcOrd="0" destOrd="0" presId="urn:microsoft.com/office/officeart/2008/layout/HorizontalMultiLevelHierarchy"/>
    <dgm:cxn modelId="{3E58A9FC-66C9-46CC-B200-11FC5072456B}" type="presParOf" srcId="{509483B8-781A-432A-B8B9-28FCB534AAB0}" destId="{D77F75C7-52B7-4113-A300-F72544149D62}" srcOrd="1" destOrd="0" presId="urn:microsoft.com/office/officeart/2008/layout/HorizontalMultiLevelHierarchy"/>
    <dgm:cxn modelId="{7179A80C-6A42-4A4D-936B-29075CD2D5CF}" type="presParOf" srcId="{78E9960F-8F5B-483D-BAB6-FA9D2411025F}" destId="{DF401F3D-0E3C-48CB-ACE2-657063FEAA92}" srcOrd="8" destOrd="0" presId="urn:microsoft.com/office/officeart/2008/layout/HorizontalMultiLevelHierarchy"/>
    <dgm:cxn modelId="{19B2F16D-E68C-4B2B-810D-0E6A65C9E880}" type="presParOf" srcId="{DF401F3D-0E3C-48CB-ACE2-657063FEAA92}" destId="{F0AAC6FE-8030-4633-BE71-B8C55067F424}" srcOrd="0" destOrd="0" presId="urn:microsoft.com/office/officeart/2008/layout/HorizontalMultiLevelHierarchy"/>
    <dgm:cxn modelId="{2930A2E2-8F06-4E93-91EC-4EE43AF85847}" type="presParOf" srcId="{78E9960F-8F5B-483D-BAB6-FA9D2411025F}" destId="{F4A5DD51-C896-416A-B8B9-207DD825A57A}" srcOrd="9" destOrd="0" presId="urn:microsoft.com/office/officeart/2008/layout/HorizontalMultiLevelHierarchy"/>
    <dgm:cxn modelId="{6AB211BF-0B74-4802-B302-C0D93EA94149}" type="presParOf" srcId="{F4A5DD51-C896-416A-B8B9-207DD825A57A}" destId="{CEA5DC7B-B7FB-4DE3-981F-4C057C17920C}" srcOrd="0" destOrd="0" presId="urn:microsoft.com/office/officeart/2008/layout/HorizontalMultiLevelHierarchy"/>
    <dgm:cxn modelId="{3E14F75D-06BF-4A88-9B17-4A262CF3EF62}" type="presParOf" srcId="{F4A5DD51-C896-416A-B8B9-207DD825A57A}" destId="{93A2D9AB-ECE4-452D-9D31-4E4F9D724820}" srcOrd="1" destOrd="0" presId="urn:microsoft.com/office/officeart/2008/layout/HorizontalMultiLevelHierarchy"/>
    <dgm:cxn modelId="{9F338F31-C2FA-4C10-8486-43862EFF9A9D}" type="presParOf" srcId="{78E9960F-8F5B-483D-BAB6-FA9D2411025F}" destId="{7A574DB0-89AC-4254-9C5C-0667B75A431D}" srcOrd="10" destOrd="0" presId="urn:microsoft.com/office/officeart/2008/layout/HorizontalMultiLevelHierarchy"/>
    <dgm:cxn modelId="{03678F48-B999-41A5-B14C-F2AAC1482A2F}" type="presParOf" srcId="{7A574DB0-89AC-4254-9C5C-0667B75A431D}" destId="{6A9D6C71-4F77-4DB8-9E18-0D37D3655ED7}" srcOrd="0" destOrd="0" presId="urn:microsoft.com/office/officeart/2008/layout/HorizontalMultiLevelHierarchy"/>
    <dgm:cxn modelId="{070766F2-9438-4060-B165-C2CF125A0117}" type="presParOf" srcId="{78E9960F-8F5B-483D-BAB6-FA9D2411025F}" destId="{2B34BC84-2CB4-4AAF-8C71-F87D3212F9FB}" srcOrd="11" destOrd="0" presId="urn:microsoft.com/office/officeart/2008/layout/HorizontalMultiLevelHierarchy"/>
    <dgm:cxn modelId="{E739CC11-53D8-43E3-B2A4-91DB921CF849}" type="presParOf" srcId="{2B34BC84-2CB4-4AAF-8C71-F87D3212F9FB}" destId="{8AC200A3-A199-4050-9E6B-8C440EA55DAD}" srcOrd="0" destOrd="0" presId="urn:microsoft.com/office/officeart/2008/layout/HorizontalMultiLevelHierarchy"/>
    <dgm:cxn modelId="{4A9DFE04-A530-46EF-910D-7A3DCE1E67BA}" type="presParOf" srcId="{2B34BC84-2CB4-4AAF-8C71-F87D3212F9FB}" destId="{69F08D10-9EB3-4C5E-A43C-C911ACE82B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080620-E2A0-47D2-8DED-A5037E51391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DE36D-F035-432D-94D9-21AE686D77F3}">
      <dgm:prSet phldrT="[Текст]" custT="1"/>
      <dgm:spPr/>
      <dgm:t>
        <a:bodyPr/>
        <a:lstStyle/>
        <a:p>
          <a:r>
            <a:rPr lang="ru-RU" sz="2800" dirty="0" smtClean="0"/>
            <a:t>17,7 </a:t>
          </a:r>
          <a:r>
            <a:rPr lang="ru-RU" sz="1800" dirty="0" err="1" smtClean="0"/>
            <a:t>млн.руб</a:t>
          </a:r>
          <a:r>
            <a:rPr lang="ru-RU" sz="2600" dirty="0" smtClean="0"/>
            <a:t>.</a:t>
          </a:r>
          <a:endParaRPr lang="ru-RU" sz="2600" dirty="0"/>
        </a:p>
      </dgm:t>
    </dgm:pt>
    <dgm:pt modelId="{A24C60CE-3650-49D5-A2B3-DD5D4832AE6E}" type="parTrans" cxnId="{C8FCE82C-63E8-45D2-98B9-A01C24DEDBC4}">
      <dgm:prSet/>
      <dgm:spPr/>
      <dgm:t>
        <a:bodyPr/>
        <a:lstStyle/>
        <a:p>
          <a:endParaRPr lang="ru-RU"/>
        </a:p>
      </dgm:t>
    </dgm:pt>
    <dgm:pt modelId="{3615533F-55D8-4FF7-8B79-3A12E6EEBC0C}" type="sibTrans" cxnId="{C8FCE82C-63E8-45D2-98B9-A01C24DEDBC4}">
      <dgm:prSet/>
      <dgm:spPr/>
      <dgm:t>
        <a:bodyPr/>
        <a:lstStyle/>
        <a:p>
          <a:endParaRPr lang="ru-RU"/>
        </a:p>
      </dgm:t>
    </dgm:pt>
    <dgm:pt modelId="{45F71A2F-9DDD-484A-937B-6E55D919F5D4}">
      <dgm:prSet phldrT="[Текст]" custT="1"/>
      <dgm:spPr/>
      <dgm:t>
        <a:bodyPr/>
        <a:lstStyle/>
        <a:p>
          <a:r>
            <a:rPr lang="ru-RU" sz="800" dirty="0" smtClean="0"/>
            <a:t>Предоставление субсидий ЖКХ одиноко-проживающим пенсионерам и инвалидам</a:t>
          </a:r>
        </a:p>
        <a:p>
          <a:r>
            <a:rPr lang="ru-RU" sz="800" dirty="0" smtClean="0"/>
            <a:t>0,4 млн. руб.</a:t>
          </a:r>
        </a:p>
        <a:p>
          <a:endParaRPr lang="ru-RU" sz="700" dirty="0"/>
        </a:p>
      </dgm:t>
    </dgm:pt>
    <dgm:pt modelId="{29149A6F-F1AB-4583-B47D-515BB67CCDCC}" type="parTrans" cxnId="{3C559E94-3B30-4915-9D45-77F68753D424}">
      <dgm:prSet/>
      <dgm:spPr/>
      <dgm:t>
        <a:bodyPr/>
        <a:lstStyle/>
        <a:p>
          <a:endParaRPr lang="ru-RU"/>
        </a:p>
      </dgm:t>
    </dgm:pt>
    <dgm:pt modelId="{70155602-3BF8-4301-BE9D-A8D28F5E5381}" type="sibTrans" cxnId="{3C559E94-3B30-4915-9D45-77F68753D424}">
      <dgm:prSet/>
      <dgm:spPr/>
      <dgm:t>
        <a:bodyPr/>
        <a:lstStyle/>
        <a:p>
          <a:endParaRPr lang="ru-RU"/>
        </a:p>
      </dgm:t>
    </dgm:pt>
    <dgm:pt modelId="{5BA79552-C8D1-4CD8-95A3-1AAC6B0C8493}">
      <dgm:prSet phldrT="[Текст]"/>
      <dgm:spPr/>
      <dgm:t>
        <a:bodyPr/>
        <a:lstStyle/>
        <a:p>
          <a:r>
            <a:rPr lang="ru-RU" dirty="0" smtClean="0"/>
            <a:t>Субсидии юридическим лицам, оказывающим льготные услуги бань по </a:t>
          </a:r>
          <a:r>
            <a:rPr lang="ru-RU" dirty="0" err="1" smtClean="0"/>
            <a:t>помыву</a:t>
          </a:r>
          <a:r>
            <a:rPr lang="ru-RU" dirty="0" smtClean="0"/>
            <a:t> отдельных категорий граждан </a:t>
          </a:r>
        </a:p>
        <a:p>
          <a:r>
            <a:rPr lang="ru-RU" dirty="0" smtClean="0"/>
            <a:t>2,7 млн. руб.</a:t>
          </a:r>
          <a:endParaRPr lang="ru-RU" dirty="0"/>
        </a:p>
      </dgm:t>
    </dgm:pt>
    <dgm:pt modelId="{B17B7859-7921-4ADA-87F4-5B13BBD62047}" type="parTrans" cxnId="{D8112630-0093-4C11-BAF0-392CAA1B2493}">
      <dgm:prSet/>
      <dgm:spPr/>
      <dgm:t>
        <a:bodyPr/>
        <a:lstStyle/>
        <a:p>
          <a:endParaRPr lang="ru-RU"/>
        </a:p>
      </dgm:t>
    </dgm:pt>
    <dgm:pt modelId="{35ACEDAC-B8AB-4522-BB14-BDCA4EBE8557}" type="sibTrans" cxnId="{D8112630-0093-4C11-BAF0-392CAA1B2493}">
      <dgm:prSet/>
      <dgm:spPr/>
      <dgm:t>
        <a:bodyPr/>
        <a:lstStyle/>
        <a:p>
          <a:endParaRPr lang="ru-RU"/>
        </a:p>
      </dgm:t>
    </dgm:pt>
    <dgm:pt modelId="{45F96F6E-82B1-4AD6-A360-389235A3B6EE}">
      <dgm:prSet phldrT="[Текст]" custT="1"/>
      <dgm:spPr/>
      <dgm:t>
        <a:bodyPr/>
        <a:lstStyle/>
        <a:p>
          <a:r>
            <a:rPr lang="ru-RU" sz="800" b="1" dirty="0" smtClean="0">
              <a:solidFill>
                <a:prstClr val="white"/>
              </a:solidFill>
              <a:cs typeface="Arial" pitchFamily="34" charset="0"/>
            </a:rPr>
            <a:t>Предоставление субсидий гражданам, проживающим в общежитиях, с целью компенсации части оплаты на содержание и ремонт жилья</a:t>
          </a:r>
        </a:p>
        <a:p>
          <a:r>
            <a:rPr lang="ru-RU" sz="800" dirty="0" smtClean="0"/>
            <a:t>1,1 млн. руб</a:t>
          </a:r>
          <a:r>
            <a:rPr lang="ru-RU" sz="700" dirty="0" smtClean="0"/>
            <a:t>.</a:t>
          </a:r>
          <a:endParaRPr lang="ru-RU" sz="700" dirty="0"/>
        </a:p>
      </dgm:t>
    </dgm:pt>
    <dgm:pt modelId="{13FB5E10-72A0-4B1B-97A3-F882BAB74786}" type="parTrans" cxnId="{3D326BCD-6B32-4FC7-8C2B-F0E1AD3C4BDC}">
      <dgm:prSet/>
      <dgm:spPr/>
      <dgm:t>
        <a:bodyPr/>
        <a:lstStyle/>
        <a:p>
          <a:endParaRPr lang="ru-RU"/>
        </a:p>
      </dgm:t>
    </dgm:pt>
    <dgm:pt modelId="{4FEC1A06-DCD3-46C3-BE8D-6336DD4EC490}" type="sibTrans" cxnId="{3D326BCD-6B32-4FC7-8C2B-F0E1AD3C4BDC}">
      <dgm:prSet/>
      <dgm:spPr/>
      <dgm:t>
        <a:bodyPr/>
        <a:lstStyle/>
        <a:p>
          <a:endParaRPr lang="ru-RU"/>
        </a:p>
      </dgm:t>
    </dgm:pt>
    <dgm:pt modelId="{1A7AD81F-0DC5-45BD-B298-FBD5A5D15087}">
      <dgm:prSet phldrT="[Текст]" custT="1"/>
      <dgm:spPr/>
      <dgm:t>
        <a:bodyPr/>
        <a:lstStyle/>
        <a:p>
          <a:r>
            <a:rPr lang="ru-RU" sz="800" dirty="0" smtClean="0"/>
            <a:t>Оказание ритуальных услуг по гарантированному перечню</a:t>
          </a:r>
        </a:p>
        <a:p>
          <a:r>
            <a:rPr lang="ru-RU" sz="800" dirty="0" smtClean="0"/>
            <a:t>11,3 млн. руб.</a:t>
          </a:r>
          <a:endParaRPr lang="ru-RU" sz="800" dirty="0"/>
        </a:p>
      </dgm:t>
    </dgm:pt>
    <dgm:pt modelId="{4C757020-A5B2-4660-BCB3-E2C1D838CDFB}" type="parTrans" cxnId="{48BF1D59-2691-4F9C-A420-933BC1E28D50}">
      <dgm:prSet/>
      <dgm:spPr/>
      <dgm:t>
        <a:bodyPr/>
        <a:lstStyle/>
        <a:p>
          <a:endParaRPr lang="ru-RU"/>
        </a:p>
      </dgm:t>
    </dgm:pt>
    <dgm:pt modelId="{66172953-4463-4E20-BE70-E334800495E3}" type="sibTrans" cxnId="{48BF1D59-2691-4F9C-A420-933BC1E28D50}">
      <dgm:prSet/>
      <dgm:spPr/>
      <dgm:t>
        <a:bodyPr/>
        <a:lstStyle/>
        <a:p>
          <a:endParaRPr lang="ru-RU"/>
        </a:p>
      </dgm:t>
    </dgm:pt>
    <dgm:pt modelId="{39A1863C-7503-45B7-B306-BE02FFC1B7B8}">
      <dgm:prSet phldrT="[Текст]"/>
      <dgm:spPr/>
      <dgm:t>
        <a:bodyPr/>
        <a:lstStyle/>
        <a:p>
          <a:r>
            <a:rPr lang="ru-RU" dirty="0" smtClean="0"/>
            <a:t>Предоставление субсидий гражданам, проживающим в ветхих и аварийных домах, с целью компенсации оплаты за содержание и ремонт жилья</a:t>
          </a:r>
        </a:p>
        <a:p>
          <a:r>
            <a:rPr lang="ru-RU" dirty="0" smtClean="0"/>
            <a:t>1,4 млн. руб.</a:t>
          </a:r>
          <a:endParaRPr lang="ru-RU" dirty="0"/>
        </a:p>
      </dgm:t>
    </dgm:pt>
    <dgm:pt modelId="{688D262F-5FD8-45C4-AF08-C400C9DDA234}" type="parTrans" cxnId="{01BD4266-0311-4EB5-95DF-F27F7FEF3DCB}">
      <dgm:prSet/>
      <dgm:spPr/>
      <dgm:t>
        <a:bodyPr/>
        <a:lstStyle/>
        <a:p>
          <a:endParaRPr lang="ru-RU"/>
        </a:p>
      </dgm:t>
    </dgm:pt>
    <dgm:pt modelId="{497D7C6B-9A36-4C84-AA3C-912807D14525}" type="sibTrans" cxnId="{01BD4266-0311-4EB5-95DF-F27F7FEF3DCB}">
      <dgm:prSet/>
      <dgm:spPr/>
      <dgm:t>
        <a:bodyPr/>
        <a:lstStyle/>
        <a:p>
          <a:endParaRPr lang="ru-RU"/>
        </a:p>
      </dgm:t>
    </dgm:pt>
    <dgm:pt modelId="{57C201D8-81FD-45A5-B2B5-3C5DD1B86942}">
      <dgm:prSet/>
      <dgm:spPr/>
      <dgm:t>
        <a:bodyPr/>
        <a:lstStyle/>
        <a:p>
          <a:r>
            <a:rPr lang="ru-RU" dirty="0" smtClean="0"/>
            <a:t>Материальная помощь гражданам, находящимся в трудной жизненной ситуации, выплаты  юбилярам и долгожителям ВОВ</a:t>
          </a:r>
        </a:p>
        <a:p>
          <a:r>
            <a:rPr lang="ru-RU" dirty="0" smtClean="0"/>
            <a:t>0,8 млн. руб. </a:t>
          </a:r>
        </a:p>
      </dgm:t>
    </dgm:pt>
    <dgm:pt modelId="{72299D3A-C57B-40E4-9001-101A4907FB64}" type="parTrans" cxnId="{DDB08AFC-5CF9-4E44-B9B7-8ED3CEC43BCE}">
      <dgm:prSet/>
      <dgm:spPr/>
      <dgm:t>
        <a:bodyPr/>
        <a:lstStyle/>
        <a:p>
          <a:endParaRPr lang="ru-RU"/>
        </a:p>
      </dgm:t>
    </dgm:pt>
    <dgm:pt modelId="{49E8C77D-9F75-4674-B5E1-77605C3273DC}" type="sibTrans" cxnId="{DDB08AFC-5CF9-4E44-B9B7-8ED3CEC43BCE}">
      <dgm:prSet/>
      <dgm:spPr/>
      <dgm:t>
        <a:bodyPr/>
        <a:lstStyle/>
        <a:p>
          <a:endParaRPr lang="ru-RU"/>
        </a:p>
      </dgm:t>
    </dgm:pt>
    <dgm:pt modelId="{151972F8-7011-4FA2-B5D5-F15D72B96BD5}" type="pres">
      <dgm:prSet presAssocID="{A1080620-E2A0-47D2-8DED-A5037E5139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B18CA9-5EA8-45BB-90D0-33EC15516472}" type="pres">
      <dgm:prSet presAssocID="{8FBDE36D-F035-432D-94D9-21AE686D77F3}" presName="centerShape" presStyleLbl="node0" presStyleIdx="0" presStyleCnt="1" custLinFactNeighborX="64" custLinFactNeighborY="476"/>
      <dgm:spPr/>
      <dgm:t>
        <a:bodyPr/>
        <a:lstStyle/>
        <a:p>
          <a:endParaRPr lang="ru-RU"/>
        </a:p>
      </dgm:t>
    </dgm:pt>
    <dgm:pt modelId="{E0CCA7ED-C807-4E83-869E-970A0A1C1BE9}" type="pres">
      <dgm:prSet presAssocID="{45F71A2F-9DDD-484A-937B-6E55D919F5D4}" presName="node" presStyleLbl="node1" presStyleIdx="0" presStyleCnt="6" custScaleX="116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9B7C-78C3-4218-B45C-169C822FD280}" type="pres">
      <dgm:prSet presAssocID="{45F71A2F-9DDD-484A-937B-6E55D919F5D4}" presName="dummy" presStyleCnt="0"/>
      <dgm:spPr/>
    </dgm:pt>
    <dgm:pt modelId="{FFB37766-CBB3-41B6-9AF2-5C0789328E0B}" type="pres">
      <dgm:prSet presAssocID="{70155602-3BF8-4301-BE9D-A8D28F5E538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1027E4C-67A1-42CB-B09B-20100B5CEBC9}" type="pres">
      <dgm:prSet presAssocID="{39A1863C-7503-45B7-B306-BE02FFC1B7B8}" presName="node" presStyleLbl="node1" presStyleIdx="1" presStyleCnt="6" custScaleX="121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4EDF7-2464-45FD-B301-EFA330989D28}" type="pres">
      <dgm:prSet presAssocID="{39A1863C-7503-45B7-B306-BE02FFC1B7B8}" presName="dummy" presStyleCnt="0"/>
      <dgm:spPr/>
    </dgm:pt>
    <dgm:pt modelId="{C3E94645-48C4-49A4-B37B-5847808C13AC}" type="pres">
      <dgm:prSet presAssocID="{497D7C6B-9A36-4C84-AA3C-912807D1452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4AE0BFA-2E8B-44D3-A30B-30698E90D0EE}" type="pres">
      <dgm:prSet presAssocID="{5BA79552-C8D1-4CD8-95A3-1AAC6B0C8493}" presName="node" presStyleLbl="node1" presStyleIdx="2" presStyleCnt="6" custScaleX="118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3345E-C7F2-484E-B447-578DF2AC3519}" type="pres">
      <dgm:prSet presAssocID="{5BA79552-C8D1-4CD8-95A3-1AAC6B0C8493}" presName="dummy" presStyleCnt="0"/>
      <dgm:spPr/>
    </dgm:pt>
    <dgm:pt modelId="{BD8CF69C-19D0-4E23-80F6-A79A47CC6A6F}" type="pres">
      <dgm:prSet presAssocID="{35ACEDAC-B8AB-4522-BB14-BDCA4EBE855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8607A97-C163-4DFE-8E31-6E79989C5FE2}" type="pres">
      <dgm:prSet presAssocID="{45F96F6E-82B1-4AD6-A360-389235A3B6EE}" presName="node" presStyleLbl="node1" presStyleIdx="3" presStyleCnt="6" custScaleX="11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1F27D-2764-45C5-A374-C2EC4054DE39}" type="pres">
      <dgm:prSet presAssocID="{45F96F6E-82B1-4AD6-A360-389235A3B6EE}" presName="dummy" presStyleCnt="0"/>
      <dgm:spPr/>
    </dgm:pt>
    <dgm:pt modelId="{3D7C024E-5FEA-47FD-BCDC-0D3DC057E971}" type="pres">
      <dgm:prSet presAssocID="{4FEC1A06-DCD3-46C3-BE8D-6336DD4EC49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6A0D7E9-FE05-4861-A019-B72B440E314B}" type="pres">
      <dgm:prSet presAssocID="{1A7AD81F-0DC5-45BD-B298-FBD5A5D15087}" presName="node" presStyleLbl="node1" presStyleIdx="4" presStyleCnt="6" custScaleX="115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D54EA-6D43-4230-B859-962B2A6BF2F3}" type="pres">
      <dgm:prSet presAssocID="{1A7AD81F-0DC5-45BD-B298-FBD5A5D15087}" presName="dummy" presStyleCnt="0"/>
      <dgm:spPr/>
    </dgm:pt>
    <dgm:pt modelId="{914D95F1-99FE-4245-B48F-9AAC28F1A4CC}" type="pres">
      <dgm:prSet presAssocID="{66172953-4463-4E20-BE70-E334800495E3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A5712A0-871F-4190-96C0-5E9677BA59E9}" type="pres">
      <dgm:prSet presAssocID="{57C201D8-81FD-45A5-B2B5-3C5DD1B86942}" presName="node" presStyleLbl="node1" presStyleIdx="5" presStyleCnt="6" custScaleX="123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6071E-030E-47B0-BD6B-65CAFD3B28A0}" type="pres">
      <dgm:prSet presAssocID="{57C201D8-81FD-45A5-B2B5-3C5DD1B86942}" presName="dummy" presStyleCnt="0"/>
      <dgm:spPr/>
    </dgm:pt>
    <dgm:pt modelId="{7BD33407-C751-4A24-8615-D4DE34B3CF50}" type="pres">
      <dgm:prSet presAssocID="{49E8C77D-9F75-4674-B5E1-77605C3273DC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DDF5C21-A947-4807-A049-31C95A931E22}" type="presOf" srcId="{A1080620-E2A0-47D2-8DED-A5037E513915}" destId="{151972F8-7011-4FA2-B5D5-F15D72B96BD5}" srcOrd="0" destOrd="0" presId="urn:microsoft.com/office/officeart/2005/8/layout/radial6"/>
    <dgm:cxn modelId="{C20E8E12-20E5-4581-A1A9-46466D486F1E}" type="presOf" srcId="{70155602-3BF8-4301-BE9D-A8D28F5E5381}" destId="{FFB37766-CBB3-41B6-9AF2-5C0789328E0B}" srcOrd="0" destOrd="0" presId="urn:microsoft.com/office/officeart/2005/8/layout/radial6"/>
    <dgm:cxn modelId="{48BF1D59-2691-4F9C-A420-933BC1E28D50}" srcId="{8FBDE36D-F035-432D-94D9-21AE686D77F3}" destId="{1A7AD81F-0DC5-45BD-B298-FBD5A5D15087}" srcOrd="4" destOrd="0" parTransId="{4C757020-A5B2-4660-BCB3-E2C1D838CDFB}" sibTransId="{66172953-4463-4E20-BE70-E334800495E3}"/>
    <dgm:cxn modelId="{3D326BCD-6B32-4FC7-8C2B-F0E1AD3C4BDC}" srcId="{8FBDE36D-F035-432D-94D9-21AE686D77F3}" destId="{45F96F6E-82B1-4AD6-A360-389235A3B6EE}" srcOrd="3" destOrd="0" parTransId="{13FB5E10-72A0-4B1B-97A3-F882BAB74786}" sibTransId="{4FEC1A06-DCD3-46C3-BE8D-6336DD4EC490}"/>
    <dgm:cxn modelId="{B77A3003-92F9-495B-B736-68BC6CD3AD81}" type="presOf" srcId="{66172953-4463-4E20-BE70-E334800495E3}" destId="{914D95F1-99FE-4245-B48F-9AAC28F1A4CC}" srcOrd="0" destOrd="0" presId="urn:microsoft.com/office/officeart/2005/8/layout/radial6"/>
    <dgm:cxn modelId="{C8FCE82C-63E8-45D2-98B9-A01C24DEDBC4}" srcId="{A1080620-E2A0-47D2-8DED-A5037E513915}" destId="{8FBDE36D-F035-432D-94D9-21AE686D77F3}" srcOrd="0" destOrd="0" parTransId="{A24C60CE-3650-49D5-A2B3-DD5D4832AE6E}" sibTransId="{3615533F-55D8-4FF7-8B79-3A12E6EEBC0C}"/>
    <dgm:cxn modelId="{F41AA304-2F43-4E19-806F-9D3845E53D9F}" type="presOf" srcId="{35ACEDAC-B8AB-4522-BB14-BDCA4EBE8557}" destId="{BD8CF69C-19D0-4E23-80F6-A79A47CC6A6F}" srcOrd="0" destOrd="0" presId="urn:microsoft.com/office/officeart/2005/8/layout/radial6"/>
    <dgm:cxn modelId="{205B6BD8-3719-4011-99AC-824177BA440B}" type="presOf" srcId="{57C201D8-81FD-45A5-B2B5-3C5DD1B86942}" destId="{1A5712A0-871F-4190-96C0-5E9677BA59E9}" srcOrd="0" destOrd="0" presId="urn:microsoft.com/office/officeart/2005/8/layout/radial6"/>
    <dgm:cxn modelId="{063D631D-4B64-4309-ADE3-DB5D7D0D327C}" type="presOf" srcId="{8FBDE36D-F035-432D-94D9-21AE686D77F3}" destId="{87B18CA9-5EA8-45BB-90D0-33EC15516472}" srcOrd="0" destOrd="0" presId="urn:microsoft.com/office/officeart/2005/8/layout/radial6"/>
    <dgm:cxn modelId="{0428FA38-4BDD-40D1-861A-486B763041E4}" type="presOf" srcId="{49E8C77D-9F75-4674-B5E1-77605C3273DC}" destId="{7BD33407-C751-4A24-8615-D4DE34B3CF50}" srcOrd="0" destOrd="0" presId="urn:microsoft.com/office/officeart/2005/8/layout/radial6"/>
    <dgm:cxn modelId="{A647FB46-8239-4997-A34C-D1BB6A2074FF}" type="presOf" srcId="{1A7AD81F-0DC5-45BD-B298-FBD5A5D15087}" destId="{D6A0D7E9-FE05-4861-A019-B72B440E314B}" srcOrd="0" destOrd="0" presId="urn:microsoft.com/office/officeart/2005/8/layout/radial6"/>
    <dgm:cxn modelId="{DDB08AFC-5CF9-4E44-B9B7-8ED3CEC43BCE}" srcId="{8FBDE36D-F035-432D-94D9-21AE686D77F3}" destId="{57C201D8-81FD-45A5-B2B5-3C5DD1B86942}" srcOrd="5" destOrd="0" parTransId="{72299D3A-C57B-40E4-9001-101A4907FB64}" sibTransId="{49E8C77D-9F75-4674-B5E1-77605C3273DC}"/>
    <dgm:cxn modelId="{01BD4266-0311-4EB5-95DF-F27F7FEF3DCB}" srcId="{8FBDE36D-F035-432D-94D9-21AE686D77F3}" destId="{39A1863C-7503-45B7-B306-BE02FFC1B7B8}" srcOrd="1" destOrd="0" parTransId="{688D262F-5FD8-45C4-AF08-C400C9DDA234}" sibTransId="{497D7C6B-9A36-4C84-AA3C-912807D14525}"/>
    <dgm:cxn modelId="{B7D242B8-58CD-4F7E-A3C2-30E4FDFADF87}" type="presOf" srcId="{5BA79552-C8D1-4CD8-95A3-1AAC6B0C8493}" destId="{94AE0BFA-2E8B-44D3-A30B-30698E90D0EE}" srcOrd="0" destOrd="0" presId="urn:microsoft.com/office/officeart/2005/8/layout/radial6"/>
    <dgm:cxn modelId="{D8112630-0093-4C11-BAF0-392CAA1B2493}" srcId="{8FBDE36D-F035-432D-94D9-21AE686D77F3}" destId="{5BA79552-C8D1-4CD8-95A3-1AAC6B0C8493}" srcOrd="2" destOrd="0" parTransId="{B17B7859-7921-4ADA-87F4-5B13BBD62047}" sibTransId="{35ACEDAC-B8AB-4522-BB14-BDCA4EBE8557}"/>
    <dgm:cxn modelId="{949418C9-83C3-4315-B16E-3DB3933C3C73}" type="presOf" srcId="{45F71A2F-9DDD-484A-937B-6E55D919F5D4}" destId="{E0CCA7ED-C807-4E83-869E-970A0A1C1BE9}" srcOrd="0" destOrd="0" presId="urn:microsoft.com/office/officeart/2005/8/layout/radial6"/>
    <dgm:cxn modelId="{B3747270-A21C-414E-913E-5A0987EE4234}" type="presOf" srcId="{497D7C6B-9A36-4C84-AA3C-912807D14525}" destId="{C3E94645-48C4-49A4-B37B-5847808C13AC}" srcOrd="0" destOrd="0" presId="urn:microsoft.com/office/officeart/2005/8/layout/radial6"/>
    <dgm:cxn modelId="{3C559E94-3B30-4915-9D45-77F68753D424}" srcId="{8FBDE36D-F035-432D-94D9-21AE686D77F3}" destId="{45F71A2F-9DDD-484A-937B-6E55D919F5D4}" srcOrd="0" destOrd="0" parTransId="{29149A6F-F1AB-4583-B47D-515BB67CCDCC}" sibTransId="{70155602-3BF8-4301-BE9D-A8D28F5E5381}"/>
    <dgm:cxn modelId="{52464524-52FD-40E7-844B-C8FD17EFBDB5}" type="presOf" srcId="{45F96F6E-82B1-4AD6-A360-389235A3B6EE}" destId="{C8607A97-C163-4DFE-8E31-6E79989C5FE2}" srcOrd="0" destOrd="0" presId="urn:microsoft.com/office/officeart/2005/8/layout/radial6"/>
    <dgm:cxn modelId="{02301B2D-3EA3-4566-9C5B-5E40532FC39F}" type="presOf" srcId="{4FEC1A06-DCD3-46C3-BE8D-6336DD4EC490}" destId="{3D7C024E-5FEA-47FD-BCDC-0D3DC057E971}" srcOrd="0" destOrd="0" presId="urn:microsoft.com/office/officeart/2005/8/layout/radial6"/>
    <dgm:cxn modelId="{631FCEB0-0C91-47EE-BBA7-49292C4BE10B}" type="presOf" srcId="{39A1863C-7503-45B7-B306-BE02FFC1B7B8}" destId="{71027E4C-67A1-42CB-B09B-20100B5CEBC9}" srcOrd="0" destOrd="0" presId="urn:microsoft.com/office/officeart/2005/8/layout/radial6"/>
    <dgm:cxn modelId="{BB353B97-B949-493B-BF40-5A25E374D1DA}" type="presParOf" srcId="{151972F8-7011-4FA2-B5D5-F15D72B96BD5}" destId="{87B18CA9-5EA8-45BB-90D0-33EC15516472}" srcOrd="0" destOrd="0" presId="urn:microsoft.com/office/officeart/2005/8/layout/radial6"/>
    <dgm:cxn modelId="{48B5CF50-9904-4E99-841D-D16507917899}" type="presParOf" srcId="{151972F8-7011-4FA2-B5D5-F15D72B96BD5}" destId="{E0CCA7ED-C807-4E83-869E-970A0A1C1BE9}" srcOrd="1" destOrd="0" presId="urn:microsoft.com/office/officeart/2005/8/layout/radial6"/>
    <dgm:cxn modelId="{F5E1B4FF-37D2-42D9-ABC9-9DD32D5D7767}" type="presParOf" srcId="{151972F8-7011-4FA2-B5D5-F15D72B96BD5}" destId="{46539B7C-78C3-4218-B45C-169C822FD280}" srcOrd="2" destOrd="0" presId="urn:microsoft.com/office/officeart/2005/8/layout/radial6"/>
    <dgm:cxn modelId="{70CE87FA-36C2-482C-A6CB-37F2DC34DC6B}" type="presParOf" srcId="{151972F8-7011-4FA2-B5D5-F15D72B96BD5}" destId="{FFB37766-CBB3-41B6-9AF2-5C0789328E0B}" srcOrd="3" destOrd="0" presId="urn:microsoft.com/office/officeart/2005/8/layout/radial6"/>
    <dgm:cxn modelId="{181D37F2-EDC7-44EC-B15C-58691BD3604C}" type="presParOf" srcId="{151972F8-7011-4FA2-B5D5-F15D72B96BD5}" destId="{71027E4C-67A1-42CB-B09B-20100B5CEBC9}" srcOrd="4" destOrd="0" presId="urn:microsoft.com/office/officeart/2005/8/layout/radial6"/>
    <dgm:cxn modelId="{332773A3-B01D-473F-8D0C-E325BA601737}" type="presParOf" srcId="{151972F8-7011-4FA2-B5D5-F15D72B96BD5}" destId="{A5D4EDF7-2464-45FD-B301-EFA330989D28}" srcOrd="5" destOrd="0" presId="urn:microsoft.com/office/officeart/2005/8/layout/radial6"/>
    <dgm:cxn modelId="{A4793269-DFB1-44B2-82DF-C07F1E089160}" type="presParOf" srcId="{151972F8-7011-4FA2-B5D5-F15D72B96BD5}" destId="{C3E94645-48C4-49A4-B37B-5847808C13AC}" srcOrd="6" destOrd="0" presId="urn:microsoft.com/office/officeart/2005/8/layout/radial6"/>
    <dgm:cxn modelId="{74CD6552-B3C1-4215-A360-A9CDC011A3FD}" type="presParOf" srcId="{151972F8-7011-4FA2-B5D5-F15D72B96BD5}" destId="{94AE0BFA-2E8B-44D3-A30B-30698E90D0EE}" srcOrd="7" destOrd="0" presId="urn:microsoft.com/office/officeart/2005/8/layout/radial6"/>
    <dgm:cxn modelId="{78246367-161B-4594-9FFC-77252F4B5847}" type="presParOf" srcId="{151972F8-7011-4FA2-B5D5-F15D72B96BD5}" destId="{2DE3345E-C7F2-484E-B447-578DF2AC3519}" srcOrd="8" destOrd="0" presId="urn:microsoft.com/office/officeart/2005/8/layout/radial6"/>
    <dgm:cxn modelId="{8D742306-327D-4CB4-BBF1-4130FFA10820}" type="presParOf" srcId="{151972F8-7011-4FA2-B5D5-F15D72B96BD5}" destId="{BD8CF69C-19D0-4E23-80F6-A79A47CC6A6F}" srcOrd="9" destOrd="0" presId="urn:microsoft.com/office/officeart/2005/8/layout/radial6"/>
    <dgm:cxn modelId="{9B3699E3-54A6-4A23-AB3A-29E01BBD3DBF}" type="presParOf" srcId="{151972F8-7011-4FA2-B5D5-F15D72B96BD5}" destId="{C8607A97-C163-4DFE-8E31-6E79989C5FE2}" srcOrd="10" destOrd="0" presId="urn:microsoft.com/office/officeart/2005/8/layout/radial6"/>
    <dgm:cxn modelId="{36F447A2-AF9E-4F90-B11B-19652F883161}" type="presParOf" srcId="{151972F8-7011-4FA2-B5D5-F15D72B96BD5}" destId="{5C71F27D-2764-45C5-A374-C2EC4054DE39}" srcOrd="11" destOrd="0" presId="urn:microsoft.com/office/officeart/2005/8/layout/radial6"/>
    <dgm:cxn modelId="{01BEFE15-B616-4232-84AD-231A910D4C5A}" type="presParOf" srcId="{151972F8-7011-4FA2-B5D5-F15D72B96BD5}" destId="{3D7C024E-5FEA-47FD-BCDC-0D3DC057E971}" srcOrd="12" destOrd="0" presId="urn:microsoft.com/office/officeart/2005/8/layout/radial6"/>
    <dgm:cxn modelId="{71424B86-0E0E-4917-8447-EA00C8BB6328}" type="presParOf" srcId="{151972F8-7011-4FA2-B5D5-F15D72B96BD5}" destId="{D6A0D7E9-FE05-4861-A019-B72B440E314B}" srcOrd="13" destOrd="0" presId="urn:microsoft.com/office/officeart/2005/8/layout/radial6"/>
    <dgm:cxn modelId="{957FA97C-5B3D-4A13-ACA8-B32A3D1E297D}" type="presParOf" srcId="{151972F8-7011-4FA2-B5D5-F15D72B96BD5}" destId="{78DD54EA-6D43-4230-B859-962B2A6BF2F3}" srcOrd="14" destOrd="0" presId="urn:microsoft.com/office/officeart/2005/8/layout/radial6"/>
    <dgm:cxn modelId="{FFCB2B6A-28F0-4E40-8A04-8A933410FA4E}" type="presParOf" srcId="{151972F8-7011-4FA2-B5D5-F15D72B96BD5}" destId="{914D95F1-99FE-4245-B48F-9AAC28F1A4CC}" srcOrd="15" destOrd="0" presId="urn:microsoft.com/office/officeart/2005/8/layout/radial6"/>
    <dgm:cxn modelId="{E3D30C75-DC07-47B6-A072-3AB07C159B5E}" type="presParOf" srcId="{151972F8-7011-4FA2-B5D5-F15D72B96BD5}" destId="{1A5712A0-871F-4190-96C0-5E9677BA59E9}" srcOrd="16" destOrd="0" presId="urn:microsoft.com/office/officeart/2005/8/layout/radial6"/>
    <dgm:cxn modelId="{C786186C-167E-49B8-9034-B54134D14954}" type="presParOf" srcId="{151972F8-7011-4FA2-B5D5-F15D72B96BD5}" destId="{BBF6071E-030E-47B0-BD6B-65CAFD3B28A0}" srcOrd="17" destOrd="0" presId="urn:microsoft.com/office/officeart/2005/8/layout/radial6"/>
    <dgm:cxn modelId="{87B9461A-4A5E-4981-9C58-3EF081DF1F3A}" type="presParOf" srcId="{151972F8-7011-4FA2-B5D5-F15D72B96BD5}" destId="{7BD33407-C751-4A24-8615-D4DE34B3CF5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82461-E105-4C11-BC36-C7BF9CD37B0F}">
      <dsp:nvSpPr>
        <dsp:cNvPr id="0" name=""/>
        <dsp:cNvSpPr/>
      </dsp:nvSpPr>
      <dsp:spPr>
        <a:xfrm>
          <a:off x="4184420" y="2839449"/>
          <a:ext cx="1562915" cy="119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100% - бюджет города Тобольска</a:t>
          </a:r>
          <a:endParaRPr lang="ru-RU" sz="1200" kern="1200" dirty="0"/>
        </a:p>
      </dsp:txBody>
      <dsp:txXfrm>
        <a:off x="4679501" y="3163905"/>
        <a:ext cx="1041628" cy="842337"/>
      </dsp:txXfrm>
    </dsp:sp>
    <dsp:sp modelId="{6528E390-7D6E-49D2-A115-D209DE575E03}">
      <dsp:nvSpPr>
        <dsp:cNvPr id="0" name=""/>
        <dsp:cNvSpPr/>
      </dsp:nvSpPr>
      <dsp:spPr>
        <a:xfrm>
          <a:off x="575571" y="2875366"/>
          <a:ext cx="1619453" cy="118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100% - областной бюджет</a:t>
          </a:r>
          <a:endParaRPr lang="ru-RU" sz="1200" kern="1200" dirty="0"/>
        </a:p>
      </dsp:txBody>
      <dsp:txXfrm>
        <a:off x="601506" y="3196459"/>
        <a:ext cx="1081747" cy="833601"/>
      </dsp:txXfrm>
    </dsp:sp>
    <dsp:sp modelId="{70974E91-9A30-4F24-880B-3070C593D4AB}">
      <dsp:nvSpPr>
        <dsp:cNvPr id="0" name=""/>
        <dsp:cNvSpPr/>
      </dsp:nvSpPr>
      <dsp:spPr>
        <a:xfrm>
          <a:off x="4468956" y="415987"/>
          <a:ext cx="1557880" cy="128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100% - бюджет города Тобольска</a:t>
          </a:r>
          <a:endParaRPr lang="ru-RU" sz="1200" kern="1200" dirty="0"/>
        </a:p>
      </dsp:txBody>
      <dsp:txXfrm>
        <a:off x="4964475" y="444141"/>
        <a:ext cx="1034208" cy="904953"/>
      </dsp:txXfrm>
    </dsp:sp>
    <dsp:sp modelId="{9EC6C6CD-399F-4E45-AAF2-4C68CA3E43E8}">
      <dsp:nvSpPr>
        <dsp:cNvPr id="0" name=""/>
        <dsp:cNvSpPr/>
      </dsp:nvSpPr>
      <dsp:spPr>
        <a:xfrm>
          <a:off x="418817" y="117503"/>
          <a:ext cx="1360934" cy="1138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НДФЛ с иностранных граждан</a:t>
          </a:r>
          <a:endParaRPr lang="ru-RU" sz="800" kern="1200" dirty="0"/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78% -областной бюджет;</a:t>
          </a:r>
          <a:endParaRPr lang="ru-RU" sz="800" kern="1200" dirty="0"/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22% - бюджет города Тобольска </a:t>
          </a:r>
          <a:endParaRPr lang="ru-RU" sz="800" kern="1200" dirty="0"/>
        </a:p>
      </dsp:txBody>
      <dsp:txXfrm>
        <a:off x="443820" y="142506"/>
        <a:ext cx="902648" cy="803660"/>
      </dsp:txXfrm>
    </dsp:sp>
    <dsp:sp modelId="{A0DEC0DC-E251-4206-8D1F-FB47C5871D82}">
      <dsp:nvSpPr>
        <dsp:cNvPr id="0" name=""/>
        <dsp:cNvSpPr/>
      </dsp:nvSpPr>
      <dsp:spPr>
        <a:xfrm>
          <a:off x="1380575" y="643121"/>
          <a:ext cx="1682020" cy="12588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Налог на доходы физических лиц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1873227" y="1011816"/>
        <a:ext cx="1189368" cy="890109"/>
      </dsp:txXfrm>
    </dsp:sp>
    <dsp:sp modelId="{63796601-DD0A-4583-AE6F-AABE851D5D0E}">
      <dsp:nvSpPr>
        <dsp:cNvPr id="0" name=""/>
        <dsp:cNvSpPr/>
      </dsp:nvSpPr>
      <dsp:spPr>
        <a:xfrm rot="5400000">
          <a:off x="3386215" y="497434"/>
          <a:ext cx="1259626" cy="15510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Налог на имущество физических лиц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3240529" y="1012057"/>
        <a:ext cx="1096723" cy="890690"/>
      </dsp:txXfrm>
    </dsp:sp>
    <dsp:sp modelId="{C6A09AAD-5E86-4A42-9BA7-307F9DD2891B}">
      <dsp:nvSpPr>
        <dsp:cNvPr id="0" name=""/>
        <dsp:cNvSpPr/>
      </dsp:nvSpPr>
      <dsp:spPr>
        <a:xfrm rot="10800000">
          <a:off x="3240545" y="2217345"/>
          <a:ext cx="1537494" cy="12400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    Земельный </a:t>
          </a:r>
          <a:r>
            <a:rPr lang="ru-RU" sz="1200" b="1" kern="1200" dirty="0" smtClean="0">
              <a:latin typeface="+mn-lt"/>
              <a:cs typeface="Arial" pitchFamily="34" charset="0"/>
            </a:rPr>
            <a:t>налог</a:t>
          </a:r>
          <a:endParaRPr lang="ru-RU" sz="1200" b="1" kern="1200" dirty="0">
            <a:latin typeface="+mn-lt"/>
            <a:cs typeface="Arial" pitchFamily="34" charset="0"/>
          </a:endParaRPr>
        </a:p>
      </dsp:txBody>
      <dsp:txXfrm rot="10800000">
        <a:off x="3240545" y="2217345"/>
        <a:ext cx="1087172" cy="876870"/>
      </dsp:txXfrm>
    </dsp:sp>
    <dsp:sp modelId="{676B0EAE-F4E7-4C7B-B004-5E776555B98E}">
      <dsp:nvSpPr>
        <dsp:cNvPr id="0" name=""/>
        <dsp:cNvSpPr/>
      </dsp:nvSpPr>
      <dsp:spPr>
        <a:xfrm rot="16200000">
          <a:off x="1550897" y="2011418"/>
          <a:ext cx="1270702" cy="164196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  <a:cs typeface="Arial" pitchFamily="34" charset="0"/>
            </a:rPr>
            <a:t>Транспортный      налог</a:t>
          </a:r>
          <a:endParaRPr lang="ru-RU" sz="1100" b="1" kern="1200" dirty="0">
            <a:latin typeface="+mn-lt"/>
            <a:cs typeface="Arial" pitchFamily="34" charset="0"/>
          </a:endParaRPr>
        </a:p>
      </dsp:txBody>
      <dsp:txXfrm rot="5400000">
        <a:off x="1846186" y="2197051"/>
        <a:ext cx="1161047" cy="898522"/>
      </dsp:txXfrm>
    </dsp:sp>
    <dsp:sp modelId="{E3D80CA2-9A92-4BBF-ADA6-F0D3117ED87B}">
      <dsp:nvSpPr>
        <dsp:cNvPr id="0" name=""/>
        <dsp:cNvSpPr/>
      </dsp:nvSpPr>
      <dsp:spPr>
        <a:xfrm>
          <a:off x="2739595" y="1695894"/>
          <a:ext cx="616808" cy="697744"/>
        </a:xfrm>
        <a:prstGeom prst="flowChartConnector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F8028-1625-4D00-9869-C3F00F134361}">
      <dsp:nvSpPr>
        <dsp:cNvPr id="0" name=""/>
        <dsp:cNvSpPr/>
      </dsp:nvSpPr>
      <dsp:spPr>
        <a:xfrm rot="10800000">
          <a:off x="2519518" y="1727019"/>
          <a:ext cx="1056963" cy="67176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DFE19-031A-48A1-AD44-54092E5E8BF9}">
      <dsp:nvSpPr>
        <dsp:cNvPr id="0" name=""/>
        <dsp:cNvSpPr/>
      </dsp:nvSpPr>
      <dsp:spPr>
        <a:xfrm rot="16200000">
          <a:off x="-803475" y="804546"/>
          <a:ext cx="4394485" cy="2785391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Дотации</a:t>
          </a:r>
          <a:endParaRPr lang="ru-RU" sz="1400" b="1" u="sng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их использования</a:t>
          </a:r>
          <a:endParaRPr lang="ru-RU" sz="1200" b="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5400000">
        <a:off x="1072" y="878896"/>
        <a:ext cx="2785391" cy="2636691"/>
      </dsp:txXfrm>
    </dsp:sp>
    <dsp:sp modelId="{2C1A05A5-B188-4C05-AF44-F22F96F0F113}">
      <dsp:nvSpPr>
        <dsp:cNvPr id="0" name=""/>
        <dsp:cNvSpPr/>
      </dsp:nvSpPr>
      <dsp:spPr>
        <a:xfrm rot="16200000">
          <a:off x="2190820" y="804546"/>
          <a:ext cx="4394485" cy="2785391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Субсидии</a:t>
          </a:r>
          <a:endParaRPr lang="ru-RU" sz="1400" b="1" u="sng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</a:t>
          </a: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, предоставляемые в целях </a:t>
          </a:r>
          <a:r>
            <a:rPr lang="ru-RU" sz="1200" b="0" i="0" kern="1200" dirty="0" err="1" smtClean="0">
              <a:solidFill>
                <a:schemeClr val="tx1"/>
              </a:solidFill>
              <a:latin typeface="+mj-lt"/>
              <a:cs typeface="Arial" pitchFamily="34" charset="0"/>
            </a:rPr>
            <a:t>софинансирования</a:t>
          </a: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 расходных обязательств нижестоящего бюджета</a:t>
          </a:r>
          <a:endParaRPr lang="ru-RU" sz="120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5400000">
        <a:off x="2995367" y="878896"/>
        <a:ext cx="2785391" cy="2636691"/>
      </dsp:txXfrm>
    </dsp:sp>
    <dsp:sp modelId="{197B25F8-6B93-4D90-BE12-C4153A58A5BF}">
      <dsp:nvSpPr>
        <dsp:cNvPr id="0" name=""/>
        <dsp:cNvSpPr/>
      </dsp:nvSpPr>
      <dsp:spPr>
        <a:xfrm rot="16200000">
          <a:off x="5185116" y="804546"/>
          <a:ext cx="4394485" cy="2785391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Субвенции</a:t>
          </a:r>
          <a:endParaRPr lang="ru-RU" sz="1400" b="1" u="sng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</a:r>
          <a:r>
            <a:rPr lang="ru-RU" sz="14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.</a:t>
          </a:r>
          <a:endParaRPr lang="ru-RU" sz="140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5400000">
        <a:off x="5989663" y="878896"/>
        <a:ext cx="2785391" cy="2636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0.20339</cdr:x>
      <cdr:y>0.52899</cdr:y>
    </cdr:from>
    <cdr:to>
      <cdr:x>0.37288</cdr:x>
      <cdr:y>0.58696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2628291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+mj-lt"/>
            </a:rPr>
            <a:t>9 546</a:t>
          </a:r>
          <a:endParaRPr lang="ru-RU" sz="1400" b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0.61852</cdr:x>
      <cdr:y>0.50725</cdr:y>
    </cdr:from>
    <cdr:to>
      <cdr:x>0.78802</cdr:x>
      <cdr:y>0.56522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27784" y="252027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+mj-lt"/>
            </a:rPr>
            <a:t>9 548</a:t>
          </a:r>
          <a:endParaRPr lang="ru-RU" sz="1400" b="1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0.26942</cdr:x>
      <cdr:y>0.35363</cdr:y>
    </cdr:from>
    <cdr:to>
      <cdr:x>0.73983</cdr:x>
      <cdr:y>0.43337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028239" y="1440160"/>
          <a:ext cx="1795264" cy="324758"/>
        </a:xfrm>
        <a:prstGeom xmlns:a="http://schemas.openxmlformats.org/drawingml/2006/main" prst="line">
          <a:avLst/>
        </a:prstGeom>
        <a:ln xmlns:a="http://schemas.openxmlformats.org/drawingml/2006/main" w="25400" cap="rnd" cmpd="sng">
          <a:solidFill>
            <a:srgbClr val="E46C0A"/>
          </a:solidFill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0.27737</cdr:x>
      <cdr:y>0.43621</cdr:y>
    </cdr:from>
    <cdr:to>
      <cdr:x>0.74242</cdr:x>
      <cdr:y>0.43621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104489" y="1916048"/>
          <a:ext cx="1851860" cy="2"/>
        </a:xfrm>
        <a:prstGeom xmlns:a="http://schemas.openxmlformats.org/drawingml/2006/main" prst="line">
          <a:avLst/>
        </a:prstGeom>
        <a:ln xmlns:a="http://schemas.openxmlformats.org/drawingml/2006/main" w="25400" cap="rnd" cmpd="sng">
          <a:solidFill>
            <a:srgbClr val="E46C0A"/>
          </a:solidFill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B85D9-C47B-4FFC-99C3-2D673E900A22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0906C-36E9-44AE-BC44-6D797DEA7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1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55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39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82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47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2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1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9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Поправила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2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90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5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63" y="2130425"/>
            <a:ext cx="8710674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429684" cy="614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357188" y="288000"/>
            <a:ext cx="857250" cy="1000125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6678000"/>
            <a:ext cx="9144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000" y="3600000"/>
            <a:ext cx="8712000" cy="180000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092000" y="252000"/>
            <a:ext cx="1729135" cy="100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7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65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527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110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61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89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664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88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109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6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62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041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650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068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085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90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04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113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56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6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348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268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72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548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72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818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129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026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14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5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79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46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160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68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03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726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6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7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4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0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2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7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6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1472" y="0"/>
            <a:ext cx="214314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Администрация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города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Тобольска</a:t>
            </a:r>
          </a:p>
          <a:p>
            <a:endParaRPr lang="ru-RU" sz="1200" dirty="0">
              <a:solidFill>
                <a:schemeClr val="bg1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857356" y="0"/>
            <a:ext cx="5429288" cy="64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14282" y="857232"/>
            <a:ext cx="8715436" cy="571504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26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5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1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03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4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31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3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24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8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76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18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6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42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14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2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18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600" y="0"/>
            <a:ext cx="5428800" cy="64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571472" y="0"/>
            <a:ext cx="214314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Администрация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города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Тобольска</a:t>
            </a:r>
          </a:p>
          <a:p>
            <a:endParaRPr lang="ru-RU" sz="1200" dirty="0">
              <a:solidFill>
                <a:schemeClr val="bg1"/>
              </a:solidFill>
              <a:latin typeface="Roboto Regular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66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99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38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31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12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20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77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4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83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5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46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4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04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35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2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13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5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7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65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4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7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2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2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98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45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3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7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7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44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8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09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12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572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535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429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863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60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49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8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3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69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407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847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62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164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6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11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101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056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983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23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661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16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746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831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3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0937-08FC-4D52-90BF-AEA7D988021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2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7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1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9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4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2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0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22.12.2021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55" y="1484784"/>
            <a:ext cx="8710674" cy="21602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БЮДЖЕТА ГОРОДА ТОБОЛЬСКА</a:t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НА 2022 ГОД</a:t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НА ПЛАНОВЫЙ ПЕРИОД</a:t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2023 И 2024 ГОДОВ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58924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БЮДЖЕТ ДЛЯ ГРАЖДАН</a:t>
            </a:r>
          </a:p>
          <a:p>
            <a:r>
              <a:rPr lang="ru-RU" sz="1400" dirty="0" smtClean="0">
                <a:latin typeface="+mj-lt"/>
              </a:rPr>
              <a:t>по материалам проекта решения Тобольской городской Думы</a:t>
            </a:r>
          </a:p>
          <a:p>
            <a:r>
              <a:rPr lang="ru-RU" sz="1400" dirty="0">
                <a:latin typeface="+mj-lt"/>
              </a:rPr>
              <a:t>«О бюджете города Тобольска на 2022 год  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и </a:t>
            </a:r>
            <a:r>
              <a:rPr lang="ru-RU" sz="1400" dirty="0" smtClean="0">
                <a:latin typeface="+mj-lt"/>
              </a:rPr>
              <a:t>на плановый </a:t>
            </a:r>
            <a:r>
              <a:rPr lang="ru-RU" sz="1400" dirty="0">
                <a:latin typeface="+mj-lt"/>
              </a:rPr>
              <a:t>период 2023 и 2024 годов»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4318" y="332656"/>
            <a:ext cx="491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ДЕПАРТАМЕНТ ФИНАНСОВ</a:t>
            </a:r>
          </a:p>
          <a:p>
            <a:pPr algn="ctr"/>
            <a:r>
              <a:rPr lang="ru-RU" b="1" dirty="0" smtClean="0">
                <a:latin typeface="+mj-lt"/>
              </a:rPr>
              <a:t>АДМИНИСТРАЦИИ ГОРОДА ТОБОЛЬСКА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ОСНОВЫ ДЛЯ СОСТАВЛЕНИЯ ПРОЕКТА БЮДЖЕТА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693104"/>
              </p:ext>
            </p:extLst>
          </p:nvPr>
        </p:nvGraphicFramePr>
        <p:xfrm>
          <a:off x="214313" y="764704"/>
          <a:ext cx="8715376" cy="585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8"/>
                <a:gridCol w="4357688"/>
              </a:tblGrid>
              <a:tr h="6155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НАПРАВЛЕНИЯ</a:t>
                      </a:r>
                    </a:p>
                    <a:p>
                      <a:pPr algn="ctr"/>
                      <a:r>
                        <a:rPr lang="ru-RU" dirty="0" smtClean="0"/>
                        <a:t>НАЛОГОВОЙ ПОЛИТИКИ</a:t>
                      </a:r>
                      <a:endParaRPr lang="ru-RU" dirty="0"/>
                    </a:p>
                  </a:txBody>
                  <a:tcP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НАПРАВЛЕНИЯ БЮДЖЕТНОЙ ПОЛИТИКИ</a:t>
                      </a:r>
                      <a:endParaRPr lang="ru-RU" dirty="0"/>
                    </a:p>
                  </a:txBody>
                  <a:tcPr>
                    <a:solidFill>
                      <a:srgbClr val="BB903B"/>
                    </a:solidFill>
                  </a:tcPr>
                </a:tc>
              </a:tr>
              <a:tr h="52171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Мобилизация собственных доходов за счет усиления инвестиционной направленности экономического развития, привлечение перспективных налогоплательщиков;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Совершенствование налогового администрирования, взаимодействия и совместной работы с администраторами доходов;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Повышение собираемости налогов и снижение уровня недоимки;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Активизация политики роста доходов населения, за счет создания дополнительных рабочих мест, роста заработной платы и её индексации;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мер социальной поддержки отдельных категорий налогоплательщиков.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финансовой системы города;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Реализация первоочередных задач и ключевых приоритетов, поставленных в Указах Президента РФ о национальных целях и стратегических задачах развития Российской Федерации от 07.05.2018 № 204 и от 21.07.2020 № 474;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Повышение эффективности деятельности органов местного самоуправления;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Повышение эффективности бюджетных расходов, выявление и использование резервов для достижения установленных результатов;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открытости бюджетного процесса и вовлечение в него граждан, в том числе путем развития инициативного бюджетирования на территории города.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9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057235"/>
              </p:ext>
            </p:extLst>
          </p:nvPr>
        </p:nvGraphicFramePr>
        <p:xfrm>
          <a:off x="5037186" y="4193334"/>
          <a:ext cx="4106814" cy="250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106809"/>
              </p:ext>
            </p:extLst>
          </p:nvPr>
        </p:nvGraphicFramePr>
        <p:xfrm>
          <a:off x="203465" y="4126682"/>
          <a:ext cx="4532163" cy="260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017338" cy="648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cs typeface="Arial" pitchFamily="34" charset="0"/>
              </a:rPr>
              <a:t>ОСНОВНЫЕ  ХАРАКТЕРИСТИКИ БЮДЖЕТА ГОРОДА ТОБОЛЬСКА НА 2022-2024 ГОДЫ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14781"/>
              </p:ext>
            </p:extLst>
          </p:nvPr>
        </p:nvGraphicFramePr>
        <p:xfrm>
          <a:off x="323528" y="836713"/>
          <a:ext cx="8496944" cy="31795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18921"/>
                <a:gridCol w="1917583"/>
                <a:gridCol w="1341519"/>
                <a:gridCol w="1338560"/>
                <a:gridCol w="1280361"/>
              </a:tblGrid>
              <a:tr h="5760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Наименование показателя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2021 год 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(справочно)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2022 год</a:t>
                      </a:r>
                      <a:endParaRPr lang="ru-RU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Плановый период</a:t>
                      </a:r>
                      <a:endParaRPr lang="ru-RU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2023 год</a:t>
                      </a: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2024 год</a:t>
                      </a:r>
                      <a:endParaRPr lang="ru-RU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BB903B"/>
                    </a:solidFill>
                  </a:tcPr>
                </a:tc>
              </a:tr>
              <a:tr h="34667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ДОХОДЫ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9 896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19 614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12 900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13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880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53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РАСХОДЫ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10 024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20 416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12 900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13 880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667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ДЕФИЦИТ (-), ПРОФИЦИТ (+)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- 128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- 802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- 0,060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- 0,035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667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МУНИЦИПАЛЬНЫЙ ДОЛГ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92270" y="4258806"/>
            <a:ext cx="16561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ДОХОДЫ</a:t>
            </a:r>
            <a:endParaRPr lang="ru-RU" b="1" cap="none" spc="0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7534" y="6393701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2270" y="6409902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8072" y="6405255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6370618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2400" y="6371218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065" y="640990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3" y="6393701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6370618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6370618"/>
            <a:ext cx="569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4983" y="4258806"/>
            <a:ext cx="16561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РАСХО</a:t>
            </a:r>
            <a:r>
              <a:rPr lang="ru-RU" b="1" cap="none" spc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ДЫ</a:t>
            </a:r>
            <a:endParaRPr lang="ru-RU" b="1" cap="none" spc="0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01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388939"/>
              </p:ext>
            </p:extLst>
          </p:nvPr>
        </p:nvGraphicFramePr>
        <p:xfrm>
          <a:off x="467544" y="3573016"/>
          <a:ext cx="8322899" cy="297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564" y="0"/>
            <a:ext cx="5582796" cy="648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cs typeface="Times New Roman" pitchFamily="18" charset="0"/>
              </a:rPr>
              <a:t>СТРУКТУРА ДОХОДОВ БЮДЖЕТА </a:t>
            </a:r>
            <a:br>
              <a:rPr lang="ru-RU" b="1" dirty="0">
                <a:cs typeface="Times New Roman" pitchFamily="18" charset="0"/>
              </a:rPr>
            </a:br>
            <a:r>
              <a:rPr lang="ru-RU" b="1" dirty="0">
                <a:cs typeface="Times New Roman" pitchFamily="18" charset="0"/>
              </a:rPr>
              <a:t>ГОРОДА ТОБОЛЬСКА  НА 2022 – 2024 ГОДЫ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1688112"/>
            <a:ext cx="3061421" cy="17408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Безвозмездные поступления – 91%: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D1982A"/>
                </a:solidFill>
                <a:latin typeface="+mj-lt"/>
              </a:rPr>
              <a:t>15 437   Дотации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1761D9"/>
                </a:solidFill>
                <a:latin typeface="+mj-lt"/>
              </a:rPr>
              <a:t>473        Субсидии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B050"/>
                </a:solidFill>
                <a:latin typeface="+mj-lt"/>
              </a:rPr>
              <a:t>1 956     Субвенции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65845" y="1688112"/>
            <a:ext cx="2970651" cy="16688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Налоговые и неналоговые доходы – 9%: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1 525    Налоговые доходы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223       Неналоговые доходы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287147"/>
              </p:ext>
            </p:extLst>
          </p:nvPr>
        </p:nvGraphicFramePr>
        <p:xfrm>
          <a:off x="3059832" y="836712"/>
          <a:ext cx="3214688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107504" y="1552931"/>
            <a:ext cx="3061421" cy="0"/>
          </a:xfrm>
          <a:prstGeom prst="line">
            <a:avLst/>
          </a:prstGeom>
          <a:ln w="50800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047656" y="1552930"/>
            <a:ext cx="2988840" cy="1"/>
          </a:xfrm>
          <a:prstGeom prst="line">
            <a:avLst/>
          </a:prstGeom>
          <a:ln w="508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544" y="848906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17 866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891211"/>
            <a:ext cx="2406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1 748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руб.</a:t>
            </a:r>
          </a:p>
          <a:p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218324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19 614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6903" y="342899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19 614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420779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12 900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404797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13 880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3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399506"/>
              </p:ext>
            </p:extLst>
          </p:nvPr>
        </p:nvGraphicFramePr>
        <p:xfrm>
          <a:off x="107504" y="908720"/>
          <a:ext cx="3905250" cy="56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2000" y="1628800"/>
            <a:ext cx="424847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2123728" y="10886"/>
            <a:ext cx="5904656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Times New Roman" pitchFamily="18" charset="0"/>
              </a:rPr>
              <a:t>ДОХОДЫ БЮДЖЕТА  ГОРОДА ТОБОЛЬСКА </a:t>
            </a:r>
            <a:br>
              <a:rPr lang="ru-RU" sz="1800" b="1" dirty="0">
                <a:cs typeface="Times New Roman" pitchFamily="18" charset="0"/>
              </a:rPr>
            </a:br>
            <a:r>
              <a:rPr lang="ru-RU" sz="1800" b="1" dirty="0">
                <a:cs typeface="Times New Roman" pitchFamily="18" charset="0"/>
              </a:rPr>
              <a:t>НА 2022-2024 ГОДЫ </a:t>
            </a:r>
            <a:endParaRPr lang="ru-RU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982389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Roboto slab regular"/>
              </a:rPr>
              <a:t>1 525 </a:t>
            </a:r>
            <a:r>
              <a:rPr lang="ru-RU" sz="2000" dirty="0" smtClean="0">
                <a:solidFill>
                  <a:prstClr val="black"/>
                </a:solidFill>
                <a:latin typeface="Roboto slab regular"/>
              </a:rPr>
              <a:t>млн. руб.</a:t>
            </a:r>
            <a:endParaRPr lang="ru-RU" sz="2000" dirty="0">
              <a:solidFill>
                <a:prstClr val="black"/>
              </a:solidFill>
              <a:latin typeface="Roboto slab regular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567164"/>
            <a:ext cx="8496944" cy="0"/>
          </a:xfrm>
          <a:prstGeom prst="line">
            <a:avLst/>
          </a:prstGeom>
          <a:ln w="53975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00564" y="951611"/>
            <a:ext cx="50369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slab regular"/>
              </a:rPr>
              <a:t>НАЛОГОВЫЕ ДОХОДЫ</a:t>
            </a:r>
            <a:endParaRPr lang="ru-RU" sz="3400" b="1" dirty="0">
              <a:solidFill>
                <a:prstClr val="black">
                  <a:lumMod val="75000"/>
                  <a:lumOff val="25000"/>
                </a:prstClr>
              </a:solidFill>
              <a:latin typeface="Roboto slab regular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449554"/>
              </p:ext>
            </p:extLst>
          </p:nvPr>
        </p:nvGraphicFramePr>
        <p:xfrm>
          <a:off x="4582628" y="1717576"/>
          <a:ext cx="4247964" cy="269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823203"/>
              </p:ext>
            </p:extLst>
          </p:nvPr>
        </p:nvGraphicFramePr>
        <p:xfrm>
          <a:off x="4693188" y="4286200"/>
          <a:ext cx="4127284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88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0" y="1628800"/>
            <a:ext cx="424847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2123728" y="10886"/>
            <a:ext cx="5760640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Times New Roman" pitchFamily="18" charset="0"/>
              </a:rPr>
              <a:t>ДОХОДЫ БЮДЖЕТА  ГОРОДА ТОБОЛЬСКА </a:t>
            </a:r>
            <a:br>
              <a:rPr lang="ru-RU" sz="1800" b="1" dirty="0">
                <a:cs typeface="Times New Roman" pitchFamily="18" charset="0"/>
              </a:rPr>
            </a:br>
            <a:r>
              <a:rPr lang="ru-RU" sz="1800" b="1" dirty="0">
                <a:cs typeface="Times New Roman" pitchFamily="18" charset="0"/>
              </a:rPr>
              <a:t>НА 2022-2024 ГОДЫ </a:t>
            </a:r>
            <a:endParaRPr lang="ru-RU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982389"/>
            <a:ext cx="2145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223 </a:t>
            </a:r>
            <a:r>
              <a:rPr lang="ru-RU" sz="2000" dirty="0" smtClean="0">
                <a:latin typeface="+mj-lt"/>
              </a:rPr>
              <a:t>млн. руб.</a:t>
            </a:r>
            <a:endParaRPr lang="ru-RU" sz="2000" dirty="0">
              <a:latin typeface="+mj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567164"/>
            <a:ext cx="8496944" cy="0"/>
          </a:xfrm>
          <a:prstGeom prst="line">
            <a:avLst/>
          </a:prstGeom>
          <a:ln w="53975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15816" y="951611"/>
            <a:ext cx="56396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НЕНАЛОГОВЫЕ ДОХОДЫ</a:t>
            </a:r>
            <a:endParaRPr lang="ru-RU" sz="3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020990"/>
              </p:ext>
            </p:extLst>
          </p:nvPr>
        </p:nvGraphicFramePr>
        <p:xfrm>
          <a:off x="177904" y="951611"/>
          <a:ext cx="4581525" cy="571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663664"/>
              </p:ext>
            </p:extLst>
          </p:nvPr>
        </p:nvGraphicFramePr>
        <p:xfrm>
          <a:off x="4572000" y="1632248"/>
          <a:ext cx="4248472" cy="26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181581"/>
              </p:ext>
            </p:extLst>
          </p:nvPr>
        </p:nvGraphicFramePr>
        <p:xfrm>
          <a:off x="4572001" y="4365104"/>
          <a:ext cx="42484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292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30" y="0"/>
            <a:ext cx="5882996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РАСХОДЫ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БЮДЖЕТА ГОРОДА ТОБОЛЬСКА </a:t>
            </a: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НА 2022-2024 ГОДЫ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        Бюджет </a:t>
            </a:r>
            <a:r>
              <a:rPr lang="ru-RU" altLang="ru-RU" sz="20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формируется исходя из целей и результатов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9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defRPr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Проект бюджета на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2022-2024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годы сформирован в рамках  муниципальных программ.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defRPr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Каждая целевая программа содержит комплекс мероприятий, направленных на достижение стратегической цели.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125599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</a:pPr>
            <a:r>
              <a:rPr lang="ru-RU" altLang="ru-RU" sz="2000" dirty="0" smtClean="0">
                <a:solidFill>
                  <a:prstClr val="black"/>
                </a:solidFill>
                <a:latin typeface="+mj-lt"/>
              </a:rPr>
              <a:t>МУНИЦИПАЛЬНАЯ </a:t>
            </a:r>
            <a:r>
              <a:rPr lang="ru-RU" altLang="ru-RU" sz="2000" dirty="0">
                <a:solidFill>
                  <a:prstClr val="black"/>
                </a:solidFill>
                <a:latin typeface="+mj-lt"/>
              </a:rPr>
              <a:t>ПРОГРАММА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907704" y="2636912"/>
            <a:ext cx="5832648" cy="7206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Стратегическая цель 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59936" y="3743873"/>
            <a:ext cx="1152128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Цель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4221088" y="3737847"/>
            <a:ext cx="1152128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Цель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7236297" y="3737847"/>
            <a:ext cx="1152127" cy="366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Цель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1159936" y="4339249"/>
            <a:ext cx="1152128" cy="431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Oval 61"/>
          <p:cNvSpPr>
            <a:spLocks noChangeArrowheads="1"/>
          </p:cNvSpPr>
          <p:nvPr/>
        </p:nvSpPr>
        <p:spPr bwMode="auto">
          <a:xfrm>
            <a:off x="4247962" y="4347130"/>
            <a:ext cx="1152127" cy="431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Oval 62"/>
          <p:cNvSpPr>
            <a:spLocks noChangeArrowheads="1"/>
          </p:cNvSpPr>
          <p:nvPr/>
        </p:nvSpPr>
        <p:spPr bwMode="auto">
          <a:xfrm>
            <a:off x="7236296" y="4339249"/>
            <a:ext cx="1152128" cy="431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863588" y="4921250"/>
            <a:ext cx="1800200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3789040" y="4944439"/>
            <a:ext cx="2016224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229879" y="4921250"/>
            <a:ext cx="1563910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447762" y="6067091"/>
            <a:ext cx="4752529" cy="323165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500" dirty="0">
                <a:solidFill>
                  <a:prstClr val="black"/>
                </a:solidFill>
                <a:latin typeface="+mj-lt"/>
              </a:rPr>
              <a:t>Показатели эффективности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rot="5419922" flipV="1">
            <a:off x="4644640" y="2631785"/>
            <a:ext cx="358775" cy="6174079"/>
          </a:xfrm>
          <a:prstGeom prst="chevron">
            <a:avLst>
              <a:gd name="adj" fmla="val 100000"/>
            </a:avLst>
          </a:prstGeom>
          <a:solidFill>
            <a:schemeClr val="accent1">
              <a:lumMod val="60000"/>
              <a:lumOff val="40000"/>
            </a:schemeClr>
          </a:solidFill>
          <a:ln w="19050" algn="ctr">
            <a:solidFill>
              <a:srgbClr val="666699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ru-RU" altLang="ru-RU" sz="21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auto">
          <a:xfrm flipV="1">
            <a:off x="1763688" y="3340405"/>
            <a:ext cx="684074" cy="361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auto">
          <a:xfrm>
            <a:off x="4824028" y="3412637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auto">
          <a:xfrm>
            <a:off x="7200291" y="3340405"/>
            <a:ext cx="711764" cy="361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32300" y="836573"/>
            <a:ext cx="4392488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64,0%</a:t>
            </a: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951899"/>
              </p:ext>
            </p:extLst>
          </p:nvPr>
        </p:nvGraphicFramePr>
        <p:xfrm>
          <a:off x="395536" y="1982743"/>
          <a:ext cx="3888432" cy="375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904656" cy="64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cs typeface="Times New Roman" pitchFamily="18" charset="0"/>
              </a:rPr>
              <a:t>ПРОГРАММНО-ЦЕЛЕВОЙ ПРИНЦИП ФОРМИРОВАНИЯ БЮДЖЕТА НА 2022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0248" y="950972"/>
            <a:ext cx="323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Программы, направленные на поддержку отраслей экономики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090465"/>
            <a:ext cx="4392488" cy="79713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8947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МУНИЦИПАЛЬНЫЕ ПРОГРАММЫ</a:t>
            </a:r>
          </a:p>
          <a:p>
            <a:pPr algn="ctr"/>
            <a:r>
              <a:rPr lang="ru-RU" sz="2000" dirty="0" smtClean="0"/>
              <a:t>19 808 </a:t>
            </a:r>
            <a:r>
              <a:rPr lang="ru-RU" sz="1600" dirty="0" smtClean="0"/>
              <a:t>млн. руб.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695860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НЕПРОГРАММНЫЕ РАСХОДЫ</a:t>
            </a:r>
          </a:p>
          <a:p>
            <a:pPr algn="ctr"/>
            <a:r>
              <a:rPr lang="ru-RU" sz="1600" dirty="0" smtClean="0"/>
              <a:t>590 млн. руб.</a:t>
            </a:r>
          </a:p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2996952"/>
            <a:ext cx="4392488" cy="1440160"/>
          </a:xfrm>
          <a:prstGeom prst="rect">
            <a:avLst/>
          </a:prstGeom>
          <a:solidFill>
            <a:schemeClr val="accent1">
              <a:lumMod val="60000"/>
              <a:lumOff val="40000"/>
              <a:alpha val="71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32300" y="4505940"/>
            <a:ext cx="4392488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4200" y="299695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Программы </a:t>
            </a:r>
            <a:r>
              <a:rPr lang="ru-RU" dirty="0"/>
              <a:t>строительства, реконструкции, капитального ремонта дорог, транспорта и коммунальной инфраструктуры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5996" y="2165865"/>
            <a:ext cx="323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Программы социальной направленности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80248" y="4620339"/>
            <a:ext cx="323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Программы управления муниципальной собственностью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32300" y="5810468"/>
            <a:ext cx="4392488" cy="777944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06404" y="5876274"/>
            <a:ext cx="323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Программы </a:t>
            </a:r>
            <a:r>
              <a:rPr lang="ru-RU" dirty="0" smtClean="0"/>
              <a:t>общего направления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21200" y="2209228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20,9%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63623" y="3486199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12,3%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09364" y="485117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2,5%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09364" y="5968606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0,3%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65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РАСПРЕДЕЛЕНИЕ МУНИЦИПАЛЬНЫХ ПРОГРАММ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ПО НАПРАВЛЕНИЯМ ДЕЯТЕЛЬНОСТИ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833632"/>
              </p:ext>
            </p:extLst>
          </p:nvPr>
        </p:nvGraphicFramePr>
        <p:xfrm>
          <a:off x="0" y="764704"/>
          <a:ext cx="9144000" cy="6112353"/>
        </p:xfrm>
        <a:graphic>
          <a:graphicData uri="http://schemas.openxmlformats.org/drawingml/2006/table">
            <a:tbl>
              <a:tblPr firstRow="1" bandRow="1"/>
              <a:tblGrid>
                <a:gridCol w="6473628"/>
                <a:gridCol w="971044"/>
                <a:gridCol w="971044"/>
                <a:gridCol w="728284"/>
              </a:tblGrid>
              <a:tr h="277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370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ВСЕГО РАСХОДОВ ПО МУНИЦИПАЛЬНЫМ ПРОГРАММАМ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19 826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12 088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12 748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70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Программы социальной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направленности, всего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4 145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3 683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3 564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475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0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"Развитие </a:t>
                      </a:r>
                      <a:r>
                        <a:rPr lang="ru-RU" sz="1200" u="none" strike="noStrike" dirty="0" smtClean="0"/>
                        <a:t>общего образования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3 188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2 914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2 783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0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«Развитие </a:t>
                      </a:r>
                      <a:r>
                        <a:rPr lang="ru-RU" sz="1200" u="none" strike="noStrike" dirty="0"/>
                        <a:t>молодежной политики в </a:t>
                      </a:r>
                      <a:r>
                        <a:rPr lang="ru-RU" sz="1200" u="none" strike="noStrike" dirty="0" smtClean="0"/>
                        <a:t>городе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Тобольске</a:t>
                      </a:r>
                      <a:r>
                        <a:rPr lang="ru-RU" sz="1200" u="none" strike="noStrike" dirty="0"/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9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"Развитие физической </a:t>
                      </a:r>
                      <a:r>
                        <a:rPr lang="ru-RU" sz="1200" u="none" strike="noStrike" dirty="0" smtClean="0"/>
                        <a:t>культуры, спорта 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«Развитие культуры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«Реализация государственной национальной политики"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Программы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, направленные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на поддержку отраслей экономики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, 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12 688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6 806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7 650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475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2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"Развитие химической и нефтехимической промышленности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12 685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6 806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7 650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6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малого и среднего предпринимательства, инвестиционной деятельности в городе Тобольске"</a:t>
                      </a:r>
                      <a:endParaRPr lang="ru-RU" sz="1200" u="none" strike="noStrike" dirty="0"/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8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 потребительского рынка и поддержки садоводства и огородничества в городе Тобольске"</a:t>
                      </a:r>
                      <a:endParaRPr lang="ru-RU" sz="1200" u="none" strike="noStrike" dirty="0"/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prstClr val="white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603076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РАСПРЕДЕЛЕНИЕ МУНИЦИПАЛЬНЫХ ПРОГРАММ ПО НАПРАВЛЕНИЯМ ДЕЯТЕЛЬНОСТИ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545152"/>
              </p:ext>
            </p:extLst>
          </p:nvPr>
        </p:nvGraphicFramePr>
        <p:xfrm>
          <a:off x="25896" y="720923"/>
          <a:ext cx="9144002" cy="6020443"/>
        </p:xfrm>
        <a:graphic>
          <a:graphicData uri="http://schemas.openxmlformats.org/drawingml/2006/table">
            <a:tbl>
              <a:tblPr firstRow="1" bandRow="1"/>
              <a:tblGrid>
                <a:gridCol w="6268064"/>
                <a:gridCol w="1106130"/>
                <a:gridCol w="884904"/>
                <a:gridCol w="884904"/>
              </a:tblGrid>
              <a:tr h="453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565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Программы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</a:rPr>
                        <a:t> строительства, реконструкции, капитального ремонта </a:t>
                      </a:r>
                    </a:p>
                    <a:p>
                      <a:pPr algn="l" fontAlgn="b"/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</a:rPr>
                        <a:t>Дорог, транспорта и коммунальной инфраструктуры, в сего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2 432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1 315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1 301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658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565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«Формирование комфортной городской среды в 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2 115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1 261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1 247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565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жилищно- коммунального  хозяйства 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80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 управления  муниципальной собственностью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всего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490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58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0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«Реализация  жилищных отношений, повышение эффективности управления и распоряжения муниципальной 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собственностью города Тобольска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501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 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градостроительной деятельности и земельных отношений в городе Тобольске"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Муниципальная программа «Сохранение,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использование и популяризация объектов культурного наследия муниципального образования город Тобольск»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Программы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общего направления,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58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29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«Обеспечение безопасности жизнедеятельности в городе Тобольске»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prstClr val="white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ОБЩЕГО ОБРАЗОВАНИЯ </a:t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В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710466"/>
              </p:ext>
            </p:extLst>
          </p:nvPr>
        </p:nvGraphicFramePr>
        <p:xfrm>
          <a:off x="542706" y="980728"/>
          <a:ext cx="8136905" cy="49694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640"/>
                <a:gridCol w="864096"/>
                <a:gridCol w="864096"/>
                <a:gridCol w="648073"/>
              </a:tblGrid>
              <a:tr h="3341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4168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4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ВСЕГО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3 188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2 914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2 783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4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Реализация государственного стандарта общего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014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042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061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Реализация государственного стандарта дошкольного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организаций образования, в том числе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053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1 062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085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текущий ремонт объектов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образования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организация питания обучающихся, в том числе горячего питания начальных классов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Компенсация части родительской платы семьям, имеющим детей, за содержание ребенка 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детских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садах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предоставления психолого-педагогической, медицинской и социальной помощи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обучающимся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 школах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Социальная поддержка детей-сирот и детей, оставшихся без попечения родителей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Выплаты стипендий Главы города Тобольска одаренным детям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Капитальный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ремонт объектов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836712"/>
            <a:ext cx="8712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           Уважаемые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жители города Тобольска! </a:t>
            </a:r>
          </a:p>
          <a:p>
            <a:pPr algn="just"/>
            <a:endParaRPr lang="ru-RU" b="0" dirty="0" smtClean="0">
              <a:solidFill>
                <a:schemeClr val="tx1"/>
              </a:solidFill>
            </a:endParaRPr>
          </a:p>
          <a:p>
            <a:pPr algn="just"/>
            <a:endParaRPr lang="ru-RU" b="0" dirty="0">
              <a:solidFill>
                <a:schemeClr val="tx1"/>
              </a:solidFill>
            </a:endParaRPr>
          </a:p>
          <a:p>
            <a:pPr indent="361950" algn="just"/>
            <a:r>
              <a:rPr lang="ru-RU" b="0" dirty="0">
                <a:solidFill>
                  <a:schemeClr val="tx1"/>
                </a:solidFill>
              </a:rPr>
              <a:t>Представляем вашему вниманию «Бюджет для граждан», который познакомит вас с </a:t>
            </a:r>
            <a:r>
              <a:rPr lang="ru-RU" b="0" dirty="0" smtClean="0">
                <a:solidFill>
                  <a:schemeClr val="tx1"/>
                </a:solidFill>
              </a:rPr>
              <a:t>проектом бюджета </a:t>
            </a:r>
            <a:r>
              <a:rPr lang="ru-RU" b="0" dirty="0">
                <a:solidFill>
                  <a:schemeClr val="tx1"/>
                </a:solidFill>
              </a:rPr>
              <a:t>города Тобольска за </a:t>
            </a:r>
            <a:r>
              <a:rPr lang="ru-RU" b="0" dirty="0" smtClean="0">
                <a:solidFill>
                  <a:schemeClr val="tx1"/>
                </a:solidFill>
              </a:rPr>
              <a:t>2022 год и на плановый период 2023 и 2024 годов.</a:t>
            </a:r>
          </a:p>
          <a:p>
            <a:pPr indent="361950" algn="just"/>
            <a:r>
              <a:rPr lang="ru-RU" b="0" dirty="0" smtClean="0">
                <a:solidFill>
                  <a:schemeClr val="tx1"/>
                </a:solidFill>
              </a:rPr>
              <a:t>Разработка </a:t>
            </a:r>
            <a:r>
              <a:rPr lang="ru-RU" b="0" dirty="0">
                <a:solidFill>
                  <a:schemeClr val="tx1"/>
                </a:solidFill>
              </a:rPr>
              <a:t>информационного ресурса «Бюджет для граждан» является одним из важных направлений работы </a:t>
            </a:r>
            <a:r>
              <a:rPr lang="ru-RU" b="0" dirty="0" smtClean="0">
                <a:solidFill>
                  <a:schemeClr val="tx1"/>
                </a:solidFill>
              </a:rPr>
              <a:t>Департамента </a:t>
            </a:r>
            <a:r>
              <a:rPr lang="ru-RU" b="0" dirty="0">
                <a:solidFill>
                  <a:schemeClr val="tx1"/>
                </a:solidFill>
              </a:rPr>
              <a:t>финансов </a:t>
            </a:r>
            <a:r>
              <a:rPr lang="ru-RU" b="0" dirty="0" smtClean="0">
                <a:solidFill>
                  <a:schemeClr val="tx1"/>
                </a:solidFill>
              </a:rPr>
              <a:t>Администрации </a:t>
            </a:r>
            <a:r>
              <a:rPr lang="ru-RU" b="0" dirty="0">
                <a:solidFill>
                  <a:schemeClr val="tx1"/>
                </a:solidFill>
              </a:rPr>
              <a:t>города Тобольска, нацеленной на повышение прозрачности, открытости бюджета и бюджетного процесса в нашем </a:t>
            </a:r>
            <a:r>
              <a:rPr lang="ru-RU" b="0" dirty="0" smtClean="0">
                <a:solidFill>
                  <a:schemeClr val="tx1"/>
                </a:solidFill>
              </a:rPr>
              <a:t>городе.</a:t>
            </a:r>
          </a:p>
          <a:p>
            <a:pPr indent="361950" algn="just"/>
            <a:r>
              <a:rPr lang="ru-RU" b="0" dirty="0" smtClean="0"/>
              <a:t>29 ноября 2021 </a:t>
            </a:r>
            <a:r>
              <a:rPr lang="ru-RU" b="0" dirty="0">
                <a:solidFill>
                  <a:schemeClr val="tx1"/>
                </a:solidFill>
              </a:rPr>
              <a:t>года </a:t>
            </a:r>
            <a:r>
              <a:rPr lang="ru-RU" b="0" dirty="0" smtClean="0">
                <a:solidFill>
                  <a:schemeClr val="tx1"/>
                </a:solidFill>
              </a:rPr>
              <a:t>пройдут Публичные </a:t>
            </a:r>
            <a:r>
              <a:rPr lang="ru-RU" b="0" dirty="0">
                <a:solidFill>
                  <a:schemeClr val="tx1"/>
                </a:solidFill>
              </a:rPr>
              <a:t>слушания по проекту </a:t>
            </a:r>
            <a:r>
              <a:rPr lang="ru-RU" b="0" dirty="0" smtClean="0">
                <a:solidFill>
                  <a:schemeClr val="tx1"/>
                </a:solidFill>
              </a:rPr>
              <a:t>решения, проект бюджета будет рассмотрен </a:t>
            </a:r>
            <a:r>
              <a:rPr lang="ru-RU" b="0" dirty="0">
                <a:solidFill>
                  <a:schemeClr val="tx1"/>
                </a:solidFill>
              </a:rPr>
              <a:t>на постоянной комиссии по экономическому развитию,  бюджету, налогам и </a:t>
            </a:r>
            <a:r>
              <a:rPr lang="ru-RU" b="0" dirty="0" smtClean="0">
                <a:solidFill>
                  <a:schemeClr val="tx1"/>
                </a:solidFill>
              </a:rPr>
              <a:t>финансам Тобольской городской Думы, 30</a:t>
            </a:r>
            <a:r>
              <a:rPr lang="ru-RU" b="0" dirty="0" smtClean="0"/>
              <a:t> ноября 2021 </a:t>
            </a:r>
            <a:r>
              <a:rPr lang="ru-RU" b="0" dirty="0">
                <a:solidFill>
                  <a:schemeClr val="tx1"/>
                </a:solidFill>
              </a:rPr>
              <a:t>года </a:t>
            </a:r>
            <a:r>
              <a:rPr lang="ru-RU" b="0" dirty="0" smtClean="0">
                <a:solidFill>
                  <a:schemeClr val="tx1"/>
                </a:solidFill>
              </a:rPr>
              <a:t>проект решения (в первом чтении) будет рассмотрен на заседании Тобольской </a:t>
            </a:r>
            <a:r>
              <a:rPr lang="ru-RU" b="0" dirty="0">
                <a:solidFill>
                  <a:schemeClr val="tx1"/>
                </a:solidFill>
              </a:rPr>
              <a:t>городской </a:t>
            </a:r>
            <a:r>
              <a:rPr lang="ru-RU" b="0" dirty="0" smtClean="0">
                <a:solidFill>
                  <a:schemeClr val="tx1"/>
                </a:solidFill>
              </a:rPr>
              <a:t>Думы. </a:t>
            </a:r>
          </a:p>
          <a:p>
            <a:pPr indent="361950" algn="just"/>
            <a:r>
              <a:rPr lang="ru-RU" b="0" dirty="0" smtClean="0">
                <a:solidFill>
                  <a:schemeClr val="tx1"/>
                </a:solidFill>
              </a:rPr>
              <a:t>Надеемся, что «Бюджет для граждан» позволит вам узнать какие </a:t>
            </a:r>
            <a:r>
              <a:rPr lang="ru-RU" b="0" dirty="0">
                <a:solidFill>
                  <a:schemeClr val="tx1"/>
                </a:solidFill>
              </a:rPr>
              <a:t>доходы составляют основу бюджета города Тобольска и каковы </a:t>
            </a:r>
            <a:r>
              <a:rPr lang="ru-RU" b="0" dirty="0" smtClean="0">
                <a:solidFill>
                  <a:schemeClr val="tx1"/>
                </a:solidFill>
              </a:rPr>
              <a:t>направления расходования средств, и будет </a:t>
            </a:r>
            <a:r>
              <a:rPr lang="ru-RU" b="0" dirty="0">
                <a:solidFill>
                  <a:schemeClr val="tx1"/>
                </a:solidFill>
              </a:rPr>
              <a:t>полезен для понимания процессов жизнедеятельности </a:t>
            </a:r>
            <a:r>
              <a:rPr lang="ru-RU" b="0" dirty="0" smtClean="0">
                <a:solidFill>
                  <a:schemeClr val="tx1"/>
                </a:solidFill>
              </a:rPr>
              <a:t>нашего города</a:t>
            </a:r>
            <a:r>
              <a:rPr lang="ru-RU" b="0" dirty="0">
                <a:solidFill>
                  <a:schemeClr val="tx1"/>
                </a:solidFill>
              </a:rPr>
              <a:t>. </a:t>
            </a:r>
            <a:endParaRPr lang="ru-RU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ОБЩЕГО ОБРАЗОВАНИЯ </a:t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В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665002"/>
              </p:ext>
            </p:extLst>
          </p:nvPr>
        </p:nvGraphicFramePr>
        <p:xfrm>
          <a:off x="395537" y="908719"/>
          <a:ext cx="8496944" cy="55446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15535"/>
                <a:gridCol w="902330"/>
                <a:gridCol w="902330"/>
                <a:gridCol w="676749"/>
              </a:tblGrid>
              <a:tr h="2967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НАПРАВЛЕНИЕ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РАСХОДОВ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895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0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i="0" u="none" strike="noStrike" kern="1200" dirty="0" smtClean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ВСЕГО</a:t>
                      </a:r>
                      <a:endParaRPr lang="ru-RU" sz="1200" b="1" i="0" u="none" strike="noStrike" kern="1200" dirty="0">
                        <a:solidFill>
                          <a:sysClr val="windowText" lastClr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499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Капитальный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ремонт объектов образования, 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т.ч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 ПД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338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МАДОУ «Детский сад №40-ЦРР» (8мкр., 18) - ремонт бассейна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МАДОУ «Детский сад №7» (8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., 33) - ремонт бассейна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№6 структурное подразделение «Детский сад» (п.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Сумкино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, Заводская, 1) – ремонт бассейна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№9, (4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., 47) - ремонт санитарных комнат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№17 (7а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., 6а) - ремонт санитарных комнат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СОШ 16, корпус  №1 (10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.) – ремонт здания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261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Благоустройство территории, 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т.ч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 ПД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148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№12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(8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., 42)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№18 (9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№7 (7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Текущий ремонт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269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 СОШ №14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МАДОУ  Детский сад №40 (8мкр., 18)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 СОШ №7 (7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МАОУ СОШ №17  (7а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., 6а)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</a:t>
            </a:r>
            <a:r>
              <a:rPr lang="ru-RU" sz="1200" b="1" dirty="0" smtClean="0">
                <a:solidFill>
                  <a:schemeClr val="bg1"/>
                </a:solidFill>
                <a:latin typeface="Roboto Regular"/>
                <a:ea typeface="Roboto Slab" pitchFamily="2" charset="0"/>
              </a:rPr>
              <a:t>руб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5429288" cy="5799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«РАЗВИТИЕ ОБЩЕГО ОБРАЗОВАНИЯ 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В ГОРОДЕ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 ТОБОЛЬСКЕ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759334"/>
              </p:ext>
            </p:extLst>
          </p:nvPr>
        </p:nvGraphicFramePr>
        <p:xfrm>
          <a:off x="-1" y="692696"/>
          <a:ext cx="909630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6048672">
                <a:tc>
                  <a:txBody>
                    <a:bodyPr/>
                    <a:lstStyle/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2000" b="1" u="none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ДОШКОЛЬНОЕ</a:t>
                      </a:r>
                      <a:r>
                        <a:rPr lang="ru-RU" sz="2000" b="1" u="none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ОБРАЗОВАНИЕ</a:t>
                      </a:r>
                    </a:p>
                    <a:p>
                      <a:endParaRPr lang="ru-RU" b="1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42817639"/>
              </p:ext>
            </p:extLst>
          </p:nvPr>
        </p:nvGraphicFramePr>
        <p:xfrm>
          <a:off x="4716016" y="836712"/>
          <a:ext cx="42484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12095"/>
              </p:ext>
            </p:extLst>
          </p:nvPr>
        </p:nvGraphicFramePr>
        <p:xfrm>
          <a:off x="395536" y="2313824"/>
          <a:ext cx="3960440" cy="3784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3096344"/>
              </a:tblGrid>
              <a:tr h="752038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18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ДЕТСКИХ САДОВ</a:t>
                      </a:r>
                      <a:endParaRPr lang="ru-RU" sz="2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77590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7 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МУНИЦИПАЛЬНЫХ ДЕТСКИХ САДОВ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75203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7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СТРУКТУРНЫХ</a:t>
                      </a:r>
                      <a:r>
                        <a:rPr lang="ru-RU" sz="1600" b="1" baseline="0" dirty="0" smtClean="0">
                          <a:latin typeface="+mj-lt"/>
                        </a:rPr>
                        <a:t> ПОДРАЗДЕЛЕНИЙ ШКОЛ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75203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4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ЧАСТНЫХ ДЕТСКИХ САДА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7520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5940152" y="3212976"/>
            <a:ext cx="1800200" cy="144014"/>
          </a:xfrm>
          <a:prstGeom prst="line">
            <a:avLst/>
          </a:prstGeom>
          <a:ln w="25400" cap="rnd" cmpd="sng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0073" y="5846541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Количество детей дошкольного возраста, чел.</a:t>
            </a:r>
            <a:endParaRPr lang="ru-RU" sz="1400" b="1" dirty="0"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892252" y="6108151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5429288" cy="5799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«РАЗВИТИЕ ОБЩЕГО ОБРАЗОВАНИЯ 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В ГОРОДЕ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 ТОБОЛЬСКЕ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063232"/>
              </p:ext>
            </p:extLst>
          </p:nvPr>
        </p:nvGraphicFramePr>
        <p:xfrm>
          <a:off x="-1" y="692696"/>
          <a:ext cx="909630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6048672">
                <a:tc>
                  <a:txBody>
                    <a:bodyPr/>
                    <a:lstStyle/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2000" b="1" u="none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ОБЩЕЕ</a:t>
                      </a:r>
                      <a:r>
                        <a:rPr lang="ru-RU" sz="2000" b="1" u="none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ОБРАЗОВАНИЕ</a:t>
                      </a:r>
                    </a:p>
                    <a:p>
                      <a:endParaRPr lang="ru-RU" b="1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31084627"/>
              </p:ext>
            </p:extLst>
          </p:nvPr>
        </p:nvGraphicFramePr>
        <p:xfrm>
          <a:off x="4611080" y="764704"/>
          <a:ext cx="43534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36702"/>
              </p:ext>
            </p:extLst>
          </p:nvPr>
        </p:nvGraphicFramePr>
        <p:xfrm>
          <a:off x="323528" y="2602047"/>
          <a:ext cx="3960440" cy="2157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/>
                <a:gridCol w="3024336"/>
              </a:tblGrid>
              <a:tr h="95188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17</a:t>
                      </a:r>
                      <a:endParaRPr lang="ru-RU" sz="4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ШКОЛ</a:t>
                      </a:r>
                      <a:endParaRPr lang="ru-RU" sz="2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1214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16 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МУНИЦИПАЛЬНЫХ  ШКОЛ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68791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ЧАСТНАЯ ШКОЛА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5868144" y="2996952"/>
            <a:ext cx="2016224" cy="216022"/>
          </a:xfrm>
          <a:prstGeom prst="line">
            <a:avLst/>
          </a:prstGeom>
          <a:ln w="25400" cap="rnd" cmpd="sng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11725" y="5851821"/>
            <a:ext cx="353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Количество детей школьного возраста, чел.</a:t>
            </a:r>
            <a:endParaRPr lang="ru-RU" sz="1400" b="1" dirty="0"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998826" y="6113431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7534572" y="3180392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 16 909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08104" y="3398513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16 703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6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5429288" cy="5799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«РАЗВИТИЕ ОБЩЕГО ОБРАЗОВАНИЯ 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В ГОРОДЕ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 ТОБОЛЬСКЕ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079111"/>
              </p:ext>
            </p:extLst>
          </p:nvPr>
        </p:nvGraphicFramePr>
        <p:xfrm>
          <a:off x="-1" y="764704"/>
          <a:ext cx="9096302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5976664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СТИПЕНДИИ ГЛАВЫ ГОРОДА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ru-RU" sz="40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189206"/>
            <a:ext cx="37444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В целях поддержки развития детской одаренности с 2020 года Главой города Тобольска </a:t>
            </a:r>
          </a:p>
          <a:p>
            <a:pPr algn="just"/>
            <a:r>
              <a:rPr lang="ru-RU" sz="1600" dirty="0" smtClean="0">
                <a:latin typeface="+mj-lt"/>
              </a:rPr>
              <a:t>утверждена ежемесячная стипендия для детей, достигших особых успехов в сфере образования.</a:t>
            </a: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r>
              <a:rPr lang="ru-RU" sz="1400" dirty="0">
                <a:latin typeface="+mj-lt"/>
              </a:rPr>
              <a:t>(</a:t>
            </a:r>
            <a:r>
              <a:rPr lang="ru-RU" b="1" dirty="0">
                <a:latin typeface="+mj-lt"/>
              </a:rPr>
              <a:t>1000 руб</a:t>
            </a:r>
            <a:r>
              <a:rPr lang="ru-RU" b="1" dirty="0" smtClean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–</a:t>
            </a:r>
            <a:r>
              <a:rPr lang="ru-RU" b="1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победители </a:t>
            </a:r>
            <a:r>
              <a:rPr lang="ru-RU" sz="1400" dirty="0">
                <a:latin typeface="+mj-lt"/>
              </a:rPr>
              <a:t>муниципального этапа Всероссийской олимпиады школьников по двум и более </a:t>
            </a:r>
            <a:r>
              <a:rPr lang="ru-RU" sz="1400" dirty="0" smtClean="0">
                <a:latin typeface="+mj-lt"/>
              </a:rPr>
              <a:t>предметам; </a:t>
            </a:r>
            <a:r>
              <a:rPr lang="ru-RU" sz="1400" dirty="0">
                <a:latin typeface="+mj-lt"/>
              </a:rPr>
              <a:t>победители </a:t>
            </a:r>
            <a:r>
              <a:rPr lang="ru-RU" sz="1400" dirty="0" smtClean="0">
                <a:latin typeface="+mj-lt"/>
              </a:rPr>
              <a:t>городских научно-практических конференций </a:t>
            </a:r>
            <a:r>
              <a:rPr lang="ru-RU" sz="1400" dirty="0">
                <a:latin typeface="+mj-lt"/>
              </a:rPr>
              <a:t>школьников "Шаг в будущее" </a:t>
            </a:r>
            <a:r>
              <a:rPr lang="ru-RU" sz="1400" dirty="0" smtClean="0">
                <a:latin typeface="+mj-lt"/>
              </a:rPr>
              <a:t>, "</a:t>
            </a:r>
            <a:r>
              <a:rPr lang="ru-RU" sz="1400" dirty="0">
                <a:latin typeface="+mj-lt"/>
              </a:rPr>
              <a:t>Первые шаги</a:t>
            </a:r>
            <a:r>
              <a:rPr lang="ru-RU" sz="1400" dirty="0" smtClean="0">
                <a:latin typeface="+mj-lt"/>
              </a:rPr>
              <a:t>"; </a:t>
            </a:r>
            <a:endParaRPr lang="ru-RU" sz="1400" dirty="0"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2000 </a:t>
            </a:r>
            <a:r>
              <a:rPr lang="ru-RU" b="1" dirty="0">
                <a:latin typeface="+mj-lt"/>
              </a:rPr>
              <a:t>руб</a:t>
            </a:r>
            <a:r>
              <a:rPr lang="ru-RU" b="1" dirty="0" smtClean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– </a:t>
            </a:r>
            <a:r>
              <a:rPr lang="ru-RU" sz="1400" dirty="0" smtClean="0">
                <a:latin typeface="+mj-lt"/>
              </a:rPr>
              <a:t>победители и призеры </a:t>
            </a:r>
            <a:r>
              <a:rPr lang="ru-RU" sz="1400" dirty="0">
                <a:latin typeface="+mj-lt"/>
              </a:rPr>
              <a:t>областного этапа Всероссийской олимпиады </a:t>
            </a:r>
            <a:r>
              <a:rPr lang="ru-RU" sz="1400" dirty="0" smtClean="0">
                <a:latin typeface="+mj-lt"/>
              </a:rPr>
              <a:t>школьников и др.;</a:t>
            </a:r>
          </a:p>
          <a:p>
            <a:pPr algn="just"/>
            <a:r>
              <a:rPr lang="ru-RU" b="1" dirty="0" smtClean="0">
                <a:latin typeface="+mj-lt"/>
              </a:rPr>
              <a:t>3000 </a:t>
            </a:r>
            <a:r>
              <a:rPr lang="ru-RU" b="1" dirty="0">
                <a:latin typeface="+mj-lt"/>
              </a:rPr>
              <a:t>руб</a:t>
            </a:r>
            <a:r>
              <a:rPr lang="ru-RU" dirty="0" smtClean="0">
                <a:latin typeface="+mj-lt"/>
              </a:rPr>
              <a:t>.</a:t>
            </a:r>
            <a:r>
              <a:rPr lang="ru-RU" b="1" dirty="0" smtClean="0">
                <a:latin typeface="+mj-lt"/>
              </a:rPr>
              <a:t> - </a:t>
            </a:r>
            <a:r>
              <a:rPr lang="ru-RU" sz="1400" dirty="0">
                <a:latin typeface="+mj-lt"/>
              </a:rPr>
              <a:t>победители заключительного этапа Всероссийской олимпиады </a:t>
            </a:r>
            <a:r>
              <a:rPr lang="ru-RU" sz="1400" dirty="0" smtClean="0">
                <a:latin typeface="+mj-lt"/>
              </a:rPr>
              <a:t>школьников и др.).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95134254"/>
              </p:ext>
            </p:extLst>
          </p:nvPr>
        </p:nvGraphicFramePr>
        <p:xfrm>
          <a:off x="4932040" y="1532832"/>
          <a:ext cx="3816424" cy="407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003501" y="6021288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9064" y="3654316"/>
            <a:ext cx="4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3284984"/>
            <a:ext cx="4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69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9846" y="5667027"/>
            <a:ext cx="3562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Численность детей, получающих стипендии</a:t>
            </a:r>
          </a:p>
          <a:p>
            <a:r>
              <a:rPr lang="ru-RU" sz="1400" b="1" dirty="0" smtClean="0">
                <a:latin typeface="+mj-lt"/>
              </a:rPr>
              <a:t> Главы города в сфере образования, чел.</a:t>
            </a:r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59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МОЛОДЕЖНОЙ ПОЛИТИКИ </a:t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В 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926796"/>
              </p:ext>
            </p:extLst>
          </p:nvPr>
        </p:nvGraphicFramePr>
        <p:xfrm>
          <a:off x="179511" y="931682"/>
          <a:ext cx="8784978" cy="54496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219452"/>
                <a:gridCol w="932918"/>
                <a:gridCol w="932918"/>
                <a:gridCol w="699690"/>
              </a:tblGrid>
              <a:tr h="2103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067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dirty="0" smtClean="0">
                          <a:latin typeface="+mj-lt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262,1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159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162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предоставления услуг дополнительного образования, 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Оказание услуг дополнительного образования детей в рамках персонифицированного финансирования (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ПФДО)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2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Мероприятия по поддержке социально-ориентированных некоммерческих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и осуществление мероприятий по работе с детьми и молодежью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Реализация программы временной занятости подростков и молодежи "Отряды мэра"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Выплаты стипендий Главы города Тобольска одаренным детям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Капитальный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ремонт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МАУ ДО «Дом детского творчества»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МОЛОДЕЖНОЙ ПОЛИТИКИ </a:t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В 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604811"/>
              </p:ext>
            </p:extLst>
          </p:nvPr>
        </p:nvGraphicFramePr>
        <p:xfrm>
          <a:off x="61093" y="807840"/>
          <a:ext cx="909630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6048672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ОТРЯДЫ</a:t>
                      </a:r>
                      <a:r>
                        <a:rPr lang="ru-RU" sz="2000" b="1" u="none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 МЭРА</a:t>
                      </a:r>
                    </a:p>
                    <a:p>
                      <a:endParaRPr lang="ru-RU" b="1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10427"/>
              </p:ext>
            </p:extLst>
          </p:nvPr>
        </p:nvGraphicFramePr>
        <p:xfrm>
          <a:off x="315905" y="1148348"/>
          <a:ext cx="4176464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</a:tblGrid>
              <a:tr h="4539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 2021 году</a:t>
                      </a:r>
                      <a:r>
                        <a:rPr lang="ru-RU" sz="1600" baseline="0" dirty="0" smtClean="0">
                          <a:latin typeface="+mj-lt"/>
                        </a:rPr>
                        <a:t> трудоустроено </a:t>
                      </a:r>
                      <a:r>
                        <a:rPr lang="ru-RU" sz="1600" b="1" baseline="0" dirty="0" smtClean="0">
                          <a:latin typeface="+mj-lt"/>
                        </a:rPr>
                        <a:t>1620</a:t>
                      </a:r>
                      <a:r>
                        <a:rPr lang="ru-RU" sz="1600" baseline="0" dirty="0" smtClean="0">
                          <a:latin typeface="+mj-lt"/>
                        </a:rPr>
                        <a:t> человек, в том числе:</a:t>
                      </a:r>
                    </a:p>
                    <a:p>
                      <a:r>
                        <a:rPr lang="ru-RU" sz="1600" b="1" baseline="0" dirty="0" smtClean="0">
                          <a:latin typeface="+mj-lt"/>
                        </a:rPr>
                        <a:t>1 540 </a:t>
                      </a:r>
                      <a:r>
                        <a:rPr lang="ru-RU" sz="1600" baseline="0" dirty="0" smtClean="0">
                          <a:latin typeface="+mj-lt"/>
                        </a:rPr>
                        <a:t>несовершеннолетних граждан; </a:t>
                      </a:r>
                      <a:r>
                        <a:rPr lang="ru-RU" sz="1600" b="1" baseline="0" dirty="0" smtClean="0">
                          <a:latin typeface="+mj-lt"/>
                        </a:rPr>
                        <a:t>80</a:t>
                      </a:r>
                      <a:r>
                        <a:rPr lang="ru-RU" sz="1600" baseline="0" dirty="0" smtClean="0">
                          <a:latin typeface="+mj-lt"/>
                        </a:rPr>
                        <a:t> граждан от 18 лет.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45399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Направления деятельности: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рабочий зеленого хозяйства;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помощник рабочего по уборке территории;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курьер;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первый помощник вожатого;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помощник </a:t>
                      </a:r>
                      <a:r>
                        <a:rPr lang="ru-RU" sz="1600" dirty="0" err="1" smtClean="0">
                          <a:latin typeface="+mj-lt"/>
                        </a:rPr>
                        <a:t>культорганизатора</a:t>
                      </a:r>
                      <a:r>
                        <a:rPr lang="ru-RU" sz="1600" dirty="0" smtClean="0">
                          <a:latin typeface="+mj-lt"/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помощник звукорежиссера;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+mj-lt"/>
                        </a:rPr>
                        <a:t>первый помощник инструктора по спорту.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" b="-2150"/>
          <a:stretch/>
        </p:blipFill>
        <p:spPr>
          <a:xfrm>
            <a:off x="808842" y="4725144"/>
            <a:ext cx="3190591" cy="2040384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74584155"/>
              </p:ext>
            </p:extLst>
          </p:nvPr>
        </p:nvGraphicFramePr>
        <p:xfrm>
          <a:off x="4644008" y="836712"/>
          <a:ext cx="4248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5796136" y="3356990"/>
            <a:ext cx="2088232" cy="0"/>
          </a:xfrm>
          <a:prstGeom prst="line">
            <a:avLst/>
          </a:prstGeom>
          <a:ln w="25400" cap="rnd" cmpd="sng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5508104" y="3398513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1 540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524328" y="3461734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1 540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812815" y="6407451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5595" y="6224353"/>
            <a:ext cx="3562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+mj-lt"/>
              </a:rPr>
              <a:t>Количество трудоустроенных несовершеннолетних граждан, чел.</a:t>
            </a:r>
            <a:endParaRPr lang="ru-RU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57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МП «РАЗВИТИЕ  ФИЗИЧЕСКОЙ КУЛЬТУРЫ, СПОРТА В ГОРОДЕ  ТОБОЛЬСКЕ»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42159"/>
              </p:ext>
            </p:extLst>
          </p:nvPr>
        </p:nvGraphicFramePr>
        <p:xfrm>
          <a:off x="251520" y="1052736"/>
          <a:ext cx="8568952" cy="50405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66514"/>
                <a:gridCol w="909977"/>
                <a:gridCol w="909977"/>
                <a:gridCol w="682484"/>
              </a:tblGrid>
              <a:tr h="5207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659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0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dirty="0" smtClean="0">
                          <a:latin typeface="+mj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3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деятельности учреждений дополнительного образования детей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Мероприятия по поддержке социально ориентированных некоммерческих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Мероприятия в области физической культуры, школьного и массового 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предоставления услуг по программам спортивной подготовки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Выплаты стипендий Главы города Тобольска одаренным детям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Regular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Regular"/>
                <a:ea typeface="Roboto Slab" pitchFamily="2" charset="0"/>
              </a:rPr>
              <a:t>лн. руб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5429288" cy="579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МП «РАЗВИТИЕ  ФИЗИЧЕСКОЙ КУЛЬТУРЫ,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СПОРТА В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ГОРОДЕ  ТОБОЛЬСКЕ»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sp>
        <p:nvSpPr>
          <p:cNvPr id="16" name="TextBox 1"/>
          <p:cNvSpPr txBox="1"/>
          <p:nvPr/>
        </p:nvSpPr>
        <p:spPr>
          <a:xfrm>
            <a:off x="5963561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686572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08939"/>
              </p:ext>
            </p:extLst>
          </p:nvPr>
        </p:nvGraphicFramePr>
        <p:xfrm>
          <a:off x="4788024" y="1124745"/>
          <a:ext cx="4176464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907867"/>
              </p:ext>
            </p:extLst>
          </p:nvPr>
        </p:nvGraphicFramePr>
        <p:xfrm>
          <a:off x="214313" y="764704"/>
          <a:ext cx="8715375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25"/>
                <a:gridCol w="2905125"/>
                <a:gridCol w="2905125"/>
              </a:tblGrid>
              <a:tr h="58326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84950"/>
              </p:ext>
            </p:extLst>
          </p:nvPr>
        </p:nvGraphicFramePr>
        <p:xfrm>
          <a:off x="107504" y="908721"/>
          <a:ext cx="2952328" cy="15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/>
              </a:tblGrid>
              <a:tr h="4413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МАУ ДО «ДЮСШ №1»</a:t>
                      </a:r>
                      <a:endParaRPr lang="ru-RU" dirty="0"/>
                    </a:p>
                  </a:txBody>
                  <a:tcPr anchor="ctr"/>
                </a:tc>
              </a:tr>
              <a:tr h="36777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ДС «Кристалл», СК «Лидер», </a:t>
                      </a:r>
                      <a:endParaRPr lang="ru-RU" dirty="0"/>
                    </a:p>
                  </a:txBody>
                  <a:tcPr/>
                </a:tc>
              </a:tr>
              <a:tr h="407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СК «Иртыш»,</a:t>
                      </a:r>
                      <a:endParaRPr lang="ru-RU" dirty="0"/>
                    </a:p>
                  </a:txBody>
                  <a:tcPr/>
                </a:tc>
              </a:tr>
              <a:tr h="367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7 Спортивных  клубов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8715" y="2564904"/>
            <a:ext cx="2808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13 ВИДОВ СПОРТА</a:t>
            </a:r>
          </a:p>
          <a:p>
            <a:pPr algn="ctr"/>
            <a:endParaRPr lang="ru-RU" sz="1600" b="1" dirty="0" smtClean="0"/>
          </a:p>
          <a:p>
            <a:r>
              <a:rPr lang="ru-RU" sz="1600" dirty="0" smtClean="0">
                <a:latin typeface="+mj-lt"/>
              </a:rPr>
              <a:t>-   Фигурное катание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Хоккей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Лыжные гонки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Спортивная гимнастика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Пауэрлифтинг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Фитнес аэробика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Гиревой спорт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Греко-римская борьба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Дзюдо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Пулевая стрельба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Шахматы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Настольный теннис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Фитнес</a:t>
            </a:r>
            <a:endParaRPr lang="ru-RU" dirty="0">
              <a:latin typeface="+mj-lt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58194"/>
              </p:ext>
            </p:extLst>
          </p:nvPr>
        </p:nvGraphicFramePr>
        <p:xfrm>
          <a:off x="3187061" y="875184"/>
          <a:ext cx="2831976" cy="161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97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МАУ ДО «ДЮСШ №2»</a:t>
                      </a:r>
                      <a:endParaRPr lang="ru-RU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Стадион «Тобол», </a:t>
                      </a:r>
                      <a:endParaRPr lang="ru-RU" dirty="0"/>
                    </a:p>
                  </a:txBody>
                  <a:tcPr/>
                </a:tc>
              </a:tr>
              <a:tr h="332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СК «Центральный»,</a:t>
                      </a:r>
                      <a:endParaRPr lang="ru-RU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СК «Олимп», СК «Тигренок», </a:t>
                      </a:r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Сноупарк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Roboto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155249" y="2780928"/>
            <a:ext cx="28083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 ВИДОВ СПОРТА</a:t>
            </a:r>
          </a:p>
          <a:p>
            <a:pPr algn="ctr"/>
            <a:endParaRPr lang="ru-RU" sz="1600" b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Плавание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Баскетбол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Пауэрлифтинг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j-lt"/>
              </a:rPr>
              <a:t>Настольный </a:t>
            </a:r>
            <a:r>
              <a:rPr lang="ru-RU" sz="1600" dirty="0" smtClean="0">
                <a:latin typeface="+mj-lt"/>
              </a:rPr>
              <a:t>теннис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  <a:ea typeface="Calibri"/>
                <a:cs typeface="Times New Roman"/>
              </a:rPr>
              <a:t>Фитнес/ОФП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Футбол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Каратэ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j-lt"/>
              </a:rPr>
              <a:t>Скандинавская </a:t>
            </a:r>
            <a:r>
              <a:rPr lang="ru-RU" sz="1600" dirty="0" smtClean="0">
                <a:latin typeface="+mj-lt"/>
              </a:rPr>
              <a:t>ходьба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Йога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j-lt"/>
              </a:rPr>
              <a:t>АФК</a:t>
            </a:r>
            <a:endParaRPr lang="ru-RU" sz="1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390470"/>
              </p:ext>
            </p:extLst>
          </p:nvPr>
        </p:nvGraphicFramePr>
        <p:xfrm>
          <a:off x="6107586" y="908720"/>
          <a:ext cx="2734478" cy="936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4478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МАУ «ЦПСМ»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СК «Молодость»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51760" y="2817034"/>
            <a:ext cx="2808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  <a:r>
              <a:rPr lang="ru-RU" b="1" dirty="0" smtClean="0"/>
              <a:t> ВИДОВ СПОРТА</a:t>
            </a:r>
          </a:p>
          <a:p>
            <a:pPr algn="ctr"/>
            <a:endParaRPr lang="ru-RU" sz="1600" b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Баскетбол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Плавание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j-lt"/>
              </a:rPr>
              <a:t>Настольный </a:t>
            </a:r>
            <a:r>
              <a:rPr lang="ru-RU" sz="1600" dirty="0" smtClean="0">
                <a:latin typeface="+mj-lt"/>
              </a:rPr>
              <a:t>теннис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Футбол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Каратэ</a:t>
            </a:r>
          </a:p>
          <a:p>
            <a:endParaRPr lang="ru-RU" sz="1600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54" y="4869159"/>
            <a:ext cx="2480010" cy="164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5429288" cy="5799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«РАЗВИТИЕ  ФИЗИЧЕСКОЙ КУЛЬТУРЫ, СПОРТА В ГОРОДЕ  ТОБОЛЬСКЕ»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083833"/>
              </p:ext>
            </p:extLst>
          </p:nvPr>
        </p:nvGraphicFramePr>
        <p:xfrm>
          <a:off x="-1" y="764704"/>
          <a:ext cx="9096302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5976664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СТИПЕНДИИ ГЛАВЫ ГОРОДА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ru-RU" sz="40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5" y="1296928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Roboto slab regular"/>
              </a:rPr>
              <a:t>В целях поддержки развития детской одаренности с 2020 года Главой города Тобольска 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Roboto slab regular"/>
              </a:rPr>
              <a:t>утверждена ежемесячная стипендия для детей, достигших особых успехов в сфере физической культуры.</a:t>
            </a:r>
          </a:p>
          <a:p>
            <a:pPr algn="just"/>
            <a:endParaRPr lang="ru-RU" dirty="0" smtClean="0">
              <a:solidFill>
                <a:prstClr val="black"/>
              </a:solidFill>
              <a:latin typeface="Roboto slab regular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Roboto slab regular"/>
              </a:rPr>
              <a:t>(</a:t>
            </a:r>
            <a:r>
              <a:rPr lang="ru-RU" b="1" dirty="0">
                <a:solidFill>
                  <a:prstClr val="black"/>
                </a:solidFill>
              </a:rPr>
              <a:t>1000 руб</a:t>
            </a:r>
            <a:r>
              <a:rPr lang="ru-RU" b="1" dirty="0" smtClean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– </a:t>
            </a:r>
            <a:r>
              <a:rPr lang="ru-RU" sz="1400" dirty="0" smtClean="0">
                <a:latin typeface="+mj-lt"/>
              </a:rPr>
              <a:t>победители и призеры </a:t>
            </a:r>
            <a:r>
              <a:rPr lang="ru-RU" sz="1400" dirty="0">
                <a:latin typeface="+mj-lt"/>
              </a:rPr>
              <a:t>официальных физкультурных и спортивных мероприятий УРФО; победители и призеры официальных физкультурных и спортивных Областных мероприятий;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2000 </a:t>
            </a:r>
            <a:r>
              <a:rPr lang="ru-RU" b="1" dirty="0">
                <a:solidFill>
                  <a:prstClr val="black"/>
                </a:solidFill>
              </a:rPr>
              <a:t>руб</a:t>
            </a:r>
            <a:r>
              <a:rPr lang="ru-RU" b="1" dirty="0" smtClean="0">
                <a:solidFill>
                  <a:prstClr val="black"/>
                </a:solidFill>
              </a:rPr>
              <a:t>. -</a:t>
            </a:r>
            <a:r>
              <a:rPr lang="ru-RU" dirty="0">
                <a:solidFill>
                  <a:prstClr val="black"/>
                </a:solidFill>
                <a:latin typeface="Roboto slab regular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победители и призеры 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Первенства </a:t>
            </a: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России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; </a:t>
            </a: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победители и призеры  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Всероссийской Универсиады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3000 </a:t>
            </a:r>
            <a:r>
              <a:rPr lang="ru-RU" b="1" dirty="0">
                <a:solidFill>
                  <a:prstClr val="black"/>
                </a:solidFill>
              </a:rPr>
              <a:t>руб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r>
              <a:rPr lang="ru-RU" b="1" dirty="0" smtClean="0">
                <a:solidFill>
                  <a:prstClr val="black"/>
                </a:solidFill>
              </a:rPr>
              <a:t> - </a:t>
            </a:r>
            <a:r>
              <a:rPr lang="ru-RU" sz="1400" dirty="0">
                <a:solidFill>
                  <a:prstClr val="black"/>
                </a:solidFill>
                <a:latin typeface="Roboto slab regular"/>
              </a:rPr>
              <a:t>победители Первенства Мира, Первенства </a:t>
            </a:r>
            <a:r>
              <a:rPr lang="ru-RU" sz="1400" dirty="0" smtClean="0">
                <a:solidFill>
                  <a:prstClr val="black"/>
                </a:solidFill>
                <a:latin typeface="Roboto slab regular"/>
              </a:rPr>
              <a:t>Европы; призеры</a:t>
            </a:r>
            <a:r>
              <a:rPr lang="ru-RU" sz="1400" dirty="0">
                <a:solidFill>
                  <a:prstClr val="black"/>
                </a:solidFill>
                <a:latin typeface="Roboto slab regular"/>
              </a:rPr>
              <a:t>, занявшие 2, 3 место в Первенстве </a:t>
            </a:r>
            <a:r>
              <a:rPr lang="ru-RU" sz="1400" dirty="0" smtClean="0">
                <a:solidFill>
                  <a:prstClr val="black"/>
                </a:solidFill>
                <a:latin typeface="Roboto slab regular"/>
              </a:rPr>
              <a:t>Мира, в </a:t>
            </a:r>
            <a:r>
              <a:rPr lang="ru-RU" sz="1400" dirty="0">
                <a:solidFill>
                  <a:prstClr val="black"/>
                </a:solidFill>
                <a:latin typeface="Roboto slab regular"/>
              </a:rPr>
              <a:t>Первенстве Европы </a:t>
            </a:r>
            <a:r>
              <a:rPr lang="ru-RU" sz="1400" dirty="0" smtClean="0">
                <a:solidFill>
                  <a:prstClr val="black"/>
                </a:solidFill>
                <a:latin typeface="Roboto slab regular"/>
              </a:rPr>
              <a:t>и т.д.).  </a:t>
            </a:r>
            <a:endParaRPr lang="ru-RU" sz="1400" dirty="0">
              <a:solidFill>
                <a:prstClr val="black"/>
              </a:solidFill>
              <a:latin typeface="Roboto slab regular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22854854"/>
              </p:ext>
            </p:extLst>
          </p:nvPr>
        </p:nvGraphicFramePr>
        <p:xfrm>
          <a:off x="4850854" y="1296928"/>
          <a:ext cx="39820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05747" y="6007496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40871" y="3494325"/>
            <a:ext cx="4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24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4512" y="3494325"/>
            <a:ext cx="4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24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79" y="5661248"/>
            <a:ext cx="38519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latin typeface="+mj-lt"/>
              </a:rPr>
              <a:t>Численность детей, получающих стипендии Главы города в сфере физической культуры, чел.</a:t>
            </a:r>
            <a:endParaRPr lang="ru-RU" sz="13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3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 КУЛЬТУРЫ В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259234"/>
              </p:ext>
            </p:extLst>
          </p:nvPr>
        </p:nvGraphicFramePr>
        <p:xfrm>
          <a:off x="251520" y="836712"/>
          <a:ext cx="8568952" cy="57436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66514"/>
                <a:gridCol w="909977"/>
                <a:gridCol w="909977"/>
                <a:gridCol w="682484"/>
              </a:tblGrid>
              <a:tr h="361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9418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1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dirty="0" smtClean="0">
                          <a:latin typeface="+mj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311,7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241,6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242,6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предоставления услуг дополнительного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библиотечного обслуживания 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Создание условий для организации досуга и обеспечения жителей услугами организаций культуры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Текущий ремонт объектов культуры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Организация аналитической, прогнозной, информационной, консультационной деятельности в сфере культуры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Мероприятия по поддержке социально ориентированных некоммерческих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Выплаты стипендий Главы города Тобольска одаренным детям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Капитальный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ремонт объектов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культуры,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МАУ ДО «ДШИ им. А.А. </a:t>
                      </a:r>
                      <a:r>
                        <a:rPr lang="ru-RU" sz="12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Алябьева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», в </a:t>
                      </a:r>
                      <a:r>
                        <a:rPr lang="ru-RU" sz="12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т.ч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разработка ПД (г. Тобольск, п. </a:t>
                      </a:r>
                      <a:r>
                        <a:rPr lang="ru-RU" sz="12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Сумкино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ru-RU" sz="12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ул.Водников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ДЦБ им. П.П. Ершова, в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т.ч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разработка ПД  (г. Тобольск, 8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мкр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ДК «Речник»  (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г.Тобольск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мкр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Иртышский, ул. Железнодорожная)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5" y="0"/>
            <a:ext cx="7179139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" y="804774"/>
            <a:ext cx="1791351" cy="1335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8328" y="74327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smtClean="0">
                <a:solidFill>
                  <a:srgbClr val="BB903B"/>
                </a:solidFill>
                <a:cs typeface="Arial" pitchFamily="34" charset="0"/>
              </a:rPr>
              <a:t>БЮДЖЕТ</a:t>
            </a:r>
            <a:endParaRPr lang="ru-RU" sz="2000" dirty="0">
              <a:solidFill>
                <a:srgbClr val="BB903B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1724" y="1204010"/>
            <a:ext cx="7064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Форма образования и расходования фонда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самоуправления</a:t>
            </a:r>
            <a:endParaRPr lang="ru-RU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50" y="3717032"/>
            <a:ext cx="2592388" cy="24482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ДОХОДЫ 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– ЭТО ПОСТУПАЮЩИЕ В БЮДЖЕТ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ДЕНЕЖНЫЕ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СРЕДСТВА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93307" y="3717032"/>
            <a:ext cx="2643188" cy="24599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РАСХОДЫ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ЭТО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ВЫПЛАЧИВАЕМЫЕ ИЗ БЮДЖЕТА ДЕНЕЖНЫЕ СРЕДСТВА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5232" y="2348880"/>
            <a:ext cx="8191500" cy="6465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 –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ЭТО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 ДОХОДОВ И РАСХОДОВ НА ОПРЕДЕЛЕННЫЙ ПЕРИОД</a:t>
            </a:r>
          </a:p>
        </p:txBody>
      </p:sp>
      <p:pic>
        <p:nvPicPr>
          <p:cNvPr id="13" name="Picture 3" descr="C:\Users\KorolkoEA\Desktop\8_budj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9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55" y="3316491"/>
            <a:ext cx="3811552" cy="316776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5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6891108" cy="579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МП «РАЗВИТИЕ  КУЛЬТУРЫ В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6" name="TextBox 1"/>
          <p:cNvSpPr txBox="1"/>
          <p:nvPr/>
        </p:nvSpPr>
        <p:spPr>
          <a:xfrm>
            <a:off x="5963561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686572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61970"/>
              </p:ext>
            </p:extLst>
          </p:nvPr>
        </p:nvGraphicFramePr>
        <p:xfrm>
          <a:off x="4788024" y="1124745"/>
          <a:ext cx="4176464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655256"/>
              </p:ext>
            </p:extLst>
          </p:nvPr>
        </p:nvGraphicFramePr>
        <p:xfrm>
          <a:off x="214313" y="764704"/>
          <a:ext cx="8715375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25"/>
                <a:gridCol w="2905125"/>
                <a:gridCol w="2905125"/>
              </a:tblGrid>
              <a:tr h="58326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48999"/>
              </p:ext>
            </p:extLst>
          </p:nvPr>
        </p:nvGraphicFramePr>
        <p:xfrm>
          <a:off x="107504" y="908721"/>
          <a:ext cx="2952328" cy="203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/>
              </a:tblGrid>
              <a:tr h="627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Calibri"/>
                          <a:cs typeface="Times New Roman"/>
                        </a:rPr>
                        <a:t>МАУК «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Calibri"/>
                          <a:cs typeface="Times New Roman"/>
                        </a:rPr>
                        <a:t>ЦИиК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Calibri"/>
                          <a:cs typeface="Times New Roman"/>
                        </a:rPr>
                        <a:t>»                   г. Тобольска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slab regular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0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ДК «Синтез», ДК «Речник», </a:t>
                      </a:r>
                    </a:p>
                  </a:txBody>
                  <a:tcPr/>
                </a:tc>
              </a:tr>
              <a:tr h="300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ДК «Водник»</a:t>
                      </a:r>
                      <a:endParaRPr lang="ru-RU" dirty="0"/>
                    </a:p>
                  </a:txBody>
                  <a:tcPr/>
                </a:tc>
              </a:tr>
              <a:tr h="643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Дом народного творчества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3000043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 Ансамблей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 Духовой оркестр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 Оркестр русских народных инструментов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 Хор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40 Клубных формирований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50949"/>
              </p:ext>
            </p:extLst>
          </p:nvPr>
        </p:nvGraphicFramePr>
        <p:xfrm>
          <a:off x="3187061" y="875184"/>
          <a:ext cx="2831976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97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slab regular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slab regular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МАУК "Центр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сибирско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 - татарской культуры" города Тобольска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slab regular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139373" y="300081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4F81BD">
                    <a:lumMod val="75000"/>
                  </a:srgbClr>
                </a:solidFill>
                <a:latin typeface="Roboto slab regular"/>
              </a:rPr>
              <a:t>7 </a:t>
            </a:r>
            <a:r>
              <a:rPr lang="ru-RU" dirty="0">
                <a:solidFill>
                  <a:srgbClr val="4F81BD">
                    <a:lumMod val="75000"/>
                  </a:srgbClr>
                </a:solidFill>
                <a:latin typeface="Roboto slab regular"/>
              </a:rPr>
              <a:t>Клубных </a:t>
            </a:r>
            <a:r>
              <a:rPr lang="ru-RU" dirty="0" smtClean="0">
                <a:solidFill>
                  <a:srgbClr val="4F81BD">
                    <a:lumMod val="75000"/>
                  </a:srgbClr>
                </a:solidFill>
                <a:latin typeface="Roboto slab regular"/>
              </a:rPr>
              <a:t>формирований</a:t>
            </a:r>
            <a:endParaRPr lang="ru-RU" sz="1600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70849"/>
              </p:ext>
            </p:extLst>
          </p:nvPr>
        </p:nvGraphicFramePr>
        <p:xfrm>
          <a:off x="6107586" y="908720"/>
          <a:ext cx="2734478" cy="166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447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МАУ "Культурно-туристический информационный центр "Визит Тобольск"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107586" y="475549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Создан в 2021 году с целью продвижения туристического потенциала города Тобольска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86" y="2924944"/>
            <a:ext cx="2846430" cy="160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08" y="4575901"/>
            <a:ext cx="2805744" cy="20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7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7251148" cy="579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«РАЗВИТИЕ  КУЛЬТУРЫ В ГОРОДЕ  ТОБОЛЬСКЕ»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247753"/>
              </p:ext>
            </p:extLst>
          </p:nvPr>
        </p:nvGraphicFramePr>
        <p:xfrm>
          <a:off x="107503" y="764703"/>
          <a:ext cx="8928994" cy="576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7"/>
                <a:gridCol w="4464497"/>
              </a:tblGrid>
              <a:tr h="5760641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ЦЕНТРАЛИЗОВАННАЯ ГОРОДСКАЯ БИБЛИОТЕЧНАЯ СИСТЕМА</a:t>
                      </a: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МАУК «Централизованная библиотечная система» </a:t>
                      </a:r>
                    </a:p>
                    <a:p>
                      <a:pPr algn="ctr"/>
                      <a:endParaRPr lang="ru-RU" sz="1600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Включает 10 филиалов:</a:t>
                      </a:r>
                    </a:p>
                    <a:p>
                      <a:pPr algn="ctr"/>
                      <a:endParaRPr lang="ru-RU" sz="1600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ru-RU" sz="1600" b="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1.Центральная городская библиотека им. А.С. Суханова.</a:t>
                      </a:r>
                    </a:p>
                    <a:p>
                      <a:pPr algn="l"/>
                      <a:r>
                        <a:rPr lang="ru-RU" sz="1600" b="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2.Детская центральная библиотека им. П.П. Ершова.</a:t>
                      </a:r>
                    </a:p>
                    <a:p>
                      <a:pPr algn="l"/>
                      <a:r>
                        <a:rPr lang="ru-RU" sz="1600" b="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3.Библиотеки – филиалы № 1,4,5,6,7,8,9,10</a:t>
                      </a: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49221952"/>
              </p:ext>
            </p:extLst>
          </p:nvPr>
        </p:nvGraphicFramePr>
        <p:xfrm>
          <a:off x="4736233" y="836713"/>
          <a:ext cx="410583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8990894"/>
              </p:ext>
            </p:extLst>
          </p:nvPr>
        </p:nvGraphicFramePr>
        <p:xfrm>
          <a:off x="4736233" y="3573016"/>
          <a:ext cx="4105831" cy="301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14" y="4459565"/>
            <a:ext cx="2556284" cy="19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3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6819100" cy="5799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МП «РАЗВИТИЕ  КУЛЬТУРЫ В ГОРОДЕ  ТОБОЛЬСКЕ»</a:t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671603"/>
              </p:ext>
            </p:extLst>
          </p:nvPr>
        </p:nvGraphicFramePr>
        <p:xfrm>
          <a:off x="-1" y="764704"/>
          <a:ext cx="9096302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5976664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СТИПЕНДИИ ГЛАВЫ ГОРОДА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ru-RU" sz="40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189206"/>
            <a:ext cx="37444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В целях поддержки развития детской одаренности с 2020 года Главой города Тобольска </a:t>
            </a:r>
          </a:p>
          <a:p>
            <a:pPr algn="just"/>
            <a:r>
              <a:rPr lang="ru-RU" sz="1600" dirty="0" smtClean="0">
                <a:latin typeface="+mj-lt"/>
              </a:rPr>
              <a:t>утверждена ежемесячная стипендия для детей, достигших особых успехов в сфере искусства и культуры.</a:t>
            </a:r>
          </a:p>
          <a:p>
            <a:pPr algn="just"/>
            <a:endParaRPr lang="ru-RU" sz="1600" dirty="0" smtClean="0">
              <a:latin typeface="+mj-lt"/>
            </a:endParaRPr>
          </a:p>
          <a:p>
            <a:pPr algn="just"/>
            <a:r>
              <a:rPr lang="ru-RU" sz="1400" dirty="0" smtClean="0">
                <a:latin typeface="+mj-lt"/>
              </a:rPr>
              <a:t>(</a:t>
            </a:r>
            <a:r>
              <a:rPr lang="ru-RU" b="1" dirty="0"/>
              <a:t>1000 руб</a:t>
            </a:r>
            <a:r>
              <a:rPr lang="ru-RU" b="1" dirty="0" smtClean="0"/>
              <a:t>.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sz="1400" dirty="0">
                <a:latin typeface="+mj-lt"/>
              </a:rPr>
              <a:t>призеры, занявшие 3 место в конкурсах, включенных Министерством науки и высшего образования Российской Федерации в перечень творческих </a:t>
            </a:r>
            <a:r>
              <a:rPr lang="ru-RU" sz="1400" dirty="0" smtClean="0">
                <a:latin typeface="+mj-lt"/>
              </a:rPr>
              <a:t>конкурсов и др.;</a:t>
            </a:r>
            <a:endParaRPr lang="ru-RU" sz="1400" dirty="0">
              <a:latin typeface="+mj-lt"/>
            </a:endParaRPr>
          </a:p>
          <a:p>
            <a:pPr algn="just"/>
            <a:r>
              <a:rPr lang="ru-RU" b="1" dirty="0" smtClean="0"/>
              <a:t>2000 </a:t>
            </a:r>
            <a:r>
              <a:rPr lang="ru-RU" b="1" dirty="0"/>
              <a:t>руб</a:t>
            </a:r>
            <a:r>
              <a:rPr lang="ru-RU" b="1" dirty="0" smtClean="0"/>
              <a:t>. </a:t>
            </a:r>
            <a:r>
              <a:rPr lang="ru-RU" dirty="0" smtClean="0">
                <a:latin typeface="+mj-lt"/>
              </a:rPr>
              <a:t>– </a:t>
            </a:r>
            <a:r>
              <a:rPr lang="ru-RU" sz="1400" dirty="0">
                <a:latin typeface="+mj-lt"/>
              </a:rPr>
              <a:t>призеры, занявшие 2 место в конкурсах, включенных Министерством науки и высшего образования Российской Федерации в перечень творческих </a:t>
            </a:r>
            <a:r>
              <a:rPr lang="ru-RU" sz="1400" dirty="0" smtClean="0">
                <a:latin typeface="+mj-lt"/>
              </a:rPr>
              <a:t>конкурсов  и др.;</a:t>
            </a:r>
          </a:p>
          <a:p>
            <a:pPr algn="just"/>
            <a:r>
              <a:rPr lang="ru-RU" b="1" dirty="0" smtClean="0"/>
              <a:t>3000 </a:t>
            </a:r>
            <a:r>
              <a:rPr lang="ru-RU" b="1" dirty="0"/>
              <a:t>руб</a:t>
            </a:r>
            <a:r>
              <a:rPr lang="ru-RU" dirty="0" smtClean="0"/>
              <a:t>.</a:t>
            </a:r>
            <a:r>
              <a:rPr lang="ru-RU" b="1" dirty="0" smtClean="0"/>
              <a:t> - </a:t>
            </a:r>
            <a:r>
              <a:rPr lang="ru-RU" sz="1400" dirty="0">
                <a:latin typeface="+mj-lt"/>
              </a:rPr>
              <a:t>победители конкурсов, включенных Министерством науки и высшего образования Российской Федерации в перечень творческих </a:t>
            </a:r>
            <a:r>
              <a:rPr lang="ru-RU" sz="1400" dirty="0" smtClean="0">
                <a:latin typeface="+mj-lt"/>
              </a:rPr>
              <a:t>конкурсов  и др.).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82754982"/>
              </p:ext>
            </p:extLst>
          </p:nvPr>
        </p:nvGraphicFramePr>
        <p:xfrm>
          <a:off x="4860032" y="1189206"/>
          <a:ext cx="39820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135" y="3440807"/>
            <a:ext cx="4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7978" y="3638828"/>
            <a:ext cx="54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9713" y="5661248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Численность детей, получающих стипендии</a:t>
            </a:r>
          </a:p>
          <a:p>
            <a:r>
              <a:rPr lang="ru-RU" sz="1200" b="1" dirty="0" smtClean="0">
                <a:latin typeface="+mj-lt"/>
              </a:rPr>
              <a:t> Главы города в сфере искусства и культуры,</a:t>
            </a:r>
          </a:p>
          <a:p>
            <a:r>
              <a:rPr lang="ru-RU" sz="1200" b="1" dirty="0" smtClean="0">
                <a:latin typeface="+mj-lt"/>
              </a:rPr>
              <a:t> чел.</a:t>
            </a:r>
            <a:endParaRPr lang="ru-RU" sz="1200" b="1" dirty="0"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940152" y="3284986"/>
            <a:ext cx="1970684" cy="144014"/>
          </a:xfrm>
          <a:prstGeom prst="line">
            <a:avLst/>
          </a:prstGeom>
          <a:ln w="25400" cap="rnd" cmpd="sng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13759" y="5984413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ХИМИЧЕСКОЙ И НЕФТЕХТМИЧЕСКОЙ ПРОМЫШЛЕННОСТИ В ГОРОДЕ ТОБОЛЬСКЕ»</a:t>
            </a:r>
            <a: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279637"/>
              </p:ext>
            </p:extLst>
          </p:nvPr>
        </p:nvGraphicFramePr>
        <p:xfrm>
          <a:off x="107503" y="864441"/>
          <a:ext cx="8928994" cy="19279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21410"/>
                <a:gridCol w="948212"/>
                <a:gridCol w="948212"/>
                <a:gridCol w="711160"/>
              </a:tblGrid>
              <a:tr h="5242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521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6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dirty="0" smtClean="0">
                          <a:latin typeface="+mj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12 685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6 806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7 650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7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Мероприятия по содействию модернизации и расширению производственных мощностей субъектов деятельности в сфере химического и нефтехимического производства, повышению технологического уровня, продвижению промышленной продукции на внутреннем и внешнем рынках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12 685 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6 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806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7 650 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137" y="3212976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Перечень и значения показателей, характеризующих получение экономического и (или) иного полезного для Тюменской области эффекта инвестиционного проекта «Комплексное развитие Тобольской промышленной площадки</a:t>
            </a:r>
            <a:r>
              <a:rPr lang="ru-RU" sz="1400" b="1" dirty="0" smtClean="0">
                <a:latin typeface="+mj-lt"/>
              </a:rPr>
              <a:t>»</a:t>
            </a:r>
            <a:endParaRPr lang="ru-RU" sz="1400" b="1" dirty="0">
              <a:latin typeface="+mj-lt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195306"/>
              </p:ext>
            </p:extLst>
          </p:nvPr>
        </p:nvGraphicFramePr>
        <p:xfrm>
          <a:off x="107504" y="4149081"/>
          <a:ext cx="8868607" cy="18722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542879"/>
                <a:gridCol w="831432"/>
                <a:gridCol w="831432"/>
                <a:gridCol w="831432"/>
                <a:gridCol w="831432"/>
              </a:tblGrid>
              <a:tr h="520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Ед. изм.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Объем производства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тыс. тонн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5 481,8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5 415,5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5 620,5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Поступление налогов и иных обязательных платежей в бюджет Тюменской области (областной, местный)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млн. руб.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9 601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10 692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11 922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Численность работников списочного состава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чел.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1 486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1 478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1 471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1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«ФОРМИРОВАНИЕ  КОМФОРТНОЙ  ГОРОДСКОЙ СРЕДЫ  В 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194362"/>
              </p:ext>
            </p:extLst>
          </p:nvPr>
        </p:nvGraphicFramePr>
        <p:xfrm>
          <a:off x="251520" y="836712"/>
          <a:ext cx="8568952" cy="56886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66515"/>
                <a:gridCol w="909977"/>
                <a:gridCol w="816921"/>
                <a:gridCol w="775539"/>
              </a:tblGrid>
              <a:tr h="311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9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dirty="0" smtClean="0">
                          <a:latin typeface="+mj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2 115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1 261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1 247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9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Повышение уровня благоустройства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придомовых территорий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110 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431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Повышение уровня благоустройства общественных пространств и мест массового отдыха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810 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145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142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33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Благоустройство Аптекарского сада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164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Благоустройство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р.Курдюмка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и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р.Слесарка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, подгорной части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130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Строительство,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устройство тротуаров и парковок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123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Озеленение территории города 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26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16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16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Содержание и ремонт сетей освещения города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92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53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53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Текущее содержание объектов благоустройства территорий города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130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58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55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Организация мероприятий при осуществлении деятельности по обращению с животными без владельцев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Изготовление и установка памятника Даниле Чулкову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38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Ремонт спортивных площадок, устройство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комплексных спортивных площадок (Нижний посад, </a:t>
                      </a:r>
                      <a:r>
                        <a:rPr lang="ru-RU" sz="1200" i="1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мкр.Строитель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), благоустройство спортивной зоны ДК «Речник»  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70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Текущее содержание мест захоронения, устройство  Мусульманского кладбища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27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270" y="0"/>
            <a:ext cx="5786437" cy="648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ТЕКУЩЕЕ СОДЕРЖАНИЕ ОБЪЕКТОВ БЛАГОУСТРОЙСТВА ТЕРРИТОРИИ ГОРОДА</a:t>
            </a:r>
          </a:p>
        </p:txBody>
      </p:sp>
      <p:sp>
        <p:nvSpPr>
          <p:cNvPr id="188" name="object 204"/>
          <p:cNvSpPr txBox="1"/>
          <p:nvPr/>
        </p:nvSpPr>
        <p:spPr>
          <a:xfrm>
            <a:off x="2282963" y="915649"/>
            <a:ext cx="2315373" cy="5931320"/>
          </a:xfrm>
          <a:prstGeom prst="rect">
            <a:avLst/>
          </a:prstGeom>
        </p:spPr>
        <p:txBody>
          <a:bodyPr wrap="square" lIns="0" tIns="2233" rIns="0" bIns="0" rtlCol="0">
            <a:noAutofit/>
          </a:bodyPr>
          <a:lstStyle/>
          <a:p>
            <a:pPr>
              <a:lnSpc>
                <a:spcPts val="569"/>
              </a:lnSpc>
            </a:pPr>
            <a:endParaRPr sz="600" dirty="0"/>
          </a:p>
          <a:p>
            <a:pPr algn="r">
              <a:lnSpc>
                <a:spcPct val="95825"/>
              </a:lnSpc>
              <a:spcBef>
                <a:spcPts val="46375"/>
              </a:spcBef>
            </a:pPr>
            <a:r>
              <a:rPr sz="1100" spc="-147" dirty="0">
                <a:latin typeface="Times New Roman"/>
                <a:cs typeface="Times New Roman"/>
              </a:rPr>
              <a:t>59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89" name="object 55"/>
          <p:cNvSpPr/>
          <p:nvPr/>
        </p:nvSpPr>
        <p:spPr>
          <a:xfrm>
            <a:off x="327667" y="1190923"/>
            <a:ext cx="1955294" cy="5387966"/>
          </a:xfrm>
          <a:custGeom>
            <a:avLst/>
            <a:gdLst/>
            <a:ahLst/>
            <a:cxnLst/>
            <a:rect l="l" t="t" r="r" b="b"/>
            <a:pathLst>
              <a:path w="2672967" h="7061706">
                <a:moveTo>
                  <a:pt x="2672967" y="7061706"/>
                </a:moveTo>
                <a:lnTo>
                  <a:pt x="2672967" y="0"/>
                </a:lnTo>
                <a:lnTo>
                  <a:pt x="0" y="0"/>
                </a:lnTo>
                <a:lnTo>
                  <a:pt x="0" y="7061706"/>
                </a:lnTo>
                <a:lnTo>
                  <a:pt x="2672967" y="7061706"/>
                </a:lnTo>
                <a:close/>
              </a:path>
            </a:pathLst>
          </a:custGeom>
          <a:solidFill>
            <a:srgbClr val="4EA3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56"/>
          <p:cNvSpPr/>
          <p:nvPr/>
        </p:nvSpPr>
        <p:spPr>
          <a:xfrm>
            <a:off x="2282963" y="1190923"/>
            <a:ext cx="2282963" cy="5387966"/>
          </a:xfrm>
          <a:custGeom>
            <a:avLst/>
            <a:gdLst/>
            <a:ahLst/>
            <a:cxnLst/>
            <a:rect l="l" t="t" r="r" b="b"/>
            <a:pathLst>
              <a:path w="2672969" h="7061706">
                <a:moveTo>
                  <a:pt x="2672969" y="7061706"/>
                </a:moveTo>
                <a:lnTo>
                  <a:pt x="2672969" y="0"/>
                </a:lnTo>
                <a:lnTo>
                  <a:pt x="0" y="0"/>
                </a:lnTo>
                <a:lnTo>
                  <a:pt x="0" y="7061706"/>
                </a:lnTo>
                <a:lnTo>
                  <a:pt x="2672969" y="706170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57"/>
          <p:cNvSpPr/>
          <p:nvPr/>
        </p:nvSpPr>
        <p:spPr>
          <a:xfrm>
            <a:off x="4635129" y="1190923"/>
            <a:ext cx="2282962" cy="5387966"/>
          </a:xfrm>
          <a:custGeom>
            <a:avLst/>
            <a:gdLst/>
            <a:ahLst/>
            <a:cxnLst/>
            <a:rect l="l" t="t" r="r" b="b"/>
            <a:pathLst>
              <a:path w="2672968" h="7061706">
                <a:moveTo>
                  <a:pt x="2672968" y="7061706"/>
                </a:moveTo>
                <a:lnTo>
                  <a:pt x="2672968" y="0"/>
                </a:lnTo>
                <a:lnTo>
                  <a:pt x="0" y="0"/>
                </a:lnTo>
                <a:lnTo>
                  <a:pt x="0" y="7061706"/>
                </a:lnTo>
                <a:lnTo>
                  <a:pt x="2672968" y="7061706"/>
                </a:lnTo>
                <a:close/>
              </a:path>
            </a:pathLst>
          </a:custGeom>
          <a:solidFill>
            <a:srgbClr val="0051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58"/>
          <p:cNvSpPr/>
          <p:nvPr/>
        </p:nvSpPr>
        <p:spPr>
          <a:xfrm>
            <a:off x="6807267" y="1190923"/>
            <a:ext cx="2083262" cy="5387966"/>
          </a:xfrm>
          <a:custGeom>
            <a:avLst/>
            <a:gdLst/>
            <a:ahLst/>
            <a:cxnLst/>
            <a:rect l="l" t="t" r="r" b="b"/>
            <a:pathLst>
              <a:path w="2672969" h="7061706">
                <a:moveTo>
                  <a:pt x="2672969" y="7061706"/>
                </a:moveTo>
                <a:lnTo>
                  <a:pt x="2672969" y="0"/>
                </a:lnTo>
                <a:lnTo>
                  <a:pt x="0" y="0"/>
                </a:lnTo>
                <a:lnTo>
                  <a:pt x="0" y="7061706"/>
                </a:lnTo>
                <a:lnTo>
                  <a:pt x="2672969" y="7061706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3" name="object 59"/>
          <p:cNvSpPr/>
          <p:nvPr/>
        </p:nvSpPr>
        <p:spPr>
          <a:xfrm>
            <a:off x="539637" y="6173862"/>
            <a:ext cx="71399" cy="290482"/>
          </a:xfrm>
          <a:custGeom>
            <a:avLst/>
            <a:gdLst/>
            <a:ahLst/>
            <a:cxnLst/>
            <a:rect l="l" t="t" r="r" b="b"/>
            <a:pathLst>
              <a:path w="83596" h="321144">
                <a:moveTo>
                  <a:pt x="0" y="321144"/>
                </a:moveTo>
                <a:lnTo>
                  <a:pt x="83596" y="321144"/>
                </a:lnTo>
                <a:lnTo>
                  <a:pt x="83596" y="0"/>
                </a:lnTo>
                <a:lnTo>
                  <a:pt x="0" y="0"/>
                </a:lnTo>
                <a:lnTo>
                  <a:pt x="0" y="32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60"/>
          <p:cNvSpPr/>
          <p:nvPr/>
        </p:nvSpPr>
        <p:spPr>
          <a:xfrm>
            <a:off x="1896268" y="6173862"/>
            <a:ext cx="71435" cy="290482"/>
          </a:xfrm>
          <a:custGeom>
            <a:avLst/>
            <a:gdLst/>
            <a:ahLst/>
            <a:cxnLst/>
            <a:rect l="l" t="t" r="r" b="b"/>
            <a:pathLst>
              <a:path w="83638" h="321144">
                <a:moveTo>
                  <a:pt x="0" y="321144"/>
                </a:moveTo>
                <a:lnTo>
                  <a:pt x="83638" y="321144"/>
                </a:lnTo>
                <a:lnTo>
                  <a:pt x="83638" y="0"/>
                </a:lnTo>
                <a:lnTo>
                  <a:pt x="0" y="0"/>
                </a:lnTo>
                <a:lnTo>
                  <a:pt x="0" y="32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61"/>
          <p:cNvSpPr/>
          <p:nvPr/>
        </p:nvSpPr>
        <p:spPr>
          <a:xfrm>
            <a:off x="675040" y="6173855"/>
            <a:ext cx="71435" cy="168084"/>
          </a:xfrm>
          <a:custGeom>
            <a:avLst/>
            <a:gdLst/>
            <a:ahLst/>
            <a:cxnLst/>
            <a:rect l="l" t="t" r="r" b="b"/>
            <a:pathLst>
              <a:path w="83638" h="185826">
                <a:moveTo>
                  <a:pt x="0" y="185826"/>
                </a:moveTo>
                <a:lnTo>
                  <a:pt x="83638" y="185826"/>
                </a:lnTo>
                <a:lnTo>
                  <a:pt x="83638" y="0"/>
                </a:lnTo>
                <a:lnTo>
                  <a:pt x="0" y="0"/>
                </a:lnTo>
                <a:lnTo>
                  <a:pt x="0" y="185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62"/>
          <p:cNvSpPr/>
          <p:nvPr/>
        </p:nvSpPr>
        <p:spPr>
          <a:xfrm>
            <a:off x="1760790" y="6173855"/>
            <a:ext cx="71435" cy="168084"/>
          </a:xfrm>
          <a:custGeom>
            <a:avLst/>
            <a:gdLst/>
            <a:ahLst/>
            <a:cxnLst/>
            <a:rect l="l" t="t" r="r" b="b"/>
            <a:pathLst>
              <a:path w="83638" h="185826">
                <a:moveTo>
                  <a:pt x="0" y="185826"/>
                </a:moveTo>
                <a:lnTo>
                  <a:pt x="83638" y="185826"/>
                </a:lnTo>
                <a:lnTo>
                  <a:pt x="83638" y="0"/>
                </a:lnTo>
                <a:lnTo>
                  <a:pt x="0" y="0"/>
                </a:lnTo>
                <a:lnTo>
                  <a:pt x="0" y="185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63"/>
          <p:cNvSpPr/>
          <p:nvPr/>
        </p:nvSpPr>
        <p:spPr>
          <a:xfrm>
            <a:off x="424009" y="5880500"/>
            <a:ext cx="1659262" cy="293354"/>
          </a:xfrm>
          <a:custGeom>
            <a:avLst/>
            <a:gdLst/>
            <a:ahLst/>
            <a:cxnLst/>
            <a:rect l="l" t="t" r="r" b="b"/>
            <a:pathLst>
              <a:path w="1942719" h="324319">
                <a:moveTo>
                  <a:pt x="1762252" y="0"/>
                </a:moveTo>
                <a:lnTo>
                  <a:pt x="180454" y="0"/>
                </a:lnTo>
                <a:lnTo>
                  <a:pt x="0" y="254241"/>
                </a:lnTo>
                <a:lnTo>
                  <a:pt x="0" y="324319"/>
                </a:lnTo>
                <a:lnTo>
                  <a:pt x="1942719" y="324319"/>
                </a:lnTo>
                <a:lnTo>
                  <a:pt x="1942719" y="254241"/>
                </a:lnTo>
                <a:lnTo>
                  <a:pt x="1762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64"/>
          <p:cNvSpPr/>
          <p:nvPr/>
        </p:nvSpPr>
        <p:spPr>
          <a:xfrm>
            <a:off x="675040" y="5628145"/>
            <a:ext cx="71435" cy="252355"/>
          </a:xfrm>
          <a:custGeom>
            <a:avLst/>
            <a:gdLst/>
            <a:ahLst/>
            <a:cxnLst/>
            <a:rect l="l" t="t" r="r" b="b"/>
            <a:pathLst>
              <a:path w="83638" h="278993">
                <a:moveTo>
                  <a:pt x="0" y="278993"/>
                </a:moveTo>
                <a:lnTo>
                  <a:pt x="83638" y="278993"/>
                </a:lnTo>
                <a:lnTo>
                  <a:pt x="83638" y="0"/>
                </a:lnTo>
                <a:lnTo>
                  <a:pt x="0" y="0"/>
                </a:lnTo>
                <a:lnTo>
                  <a:pt x="0" y="27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65"/>
          <p:cNvSpPr/>
          <p:nvPr/>
        </p:nvSpPr>
        <p:spPr>
          <a:xfrm>
            <a:off x="1760790" y="5628145"/>
            <a:ext cx="71452" cy="252355"/>
          </a:xfrm>
          <a:custGeom>
            <a:avLst/>
            <a:gdLst/>
            <a:ahLst/>
            <a:cxnLst/>
            <a:rect l="l" t="t" r="r" b="b"/>
            <a:pathLst>
              <a:path w="83658" h="278993">
                <a:moveTo>
                  <a:pt x="0" y="278993"/>
                </a:moveTo>
                <a:lnTo>
                  <a:pt x="83658" y="278993"/>
                </a:lnTo>
                <a:lnTo>
                  <a:pt x="83658" y="0"/>
                </a:lnTo>
                <a:lnTo>
                  <a:pt x="0" y="0"/>
                </a:lnTo>
                <a:lnTo>
                  <a:pt x="0" y="27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66"/>
          <p:cNvSpPr/>
          <p:nvPr/>
        </p:nvSpPr>
        <p:spPr>
          <a:xfrm>
            <a:off x="503104" y="5287117"/>
            <a:ext cx="1501112" cy="341027"/>
          </a:xfrm>
          <a:custGeom>
            <a:avLst/>
            <a:gdLst/>
            <a:ahLst/>
            <a:cxnLst/>
            <a:rect l="l" t="t" r="r" b="b"/>
            <a:pathLst>
              <a:path w="1757552" h="377024">
                <a:moveTo>
                  <a:pt x="0" y="377024"/>
                </a:moveTo>
                <a:lnTo>
                  <a:pt x="1757552" y="377024"/>
                </a:lnTo>
                <a:lnTo>
                  <a:pt x="1757552" y="0"/>
                </a:lnTo>
                <a:lnTo>
                  <a:pt x="0" y="0"/>
                </a:lnTo>
                <a:lnTo>
                  <a:pt x="0" y="377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67"/>
          <p:cNvSpPr/>
          <p:nvPr/>
        </p:nvSpPr>
        <p:spPr>
          <a:xfrm>
            <a:off x="675040" y="5211568"/>
            <a:ext cx="71435" cy="75491"/>
          </a:xfrm>
          <a:custGeom>
            <a:avLst/>
            <a:gdLst/>
            <a:ahLst/>
            <a:cxnLst/>
            <a:rect l="l" t="t" r="r" b="b"/>
            <a:pathLst>
              <a:path w="83638" h="83460">
                <a:moveTo>
                  <a:pt x="0" y="83460"/>
                </a:moveTo>
                <a:lnTo>
                  <a:pt x="83638" y="83460"/>
                </a:lnTo>
                <a:lnTo>
                  <a:pt x="83638" y="0"/>
                </a:lnTo>
                <a:lnTo>
                  <a:pt x="0" y="0"/>
                </a:lnTo>
                <a:lnTo>
                  <a:pt x="0" y="83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68"/>
          <p:cNvSpPr/>
          <p:nvPr/>
        </p:nvSpPr>
        <p:spPr>
          <a:xfrm>
            <a:off x="1760790" y="5211568"/>
            <a:ext cx="71435" cy="75491"/>
          </a:xfrm>
          <a:custGeom>
            <a:avLst/>
            <a:gdLst/>
            <a:ahLst/>
            <a:cxnLst/>
            <a:rect l="l" t="t" r="r" b="b"/>
            <a:pathLst>
              <a:path w="83638" h="83460">
                <a:moveTo>
                  <a:pt x="0" y="83460"/>
                </a:moveTo>
                <a:lnTo>
                  <a:pt x="83638" y="83460"/>
                </a:lnTo>
                <a:lnTo>
                  <a:pt x="83638" y="0"/>
                </a:lnTo>
                <a:lnTo>
                  <a:pt x="0" y="0"/>
                </a:lnTo>
                <a:lnTo>
                  <a:pt x="0" y="83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373" name="Группа 372"/>
          <p:cNvGrpSpPr/>
          <p:nvPr/>
        </p:nvGrpSpPr>
        <p:grpSpPr>
          <a:xfrm>
            <a:off x="6042427" y="4535539"/>
            <a:ext cx="673272" cy="697173"/>
            <a:chOff x="6147306" y="4697340"/>
            <a:chExt cx="673272" cy="697173"/>
          </a:xfrm>
        </p:grpSpPr>
        <p:sp>
          <p:nvSpPr>
            <p:cNvPr id="233" name="object 99"/>
            <p:cNvSpPr/>
            <p:nvPr/>
          </p:nvSpPr>
          <p:spPr>
            <a:xfrm>
              <a:off x="6246122" y="5000264"/>
              <a:ext cx="450257" cy="394249"/>
            </a:xfrm>
            <a:custGeom>
              <a:avLst/>
              <a:gdLst/>
              <a:ahLst/>
              <a:cxnLst/>
              <a:rect l="l" t="t" r="r" b="b"/>
              <a:pathLst>
                <a:path w="527176" h="435863">
                  <a:moveTo>
                    <a:pt x="0" y="11049"/>
                  </a:moveTo>
                  <a:lnTo>
                    <a:pt x="55625" y="14350"/>
                  </a:lnTo>
                  <a:lnTo>
                    <a:pt x="102361" y="23749"/>
                  </a:lnTo>
                  <a:lnTo>
                    <a:pt x="140715" y="38862"/>
                  </a:lnTo>
                  <a:lnTo>
                    <a:pt x="171450" y="57531"/>
                  </a:lnTo>
                  <a:lnTo>
                    <a:pt x="195452" y="78612"/>
                  </a:lnTo>
                  <a:lnTo>
                    <a:pt x="213232" y="101346"/>
                  </a:lnTo>
                  <a:lnTo>
                    <a:pt x="233425" y="142748"/>
                  </a:lnTo>
                  <a:lnTo>
                    <a:pt x="239267" y="187579"/>
                  </a:lnTo>
                  <a:lnTo>
                    <a:pt x="232790" y="225552"/>
                  </a:lnTo>
                  <a:lnTo>
                    <a:pt x="211074" y="299847"/>
                  </a:lnTo>
                  <a:lnTo>
                    <a:pt x="167766" y="435864"/>
                  </a:lnTo>
                  <a:lnTo>
                    <a:pt x="387223" y="435864"/>
                  </a:lnTo>
                  <a:lnTo>
                    <a:pt x="376300" y="399542"/>
                  </a:lnTo>
                  <a:lnTo>
                    <a:pt x="353949" y="315087"/>
                  </a:lnTo>
                  <a:lnTo>
                    <a:pt x="336803" y="222123"/>
                  </a:lnTo>
                  <a:lnTo>
                    <a:pt x="340867" y="158877"/>
                  </a:lnTo>
                  <a:lnTo>
                    <a:pt x="355473" y="140208"/>
                  </a:lnTo>
                  <a:lnTo>
                    <a:pt x="378205" y="119125"/>
                  </a:lnTo>
                  <a:lnTo>
                    <a:pt x="408812" y="98043"/>
                  </a:lnTo>
                  <a:lnTo>
                    <a:pt x="446658" y="78612"/>
                  </a:lnTo>
                  <a:lnTo>
                    <a:pt x="527176" y="78612"/>
                  </a:lnTo>
                  <a:lnTo>
                    <a:pt x="524636" y="74422"/>
                  </a:lnTo>
                  <a:lnTo>
                    <a:pt x="263905" y="74422"/>
                  </a:lnTo>
                  <a:lnTo>
                    <a:pt x="254126" y="43942"/>
                  </a:lnTo>
                  <a:lnTo>
                    <a:pt x="243331" y="16891"/>
                  </a:lnTo>
                  <a:lnTo>
                    <a:pt x="189356" y="16891"/>
                  </a:lnTo>
                  <a:lnTo>
                    <a:pt x="172338" y="11811"/>
                  </a:lnTo>
                  <a:lnTo>
                    <a:pt x="128397" y="2540"/>
                  </a:lnTo>
                  <a:lnTo>
                    <a:pt x="67436" y="0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4" name="object 100"/>
            <p:cNvSpPr/>
            <p:nvPr/>
          </p:nvSpPr>
          <p:spPr>
            <a:xfrm>
              <a:off x="6311095" y="5121802"/>
              <a:ext cx="70830" cy="116827"/>
            </a:xfrm>
            <a:custGeom>
              <a:avLst/>
              <a:gdLst/>
              <a:ahLst/>
              <a:cxnLst/>
              <a:rect l="l" t="t" r="r" b="b"/>
              <a:pathLst>
                <a:path w="82930" h="129159">
                  <a:moveTo>
                    <a:pt x="12700" y="44703"/>
                  </a:moveTo>
                  <a:lnTo>
                    <a:pt x="1397" y="73405"/>
                  </a:lnTo>
                  <a:lnTo>
                    <a:pt x="0" y="100456"/>
                  </a:lnTo>
                  <a:lnTo>
                    <a:pt x="3048" y="120776"/>
                  </a:lnTo>
                  <a:lnTo>
                    <a:pt x="5206" y="129158"/>
                  </a:lnTo>
                  <a:lnTo>
                    <a:pt x="37718" y="122427"/>
                  </a:lnTo>
                  <a:lnTo>
                    <a:pt x="56768" y="114807"/>
                  </a:lnTo>
                  <a:lnTo>
                    <a:pt x="69850" y="102996"/>
                  </a:lnTo>
                  <a:lnTo>
                    <a:pt x="82930" y="83565"/>
                  </a:lnTo>
                  <a:lnTo>
                    <a:pt x="35559" y="83565"/>
                  </a:lnTo>
                  <a:lnTo>
                    <a:pt x="41782" y="65023"/>
                  </a:lnTo>
                  <a:lnTo>
                    <a:pt x="54609" y="38861"/>
                  </a:lnTo>
                  <a:lnTo>
                    <a:pt x="74422" y="9270"/>
                  </a:lnTo>
                  <a:lnTo>
                    <a:pt x="77977" y="5079"/>
                  </a:lnTo>
                  <a:lnTo>
                    <a:pt x="81533" y="0"/>
                  </a:lnTo>
                  <a:lnTo>
                    <a:pt x="47243" y="14350"/>
                  </a:lnTo>
                  <a:lnTo>
                    <a:pt x="12700" y="44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5" name="object 101"/>
            <p:cNvSpPr/>
            <p:nvPr/>
          </p:nvSpPr>
          <p:spPr>
            <a:xfrm>
              <a:off x="6573268" y="5127890"/>
              <a:ext cx="88510" cy="110739"/>
            </a:xfrm>
            <a:custGeom>
              <a:avLst/>
              <a:gdLst/>
              <a:ahLst/>
              <a:cxnLst/>
              <a:rect l="l" t="t" r="r" b="b"/>
              <a:pathLst>
                <a:path w="103631" h="122427">
                  <a:moveTo>
                    <a:pt x="507" y="14350"/>
                  </a:moveTo>
                  <a:lnTo>
                    <a:pt x="0" y="33781"/>
                  </a:lnTo>
                  <a:lnTo>
                    <a:pt x="3555" y="54101"/>
                  </a:lnTo>
                  <a:lnTo>
                    <a:pt x="35559" y="97155"/>
                  </a:lnTo>
                  <a:lnTo>
                    <a:pt x="61722" y="112268"/>
                  </a:lnTo>
                  <a:lnTo>
                    <a:pt x="92328" y="122428"/>
                  </a:lnTo>
                  <a:lnTo>
                    <a:pt x="101473" y="94614"/>
                  </a:lnTo>
                  <a:lnTo>
                    <a:pt x="103631" y="76834"/>
                  </a:lnTo>
                  <a:lnTo>
                    <a:pt x="62102" y="76834"/>
                  </a:lnTo>
                  <a:lnTo>
                    <a:pt x="47117" y="62483"/>
                  </a:lnTo>
                  <a:lnTo>
                    <a:pt x="28067" y="39750"/>
                  </a:lnTo>
                  <a:lnTo>
                    <a:pt x="11683" y="15239"/>
                  </a:lnTo>
                  <a:lnTo>
                    <a:pt x="5588" y="5080"/>
                  </a:lnTo>
                  <a:lnTo>
                    <a:pt x="2921" y="0"/>
                  </a:lnTo>
                  <a:lnTo>
                    <a:pt x="507" y="14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6" name="object 102"/>
            <p:cNvSpPr/>
            <p:nvPr/>
          </p:nvSpPr>
          <p:spPr>
            <a:xfrm>
              <a:off x="6341467" y="5127890"/>
              <a:ext cx="53041" cy="69498"/>
            </a:xfrm>
            <a:custGeom>
              <a:avLst/>
              <a:gdLst/>
              <a:ahLst/>
              <a:cxnLst/>
              <a:rect l="l" t="t" r="r" b="b"/>
              <a:pathLst>
                <a:path w="62102" h="76834">
                  <a:moveTo>
                    <a:pt x="59308" y="0"/>
                  </a:moveTo>
                  <a:lnTo>
                    <a:pt x="30479" y="43052"/>
                  </a:lnTo>
                  <a:lnTo>
                    <a:pt x="4318" y="72643"/>
                  </a:lnTo>
                  <a:lnTo>
                    <a:pt x="0" y="76834"/>
                  </a:lnTo>
                  <a:lnTo>
                    <a:pt x="47371" y="76834"/>
                  </a:lnTo>
                  <a:lnTo>
                    <a:pt x="49022" y="74294"/>
                  </a:lnTo>
                  <a:lnTo>
                    <a:pt x="58547" y="54101"/>
                  </a:lnTo>
                  <a:lnTo>
                    <a:pt x="62102" y="33781"/>
                  </a:lnTo>
                  <a:lnTo>
                    <a:pt x="61595" y="14350"/>
                  </a:lnTo>
                  <a:lnTo>
                    <a:pt x="59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7" name="object 103"/>
            <p:cNvSpPr/>
            <p:nvPr/>
          </p:nvSpPr>
          <p:spPr>
            <a:xfrm>
              <a:off x="6587152" y="5121802"/>
              <a:ext cx="74626" cy="75586"/>
            </a:xfrm>
            <a:custGeom>
              <a:avLst/>
              <a:gdLst/>
              <a:ahLst/>
              <a:cxnLst/>
              <a:rect l="l" t="t" r="r" b="b"/>
              <a:pathLst>
                <a:path w="87375" h="83565">
                  <a:moveTo>
                    <a:pt x="15621" y="5841"/>
                  </a:moveTo>
                  <a:lnTo>
                    <a:pt x="0" y="0"/>
                  </a:lnTo>
                  <a:lnTo>
                    <a:pt x="3428" y="5079"/>
                  </a:lnTo>
                  <a:lnTo>
                    <a:pt x="6985" y="9270"/>
                  </a:lnTo>
                  <a:lnTo>
                    <a:pt x="14097" y="19430"/>
                  </a:lnTo>
                  <a:lnTo>
                    <a:pt x="28194" y="43052"/>
                  </a:lnTo>
                  <a:lnTo>
                    <a:pt x="38100" y="64134"/>
                  </a:lnTo>
                  <a:lnTo>
                    <a:pt x="43942" y="77723"/>
                  </a:lnTo>
                  <a:lnTo>
                    <a:pt x="45847" y="83565"/>
                  </a:lnTo>
                  <a:lnTo>
                    <a:pt x="87375" y="83565"/>
                  </a:lnTo>
                  <a:lnTo>
                    <a:pt x="68579" y="44703"/>
                  </a:lnTo>
                  <a:lnTo>
                    <a:pt x="34290" y="14350"/>
                  </a:lnTo>
                  <a:lnTo>
                    <a:pt x="15621" y="5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8" name="object 104"/>
            <p:cNvSpPr/>
            <p:nvPr/>
          </p:nvSpPr>
          <p:spPr>
            <a:xfrm>
              <a:off x="6266406" y="5030133"/>
              <a:ext cx="89053" cy="61112"/>
            </a:xfrm>
            <a:custGeom>
              <a:avLst/>
              <a:gdLst/>
              <a:ahLst/>
              <a:cxnLst/>
              <a:rect l="l" t="t" r="r" b="b"/>
              <a:pathLst>
                <a:path w="104266" h="67563">
                  <a:moveTo>
                    <a:pt x="24002" y="66675"/>
                  </a:moveTo>
                  <a:lnTo>
                    <a:pt x="39497" y="67563"/>
                  </a:lnTo>
                  <a:lnTo>
                    <a:pt x="53085" y="64134"/>
                  </a:lnTo>
                  <a:lnTo>
                    <a:pt x="71754" y="55752"/>
                  </a:lnTo>
                  <a:lnTo>
                    <a:pt x="86613" y="45592"/>
                  </a:lnTo>
                  <a:lnTo>
                    <a:pt x="91058" y="40512"/>
                  </a:lnTo>
                  <a:lnTo>
                    <a:pt x="39242" y="40512"/>
                  </a:lnTo>
                  <a:lnTo>
                    <a:pt x="51053" y="30352"/>
                  </a:lnTo>
                  <a:lnTo>
                    <a:pt x="59943" y="24510"/>
                  </a:lnTo>
                  <a:lnTo>
                    <a:pt x="70357" y="18541"/>
                  </a:lnTo>
                  <a:lnTo>
                    <a:pt x="86994" y="10032"/>
                  </a:lnTo>
                  <a:lnTo>
                    <a:pt x="91312" y="7619"/>
                  </a:lnTo>
                  <a:lnTo>
                    <a:pt x="95757" y="5841"/>
                  </a:lnTo>
                  <a:lnTo>
                    <a:pt x="100075" y="3301"/>
                  </a:lnTo>
                  <a:lnTo>
                    <a:pt x="104266" y="1650"/>
                  </a:lnTo>
                  <a:lnTo>
                    <a:pt x="91821" y="0"/>
                  </a:lnTo>
                  <a:lnTo>
                    <a:pt x="75946" y="0"/>
                  </a:lnTo>
                  <a:lnTo>
                    <a:pt x="58292" y="2539"/>
                  </a:lnTo>
                  <a:lnTo>
                    <a:pt x="21335" y="22732"/>
                  </a:lnTo>
                  <a:lnTo>
                    <a:pt x="2031" y="54863"/>
                  </a:lnTo>
                  <a:lnTo>
                    <a:pt x="0" y="60832"/>
                  </a:lnTo>
                  <a:lnTo>
                    <a:pt x="24002" y="666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9" name="object 105"/>
            <p:cNvSpPr/>
            <p:nvPr/>
          </p:nvSpPr>
          <p:spPr>
            <a:xfrm>
              <a:off x="6627611" y="5071372"/>
              <a:ext cx="73868" cy="19873"/>
            </a:xfrm>
            <a:custGeom>
              <a:avLst/>
              <a:gdLst/>
              <a:ahLst/>
              <a:cxnLst/>
              <a:rect l="l" t="t" r="r" b="b"/>
              <a:pathLst>
                <a:path w="86487" h="21971">
                  <a:moveTo>
                    <a:pt x="80518" y="0"/>
                  </a:moveTo>
                  <a:lnTo>
                    <a:pt x="0" y="0"/>
                  </a:lnTo>
                  <a:lnTo>
                    <a:pt x="4191" y="3302"/>
                  </a:lnTo>
                  <a:lnTo>
                    <a:pt x="9144" y="6731"/>
                  </a:lnTo>
                  <a:lnTo>
                    <a:pt x="14604" y="10160"/>
                  </a:lnTo>
                  <a:lnTo>
                    <a:pt x="33274" y="18542"/>
                  </a:lnTo>
                  <a:lnTo>
                    <a:pt x="46990" y="21971"/>
                  </a:lnTo>
                  <a:lnTo>
                    <a:pt x="62483" y="21082"/>
                  </a:lnTo>
                  <a:lnTo>
                    <a:pt x="86487" y="15240"/>
                  </a:lnTo>
                  <a:lnTo>
                    <a:pt x="85217" y="10922"/>
                  </a:lnTo>
                  <a:lnTo>
                    <a:pt x="81406" y="1651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0" name="object 106"/>
            <p:cNvSpPr/>
            <p:nvPr/>
          </p:nvSpPr>
          <p:spPr>
            <a:xfrm>
              <a:off x="6471522" y="4846677"/>
              <a:ext cx="234836" cy="220903"/>
            </a:xfrm>
            <a:custGeom>
              <a:avLst/>
              <a:gdLst/>
              <a:ahLst/>
              <a:cxnLst/>
              <a:rect l="l" t="t" r="r" b="b"/>
              <a:pathLst>
                <a:path w="274954" h="244221">
                  <a:moveTo>
                    <a:pt x="93218" y="217932"/>
                  </a:moveTo>
                  <a:lnTo>
                    <a:pt x="92201" y="195961"/>
                  </a:lnTo>
                  <a:lnTo>
                    <a:pt x="97790" y="141986"/>
                  </a:lnTo>
                  <a:lnTo>
                    <a:pt x="123190" y="70993"/>
                  </a:lnTo>
                  <a:lnTo>
                    <a:pt x="181228" y="0"/>
                  </a:lnTo>
                  <a:lnTo>
                    <a:pt x="152273" y="17780"/>
                  </a:lnTo>
                  <a:lnTo>
                    <a:pt x="125729" y="39751"/>
                  </a:lnTo>
                  <a:lnTo>
                    <a:pt x="101600" y="64262"/>
                  </a:lnTo>
                  <a:lnTo>
                    <a:pt x="79628" y="91313"/>
                  </a:lnTo>
                  <a:lnTo>
                    <a:pt x="59817" y="120015"/>
                  </a:lnTo>
                  <a:lnTo>
                    <a:pt x="42036" y="150368"/>
                  </a:lnTo>
                  <a:lnTo>
                    <a:pt x="26161" y="181610"/>
                  </a:lnTo>
                  <a:lnTo>
                    <a:pt x="12192" y="212852"/>
                  </a:lnTo>
                  <a:lnTo>
                    <a:pt x="0" y="244221"/>
                  </a:lnTo>
                  <a:lnTo>
                    <a:pt x="260730" y="244221"/>
                  </a:lnTo>
                  <a:lnTo>
                    <a:pt x="260223" y="243332"/>
                  </a:lnTo>
                  <a:lnTo>
                    <a:pt x="228473" y="243332"/>
                  </a:lnTo>
                  <a:lnTo>
                    <a:pt x="224281" y="241681"/>
                  </a:lnTo>
                  <a:lnTo>
                    <a:pt x="217931" y="239903"/>
                  </a:lnTo>
                  <a:lnTo>
                    <a:pt x="209803" y="237363"/>
                  </a:lnTo>
                  <a:lnTo>
                    <a:pt x="212344" y="235712"/>
                  </a:lnTo>
                  <a:lnTo>
                    <a:pt x="214883" y="234823"/>
                  </a:lnTo>
                  <a:lnTo>
                    <a:pt x="217677" y="234061"/>
                  </a:lnTo>
                  <a:lnTo>
                    <a:pt x="254000" y="234061"/>
                  </a:lnTo>
                  <a:lnTo>
                    <a:pt x="246760" y="224790"/>
                  </a:lnTo>
                  <a:lnTo>
                    <a:pt x="274954" y="217932"/>
                  </a:lnTo>
                  <a:lnTo>
                    <a:pt x="93218" y="217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1" name="object 107"/>
            <p:cNvSpPr/>
            <p:nvPr/>
          </p:nvSpPr>
          <p:spPr>
            <a:xfrm>
              <a:off x="6299923" y="5040012"/>
              <a:ext cx="60418" cy="26766"/>
            </a:xfrm>
            <a:custGeom>
              <a:avLst/>
              <a:gdLst/>
              <a:ahLst/>
              <a:cxnLst/>
              <a:rect l="l" t="t" r="r" b="b"/>
              <a:pathLst>
                <a:path w="70739" h="29591">
                  <a:moveTo>
                    <a:pt x="51816" y="29590"/>
                  </a:moveTo>
                  <a:lnTo>
                    <a:pt x="58420" y="21970"/>
                  </a:lnTo>
                  <a:lnTo>
                    <a:pt x="66040" y="10159"/>
                  </a:lnTo>
                  <a:lnTo>
                    <a:pt x="70739" y="0"/>
                  </a:lnTo>
                  <a:lnTo>
                    <a:pt x="66801" y="1650"/>
                  </a:lnTo>
                  <a:lnTo>
                    <a:pt x="62865" y="4190"/>
                  </a:lnTo>
                  <a:lnTo>
                    <a:pt x="58674" y="6730"/>
                  </a:lnTo>
                  <a:lnTo>
                    <a:pt x="54356" y="8508"/>
                  </a:lnTo>
                  <a:lnTo>
                    <a:pt x="33909" y="17779"/>
                  </a:lnTo>
                  <a:lnTo>
                    <a:pt x="16510" y="24510"/>
                  </a:lnTo>
                  <a:lnTo>
                    <a:pt x="4572" y="27939"/>
                  </a:lnTo>
                  <a:lnTo>
                    <a:pt x="0" y="29590"/>
                  </a:lnTo>
                  <a:lnTo>
                    <a:pt x="51816" y="29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2" name="object 108"/>
            <p:cNvSpPr/>
            <p:nvPr/>
          </p:nvSpPr>
          <p:spPr>
            <a:xfrm>
              <a:off x="6657440" y="5058391"/>
              <a:ext cx="36337" cy="8386"/>
            </a:xfrm>
            <a:custGeom>
              <a:avLst/>
              <a:gdLst/>
              <a:ahLst/>
              <a:cxnLst/>
              <a:rect l="l" t="t" r="r" b="b"/>
              <a:pathLst>
                <a:path w="42545" h="9271">
                  <a:moveTo>
                    <a:pt x="36322" y="0"/>
                  </a:moveTo>
                  <a:lnTo>
                    <a:pt x="0" y="0"/>
                  </a:lnTo>
                  <a:lnTo>
                    <a:pt x="7620" y="5842"/>
                  </a:lnTo>
                  <a:lnTo>
                    <a:pt x="12192" y="9271"/>
                  </a:lnTo>
                  <a:lnTo>
                    <a:pt x="42545" y="9271"/>
                  </a:lnTo>
                  <a:lnTo>
                    <a:pt x="39624" y="4191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3" name="object 109"/>
            <p:cNvSpPr/>
            <p:nvPr/>
          </p:nvSpPr>
          <p:spPr>
            <a:xfrm>
              <a:off x="6551139" y="5004859"/>
              <a:ext cx="250456" cy="38942"/>
            </a:xfrm>
            <a:custGeom>
              <a:avLst/>
              <a:gdLst/>
              <a:ahLst/>
              <a:cxnLst/>
              <a:rect l="l" t="t" r="r" b="b"/>
              <a:pathLst>
                <a:path w="293242" h="43052">
                  <a:moveTo>
                    <a:pt x="151891" y="0"/>
                  </a:moveTo>
                  <a:lnTo>
                    <a:pt x="90931" y="11811"/>
                  </a:lnTo>
                  <a:lnTo>
                    <a:pt x="0" y="43053"/>
                  </a:lnTo>
                  <a:lnTo>
                    <a:pt x="181736" y="43053"/>
                  </a:lnTo>
                  <a:lnTo>
                    <a:pt x="185165" y="42291"/>
                  </a:lnTo>
                  <a:lnTo>
                    <a:pt x="219075" y="36322"/>
                  </a:lnTo>
                  <a:lnTo>
                    <a:pt x="255142" y="33020"/>
                  </a:lnTo>
                  <a:lnTo>
                    <a:pt x="293242" y="32131"/>
                  </a:lnTo>
                  <a:lnTo>
                    <a:pt x="210184" y="7620"/>
                  </a:lnTo>
                  <a:lnTo>
                    <a:pt x="151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4" name="object 110"/>
            <p:cNvSpPr/>
            <p:nvPr/>
          </p:nvSpPr>
          <p:spPr>
            <a:xfrm>
              <a:off x="6357738" y="4888033"/>
              <a:ext cx="96213" cy="127510"/>
            </a:xfrm>
            <a:custGeom>
              <a:avLst/>
              <a:gdLst/>
              <a:ahLst/>
              <a:cxnLst/>
              <a:rect l="l" t="t" r="r" b="b"/>
              <a:pathLst>
                <a:path w="112649" h="140970">
                  <a:moveTo>
                    <a:pt x="58674" y="140969"/>
                  </a:moveTo>
                  <a:lnTo>
                    <a:pt x="112649" y="140969"/>
                  </a:lnTo>
                  <a:lnTo>
                    <a:pt x="95503" y="104647"/>
                  </a:lnTo>
                  <a:lnTo>
                    <a:pt x="76962" y="73406"/>
                  </a:lnTo>
                  <a:lnTo>
                    <a:pt x="54991" y="44703"/>
                  </a:lnTo>
                  <a:lnTo>
                    <a:pt x="29337" y="19431"/>
                  </a:lnTo>
                  <a:lnTo>
                    <a:pt x="0" y="0"/>
                  </a:lnTo>
                  <a:lnTo>
                    <a:pt x="39497" y="34543"/>
                  </a:lnTo>
                  <a:lnTo>
                    <a:pt x="58674" y="59943"/>
                  </a:lnTo>
                  <a:lnTo>
                    <a:pt x="63246" y="91185"/>
                  </a:lnTo>
                  <a:lnTo>
                    <a:pt x="58674" y="140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5" name="object 111"/>
            <p:cNvSpPr/>
            <p:nvPr/>
          </p:nvSpPr>
          <p:spPr>
            <a:xfrm>
              <a:off x="6579776" y="4932259"/>
              <a:ext cx="98599" cy="78688"/>
            </a:xfrm>
            <a:custGeom>
              <a:avLst/>
              <a:gdLst/>
              <a:ahLst/>
              <a:cxnLst/>
              <a:rect l="l" t="t" r="r" b="b"/>
              <a:pathLst>
                <a:path w="115443" h="86995">
                  <a:moveTo>
                    <a:pt x="79755" y="0"/>
                  </a:moveTo>
                  <a:lnTo>
                    <a:pt x="58038" y="0"/>
                  </a:lnTo>
                  <a:lnTo>
                    <a:pt x="35432" y="5968"/>
                  </a:lnTo>
                  <a:lnTo>
                    <a:pt x="16509" y="18668"/>
                  </a:lnTo>
                  <a:lnTo>
                    <a:pt x="4318" y="34670"/>
                  </a:lnTo>
                  <a:lnTo>
                    <a:pt x="0" y="51561"/>
                  </a:lnTo>
                  <a:lnTo>
                    <a:pt x="4445" y="67563"/>
                  </a:lnTo>
                  <a:lnTo>
                    <a:pt x="17272" y="80263"/>
                  </a:lnTo>
                  <a:lnTo>
                    <a:pt x="35813" y="86994"/>
                  </a:lnTo>
                  <a:lnTo>
                    <a:pt x="57403" y="86994"/>
                  </a:lnTo>
                  <a:lnTo>
                    <a:pt x="79882" y="81152"/>
                  </a:lnTo>
                  <a:lnTo>
                    <a:pt x="98932" y="68452"/>
                  </a:lnTo>
                  <a:lnTo>
                    <a:pt x="110998" y="52450"/>
                  </a:lnTo>
                  <a:lnTo>
                    <a:pt x="115443" y="35559"/>
                  </a:lnTo>
                  <a:lnTo>
                    <a:pt x="110998" y="19430"/>
                  </a:lnTo>
                  <a:lnTo>
                    <a:pt x="98171" y="6857"/>
                  </a:lnTo>
                  <a:lnTo>
                    <a:pt x="79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6" name="object 112"/>
            <p:cNvSpPr/>
            <p:nvPr/>
          </p:nvSpPr>
          <p:spPr>
            <a:xfrm>
              <a:off x="6147306" y="4935361"/>
              <a:ext cx="140577" cy="65707"/>
            </a:xfrm>
            <a:custGeom>
              <a:avLst/>
              <a:gdLst/>
              <a:ahLst/>
              <a:cxnLst/>
              <a:rect l="l" t="t" r="r" b="b"/>
              <a:pathLst>
                <a:path w="164592" h="72644">
                  <a:moveTo>
                    <a:pt x="23240" y="57403"/>
                  </a:moveTo>
                  <a:lnTo>
                    <a:pt x="40131" y="68452"/>
                  </a:lnTo>
                  <a:lnTo>
                    <a:pt x="58547" y="71754"/>
                  </a:lnTo>
                  <a:lnTo>
                    <a:pt x="86995" y="72643"/>
                  </a:lnTo>
                  <a:lnTo>
                    <a:pt x="112013" y="69214"/>
                  </a:lnTo>
                  <a:lnTo>
                    <a:pt x="134238" y="61594"/>
                  </a:lnTo>
                  <a:lnTo>
                    <a:pt x="152526" y="52323"/>
                  </a:lnTo>
                  <a:lnTo>
                    <a:pt x="164592" y="43941"/>
                  </a:lnTo>
                  <a:lnTo>
                    <a:pt x="139573" y="43941"/>
                  </a:lnTo>
                  <a:lnTo>
                    <a:pt x="108838" y="43052"/>
                  </a:lnTo>
                  <a:lnTo>
                    <a:pt x="83820" y="40512"/>
                  </a:lnTo>
                  <a:lnTo>
                    <a:pt x="66928" y="37210"/>
                  </a:lnTo>
                  <a:lnTo>
                    <a:pt x="60705" y="36321"/>
                  </a:lnTo>
                  <a:lnTo>
                    <a:pt x="81787" y="32130"/>
                  </a:lnTo>
                  <a:lnTo>
                    <a:pt x="97027" y="29590"/>
                  </a:lnTo>
                  <a:lnTo>
                    <a:pt x="113792" y="28701"/>
                  </a:lnTo>
                  <a:lnTo>
                    <a:pt x="164592" y="28701"/>
                  </a:lnTo>
                  <a:lnTo>
                    <a:pt x="152526" y="20319"/>
                  </a:lnTo>
                  <a:lnTo>
                    <a:pt x="134238" y="10921"/>
                  </a:lnTo>
                  <a:lnTo>
                    <a:pt x="112013" y="3428"/>
                  </a:lnTo>
                  <a:lnTo>
                    <a:pt x="86995" y="0"/>
                  </a:lnTo>
                  <a:lnTo>
                    <a:pt x="53085" y="5968"/>
                  </a:lnTo>
                  <a:lnTo>
                    <a:pt x="25400" y="17779"/>
                  </a:lnTo>
                  <a:lnTo>
                    <a:pt x="6857" y="30352"/>
                  </a:lnTo>
                  <a:lnTo>
                    <a:pt x="0" y="36321"/>
                  </a:lnTo>
                  <a:lnTo>
                    <a:pt x="23240" y="57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7" name="object 113"/>
            <p:cNvSpPr/>
            <p:nvPr/>
          </p:nvSpPr>
          <p:spPr>
            <a:xfrm>
              <a:off x="6678917" y="4974303"/>
              <a:ext cx="133634" cy="26766"/>
            </a:xfrm>
            <a:custGeom>
              <a:avLst/>
              <a:gdLst/>
              <a:ahLst/>
              <a:cxnLst/>
              <a:rect l="l" t="t" r="r" b="b"/>
              <a:pathLst>
                <a:path w="156463" h="29591">
                  <a:moveTo>
                    <a:pt x="156463" y="888"/>
                  </a:moveTo>
                  <a:lnTo>
                    <a:pt x="12826" y="888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13207" y="9270"/>
                  </a:lnTo>
                  <a:lnTo>
                    <a:pt x="31496" y="18542"/>
                  </a:lnTo>
                  <a:lnTo>
                    <a:pt x="53721" y="26162"/>
                  </a:lnTo>
                  <a:lnTo>
                    <a:pt x="78867" y="29591"/>
                  </a:lnTo>
                  <a:lnTo>
                    <a:pt x="112649" y="23622"/>
                  </a:lnTo>
                  <a:lnTo>
                    <a:pt x="140334" y="11811"/>
                  </a:lnTo>
                  <a:lnTo>
                    <a:pt x="156463" y="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8" name="object 114"/>
            <p:cNvSpPr/>
            <p:nvPr/>
          </p:nvSpPr>
          <p:spPr>
            <a:xfrm>
              <a:off x="6325088" y="4943746"/>
              <a:ext cx="63672" cy="51234"/>
            </a:xfrm>
            <a:custGeom>
              <a:avLst/>
              <a:gdLst/>
              <a:ahLst/>
              <a:cxnLst/>
              <a:rect l="l" t="t" r="r" b="b"/>
              <a:pathLst>
                <a:path w="74549" h="56642">
                  <a:moveTo>
                    <a:pt x="36829" y="0"/>
                  </a:moveTo>
                  <a:lnTo>
                    <a:pt x="22859" y="0"/>
                  </a:lnTo>
                  <a:lnTo>
                    <a:pt x="10922" y="4190"/>
                  </a:lnTo>
                  <a:lnTo>
                    <a:pt x="2794" y="12699"/>
                  </a:lnTo>
                  <a:lnTo>
                    <a:pt x="0" y="23621"/>
                  </a:lnTo>
                  <a:lnTo>
                    <a:pt x="3048" y="34670"/>
                  </a:lnTo>
                  <a:lnTo>
                    <a:pt x="10922" y="43941"/>
                  </a:lnTo>
                  <a:lnTo>
                    <a:pt x="23368" y="52323"/>
                  </a:lnTo>
                  <a:lnTo>
                    <a:pt x="37846" y="56641"/>
                  </a:lnTo>
                  <a:lnTo>
                    <a:pt x="51816" y="55752"/>
                  </a:lnTo>
                  <a:lnTo>
                    <a:pt x="63753" y="51561"/>
                  </a:lnTo>
                  <a:lnTo>
                    <a:pt x="71881" y="43052"/>
                  </a:lnTo>
                  <a:lnTo>
                    <a:pt x="74549" y="33019"/>
                  </a:lnTo>
                  <a:lnTo>
                    <a:pt x="71627" y="21970"/>
                  </a:lnTo>
                  <a:lnTo>
                    <a:pt x="63626" y="11810"/>
                  </a:lnTo>
                  <a:lnTo>
                    <a:pt x="51307" y="3428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9" name="object 115"/>
            <p:cNvSpPr/>
            <p:nvPr/>
          </p:nvSpPr>
          <p:spPr>
            <a:xfrm>
              <a:off x="6278012" y="4974303"/>
              <a:ext cx="10847" cy="803"/>
            </a:xfrm>
            <a:custGeom>
              <a:avLst/>
              <a:gdLst/>
              <a:ahLst/>
              <a:cxnLst/>
              <a:rect l="l" t="t" r="r" b="b"/>
              <a:pathLst>
                <a:path w="12700" h="888">
                  <a:moveTo>
                    <a:pt x="12700" y="0"/>
                  </a:moveTo>
                  <a:lnTo>
                    <a:pt x="6476" y="0"/>
                  </a:lnTo>
                  <a:lnTo>
                    <a:pt x="0" y="888"/>
                  </a:lnTo>
                  <a:lnTo>
                    <a:pt x="11557" y="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0" name="object 116"/>
            <p:cNvSpPr/>
            <p:nvPr/>
          </p:nvSpPr>
          <p:spPr>
            <a:xfrm>
              <a:off x="6701479" y="4961323"/>
              <a:ext cx="119099" cy="13784"/>
            </a:xfrm>
            <a:custGeom>
              <a:avLst/>
              <a:gdLst/>
              <a:ahLst/>
              <a:cxnLst/>
              <a:rect l="l" t="t" r="r" b="b"/>
              <a:pathLst>
                <a:path w="139445" h="15239">
                  <a:moveTo>
                    <a:pt x="131063" y="0"/>
                  </a:moveTo>
                  <a:lnTo>
                    <a:pt x="0" y="0"/>
                  </a:lnTo>
                  <a:lnTo>
                    <a:pt x="30606" y="888"/>
                  </a:lnTo>
                  <a:lnTo>
                    <a:pt x="55625" y="3428"/>
                  </a:lnTo>
                  <a:lnTo>
                    <a:pt x="72389" y="6731"/>
                  </a:lnTo>
                  <a:lnTo>
                    <a:pt x="78612" y="7619"/>
                  </a:lnTo>
                  <a:lnTo>
                    <a:pt x="57530" y="11811"/>
                  </a:lnTo>
                  <a:lnTo>
                    <a:pt x="42290" y="14350"/>
                  </a:lnTo>
                  <a:lnTo>
                    <a:pt x="25526" y="15239"/>
                  </a:lnTo>
                  <a:lnTo>
                    <a:pt x="130047" y="15239"/>
                  </a:lnTo>
                  <a:lnTo>
                    <a:pt x="132587" y="13588"/>
                  </a:lnTo>
                  <a:lnTo>
                    <a:pt x="139445" y="761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1" name="object 117"/>
            <p:cNvSpPr/>
            <p:nvPr/>
          </p:nvSpPr>
          <p:spPr>
            <a:xfrm>
              <a:off x="6278012" y="4961322"/>
              <a:ext cx="10847" cy="803"/>
            </a:xfrm>
            <a:custGeom>
              <a:avLst/>
              <a:gdLst/>
              <a:ahLst/>
              <a:cxnLst/>
              <a:rect l="l" t="t" r="r" b="b"/>
              <a:pathLst>
                <a:path w="12700" h="888">
                  <a:moveTo>
                    <a:pt x="11557" y="0"/>
                  </a:moveTo>
                  <a:lnTo>
                    <a:pt x="0" y="0"/>
                  </a:lnTo>
                  <a:lnTo>
                    <a:pt x="6476" y="888"/>
                  </a:lnTo>
                  <a:lnTo>
                    <a:pt x="12700" y="888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2" name="object 118"/>
            <p:cNvSpPr/>
            <p:nvPr/>
          </p:nvSpPr>
          <p:spPr>
            <a:xfrm>
              <a:off x="6678917" y="4935361"/>
              <a:ext cx="134502" cy="26765"/>
            </a:xfrm>
            <a:custGeom>
              <a:avLst/>
              <a:gdLst/>
              <a:ahLst/>
              <a:cxnLst/>
              <a:rect l="l" t="t" r="r" b="b"/>
              <a:pathLst>
                <a:path w="157479" h="29590">
                  <a:moveTo>
                    <a:pt x="78867" y="0"/>
                  </a:moveTo>
                  <a:lnTo>
                    <a:pt x="53721" y="3428"/>
                  </a:lnTo>
                  <a:lnTo>
                    <a:pt x="31496" y="10921"/>
                  </a:lnTo>
                  <a:lnTo>
                    <a:pt x="13334" y="20319"/>
                  </a:lnTo>
                  <a:lnTo>
                    <a:pt x="0" y="29590"/>
                  </a:lnTo>
                  <a:lnTo>
                    <a:pt x="6350" y="29590"/>
                  </a:lnTo>
                  <a:lnTo>
                    <a:pt x="12826" y="28701"/>
                  </a:lnTo>
                  <a:lnTo>
                    <a:pt x="157479" y="28701"/>
                  </a:lnTo>
                  <a:lnTo>
                    <a:pt x="142494" y="15239"/>
                  </a:lnTo>
                  <a:lnTo>
                    <a:pt x="125729" y="4190"/>
                  </a:lnTo>
                  <a:lnTo>
                    <a:pt x="107187" y="888"/>
                  </a:lnTo>
                  <a:lnTo>
                    <a:pt x="788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3" name="object 119"/>
            <p:cNvSpPr/>
            <p:nvPr/>
          </p:nvSpPr>
          <p:spPr>
            <a:xfrm>
              <a:off x="6449937" y="4877349"/>
              <a:ext cx="68010" cy="81675"/>
            </a:xfrm>
            <a:custGeom>
              <a:avLst/>
              <a:gdLst/>
              <a:ahLst/>
              <a:cxnLst/>
              <a:rect l="l" t="t" r="r" b="b"/>
              <a:pathLst>
                <a:path w="79628" h="90296">
                  <a:moveTo>
                    <a:pt x="39750" y="0"/>
                  </a:moveTo>
                  <a:lnTo>
                    <a:pt x="24256" y="3301"/>
                  </a:lnTo>
                  <a:lnTo>
                    <a:pt x="11556" y="13462"/>
                  </a:lnTo>
                  <a:lnTo>
                    <a:pt x="3048" y="27812"/>
                  </a:lnTo>
                  <a:lnTo>
                    <a:pt x="0" y="45593"/>
                  </a:lnTo>
                  <a:lnTo>
                    <a:pt x="3048" y="62483"/>
                  </a:lnTo>
                  <a:lnTo>
                    <a:pt x="11556" y="76835"/>
                  </a:lnTo>
                  <a:lnTo>
                    <a:pt x="24256" y="86994"/>
                  </a:lnTo>
                  <a:lnTo>
                    <a:pt x="39750" y="90296"/>
                  </a:lnTo>
                  <a:lnTo>
                    <a:pt x="55245" y="86994"/>
                  </a:lnTo>
                  <a:lnTo>
                    <a:pt x="67945" y="76835"/>
                  </a:lnTo>
                  <a:lnTo>
                    <a:pt x="76453" y="62483"/>
                  </a:lnTo>
                  <a:lnTo>
                    <a:pt x="79628" y="45593"/>
                  </a:lnTo>
                  <a:lnTo>
                    <a:pt x="76453" y="27812"/>
                  </a:lnTo>
                  <a:lnTo>
                    <a:pt x="67945" y="13462"/>
                  </a:lnTo>
                  <a:lnTo>
                    <a:pt x="55245" y="3301"/>
                  </a:lnTo>
                  <a:lnTo>
                    <a:pt x="39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4" name="object 120"/>
            <p:cNvSpPr/>
            <p:nvPr/>
          </p:nvSpPr>
          <p:spPr>
            <a:xfrm>
              <a:off x="6266515" y="4848976"/>
              <a:ext cx="88944" cy="57322"/>
            </a:xfrm>
            <a:custGeom>
              <a:avLst/>
              <a:gdLst/>
              <a:ahLst/>
              <a:cxnLst/>
              <a:rect l="l" t="t" r="r" b="b"/>
              <a:pathLst>
                <a:path w="104139" h="63373">
                  <a:moveTo>
                    <a:pt x="22605" y="45719"/>
                  </a:moveTo>
                  <a:lnTo>
                    <a:pt x="58165" y="60832"/>
                  </a:lnTo>
                  <a:lnTo>
                    <a:pt x="75819" y="63372"/>
                  </a:lnTo>
                  <a:lnTo>
                    <a:pt x="91694" y="63372"/>
                  </a:lnTo>
                  <a:lnTo>
                    <a:pt x="104139" y="61721"/>
                  </a:lnTo>
                  <a:lnTo>
                    <a:pt x="99949" y="60070"/>
                  </a:lnTo>
                  <a:lnTo>
                    <a:pt x="95630" y="57530"/>
                  </a:lnTo>
                  <a:lnTo>
                    <a:pt x="91312" y="55752"/>
                  </a:lnTo>
                  <a:lnTo>
                    <a:pt x="86867" y="53212"/>
                  </a:lnTo>
                  <a:lnTo>
                    <a:pt x="67563" y="43179"/>
                  </a:lnTo>
                  <a:lnTo>
                    <a:pt x="52450" y="33019"/>
                  </a:lnTo>
                  <a:lnTo>
                    <a:pt x="42672" y="25399"/>
                  </a:lnTo>
                  <a:lnTo>
                    <a:pt x="39115" y="22859"/>
                  </a:lnTo>
                  <a:lnTo>
                    <a:pt x="90424" y="22859"/>
                  </a:lnTo>
                  <a:lnTo>
                    <a:pt x="86486" y="18668"/>
                  </a:lnTo>
                  <a:lnTo>
                    <a:pt x="71627" y="7619"/>
                  </a:lnTo>
                  <a:lnTo>
                    <a:pt x="47371" y="888"/>
                  </a:lnTo>
                  <a:lnTo>
                    <a:pt x="24256" y="0"/>
                  </a:lnTo>
                  <a:lnTo>
                    <a:pt x="6857" y="1777"/>
                  </a:lnTo>
                  <a:lnTo>
                    <a:pt x="0" y="3428"/>
                  </a:lnTo>
                  <a:lnTo>
                    <a:pt x="6096" y="24510"/>
                  </a:lnTo>
                  <a:lnTo>
                    <a:pt x="22605" y="45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5" name="object 121"/>
            <p:cNvSpPr/>
            <p:nvPr/>
          </p:nvSpPr>
          <p:spPr>
            <a:xfrm>
              <a:off x="6612425" y="4869652"/>
              <a:ext cx="81568" cy="36645"/>
            </a:xfrm>
            <a:custGeom>
              <a:avLst/>
              <a:gdLst/>
              <a:ahLst/>
              <a:cxnLst/>
              <a:rect l="l" t="t" r="r" b="b"/>
              <a:pathLst>
                <a:path w="95503" h="40513">
                  <a:moveTo>
                    <a:pt x="12826" y="32893"/>
                  </a:moveTo>
                  <a:lnTo>
                    <a:pt x="8508" y="34671"/>
                  </a:lnTo>
                  <a:lnTo>
                    <a:pt x="4191" y="37211"/>
                  </a:lnTo>
                  <a:lnTo>
                    <a:pt x="0" y="38862"/>
                  </a:lnTo>
                  <a:lnTo>
                    <a:pt x="12446" y="40513"/>
                  </a:lnTo>
                  <a:lnTo>
                    <a:pt x="28321" y="40513"/>
                  </a:lnTo>
                  <a:lnTo>
                    <a:pt x="45974" y="37973"/>
                  </a:lnTo>
                  <a:lnTo>
                    <a:pt x="63373" y="32131"/>
                  </a:lnTo>
                  <a:lnTo>
                    <a:pt x="82930" y="17780"/>
                  </a:lnTo>
                  <a:lnTo>
                    <a:pt x="95503" y="0"/>
                  </a:lnTo>
                  <a:lnTo>
                    <a:pt x="64897" y="0"/>
                  </a:lnTo>
                  <a:lnTo>
                    <a:pt x="53212" y="10160"/>
                  </a:lnTo>
                  <a:lnTo>
                    <a:pt x="44323" y="16002"/>
                  </a:lnTo>
                  <a:lnTo>
                    <a:pt x="33781" y="21971"/>
                  </a:lnTo>
                  <a:lnTo>
                    <a:pt x="17272" y="30353"/>
                  </a:lnTo>
                  <a:lnTo>
                    <a:pt x="12826" y="32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6" name="object 122"/>
            <p:cNvSpPr/>
            <p:nvPr/>
          </p:nvSpPr>
          <p:spPr>
            <a:xfrm>
              <a:off x="6299923" y="4869652"/>
              <a:ext cx="60418" cy="27455"/>
            </a:xfrm>
            <a:custGeom>
              <a:avLst/>
              <a:gdLst/>
              <a:ahLst/>
              <a:cxnLst/>
              <a:rect l="l" t="t" r="r" b="b"/>
              <a:pathLst>
                <a:path w="70739" h="30352">
                  <a:moveTo>
                    <a:pt x="51308" y="0"/>
                  </a:moveTo>
                  <a:lnTo>
                    <a:pt x="0" y="0"/>
                  </a:lnTo>
                  <a:lnTo>
                    <a:pt x="15621" y="4191"/>
                  </a:lnTo>
                  <a:lnTo>
                    <a:pt x="26416" y="7620"/>
                  </a:lnTo>
                  <a:lnTo>
                    <a:pt x="37719" y="12700"/>
                  </a:lnTo>
                  <a:lnTo>
                    <a:pt x="54356" y="21082"/>
                  </a:lnTo>
                  <a:lnTo>
                    <a:pt x="58674" y="22860"/>
                  </a:lnTo>
                  <a:lnTo>
                    <a:pt x="62865" y="25400"/>
                  </a:lnTo>
                  <a:lnTo>
                    <a:pt x="66801" y="27813"/>
                  </a:lnTo>
                  <a:lnTo>
                    <a:pt x="70739" y="30353"/>
                  </a:lnTo>
                  <a:lnTo>
                    <a:pt x="66040" y="20320"/>
                  </a:lnTo>
                  <a:lnTo>
                    <a:pt x="58420" y="7620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7" name="object 123"/>
            <p:cNvSpPr/>
            <p:nvPr/>
          </p:nvSpPr>
          <p:spPr>
            <a:xfrm>
              <a:off x="6607435" y="4845183"/>
              <a:ext cx="94043" cy="51923"/>
            </a:xfrm>
            <a:custGeom>
              <a:avLst/>
              <a:gdLst/>
              <a:ahLst/>
              <a:cxnLst/>
              <a:rect l="l" t="t" r="r" b="b"/>
              <a:pathLst>
                <a:path w="110109" h="57403">
                  <a:moveTo>
                    <a:pt x="70612" y="0"/>
                  </a:moveTo>
                  <a:lnTo>
                    <a:pt x="38353" y="11811"/>
                  </a:lnTo>
                  <a:lnTo>
                    <a:pt x="12319" y="34671"/>
                  </a:lnTo>
                  <a:lnTo>
                    <a:pt x="0" y="57404"/>
                  </a:lnTo>
                  <a:lnTo>
                    <a:pt x="3937" y="54864"/>
                  </a:lnTo>
                  <a:lnTo>
                    <a:pt x="8000" y="52450"/>
                  </a:lnTo>
                  <a:lnTo>
                    <a:pt x="12192" y="49911"/>
                  </a:lnTo>
                  <a:lnTo>
                    <a:pt x="16637" y="48133"/>
                  </a:lnTo>
                  <a:lnTo>
                    <a:pt x="36956" y="38862"/>
                  </a:lnTo>
                  <a:lnTo>
                    <a:pt x="54228" y="32131"/>
                  </a:lnTo>
                  <a:lnTo>
                    <a:pt x="66294" y="28702"/>
                  </a:lnTo>
                  <a:lnTo>
                    <a:pt x="70739" y="27050"/>
                  </a:lnTo>
                  <a:lnTo>
                    <a:pt x="101346" y="27050"/>
                  </a:lnTo>
                  <a:lnTo>
                    <a:pt x="108076" y="13589"/>
                  </a:lnTo>
                  <a:lnTo>
                    <a:pt x="110109" y="7620"/>
                  </a:lnTo>
                  <a:lnTo>
                    <a:pt x="86105" y="889"/>
                  </a:lnTo>
                  <a:lnTo>
                    <a:pt x="70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8" name="object 124"/>
            <p:cNvSpPr/>
            <p:nvPr/>
          </p:nvSpPr>
          <p:spPr>
            <a:xfrm>
              <a:off x="6407200" y="4847481"/>
              <a:ext cx="24079" cy="38942"/>
            </a:xfrm>
            <a:custGeom>
              <a:avLst/>
              <a:gdLst/>
              <a:ahLst/>
              <a:cxnLst/>
              <a:rect l="l" t="t" r="r" b="b"/>
              <a:pathLst>
                <a:path w="28193" h="43052">
                  <a:moveTo>
                    <a:pt x="380" y="18541"/>
                  </a:moveTo>
                  <a:lnTo>
                    <a:pt x="21843" y="41401"/>
                  </a:lnTo>
                  <a:lnTo>
                    <a:pt x="27177" y="43052"/>
                  </a:lnTo>
                  <a:lnTo>
                    <a:pt x="24002" y="38861"/>
                  </a:lnTo>
                  <a:lnTo>
                    <a:pt x="22478" y="36321"/>
                  </a:lnTo>
                  <a:lnTo>
                    <a:pt x="18160" y="29590"/>
                  </a:lnTo>
                  <a:lnTo>
                    <a:pt x="15620" y="25399"/>
                  </a:lnTo>
                  <a:lnTo>
                    <a:pt x="13842" y="21081"/>
                  </a:lnTo>
                  <a:lnTo>
                    <a:pt x="11683" y="15239"/>
                  </a:lnTo>
                  <a:lnTo>
                    <a:pt x="28193" y="15239"/>
                  </a:lnTo>
                  <a:lnTo>
                    <a:pt x="23240" y="8508"/>
                  </a:lnTo>
                  <a:lnTo>
                    <a:pt x="18922" y="4190"/>
                  </a:lnTo>
                  <a:lnTo>
                    <a:pt x="12445" y="1650"/>
                  </a:lnTo>
                  <a:lnTo>
                    <a:pt x="1650" y="0"/>
                  </a:lnTo>
                  <a:lnTo>
                    <a:pt x="888" y="2539"/>
                  </a:lnTo>
                  <a:lnTo>
                    <a:pt x="0" y="8508"/>
                  </a:lnTo>
                  <a:lnTo>
                    <a:pt x="0" y="11048"/>
                  </a:lnTo>
                  <a:lnTo>
                    <a:pt x="380" y="185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9" name="object 125"/>
            <p:cNvSpPr/>
            <p:nvPr/>
          </p:nvSpPr>
          <p:spPr>
            <a:xfrm>
              <a:off x="6537472" y="4861266"/>
              <a:ext cx="23103" cy="25157"/>
            </a:xfrm>
            <a:custGeom>
              <a:avLst/>
              <a:gdLst/>
              <a:ahLst/>
              <a:cxnLst/>
              <a:rect l="l" t="t" r="r" b="b"/>
              <a:pathLst>
                <a:path w="27050" h="27812">
                  <a:moveTo>
                    <a:pt x="27050" y="0"/>
                  </a:moveTo>
                  <a:lnTo>
                    <a:pt x="15493" y="0"/>
                  </a:lnTo>
                  <a:lnTo>
                    <a:pt x="13334" y="5842"/>
                  </a:lnTo>
                  <a:lnTo>
                    <a:pt x="11556" y="10160"/>
                  </a:lnTo>
                  <a:lnTo>
                    <a:pt x="9016" y="14351"/>
                  </a:lnTo>
                  <a:lnTo>
                    <a:pt x="4699" y="21082"/>
                  </a:lnTo>
                  <a:lnTo>
                    <a:pt x="3175" y="23622"/>
                  </a:lnTo>
                  <a:lnTo>
                    <a:pt x="0" y="27813"/>
                  </a:lnTo>
                  <a:lnTo>
                    <a:pt x="5206" y="26162"/>
                  </a:lnTo>
                  <a:lnTo>
                    <a:pt x="11556" y="22733"/>
                  </a:lnTo>
                  <a:lnTo>
                    <a:pt x="17779" y="18542"/>
                  </a:lnTo>
                  <a:lnTo>
                    <a:pt x="22986" y="12700"/>
                  </a:lnTo>
                  <a:lnTo>
                    <a:pt x="26796" y="3302"/>
                  </a:lnTo>
                  <a:lnTo>
                    <a:pt x="27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0" name="object 126"/>
            <p:cNvSpPr/>
            <p:nvPr/>
          </p:nvSpPr>
          <p:spPr>
            <a:xfrm>
              <a:off x="6417179" y="4861266"/>
              <a:ext cx="17897" cy="22860"/>
            </a:xfrm>
            <a:custGeom>
              <a:avLst/>
              <a:gdLst/>
              <a:ahLst/>
              <a:cxnLst/>
              <a:rect l="l" t="t" r="r" b="b"/>
              <a:pathLst>
                <a:path w="20954" h="25273">
                  <a:moveTo>
                    <a:pt x="16509" y="0"/>
                  </a:moveTo>
                  <a:lnTo>
                    <a:pt x="0" y="0"/>
                  </a:lnTo>
                  <a:lnTo>
                    <a:pt x="1397" y="889"/>
                  </a:lnTo>
                  <a:lnTo>
                    <a:pt x="5206" y="5080"/>
                  </a:lnTo>
                  <a:lnTo>
                    <a:pt x="10286" y="10922"/>
                  </a:lnTo>
                  <a:lnTo>
                    <a:pt x="15875" y="18542"/>
                  </a:lnTo>
                  <a:lnTo>
                    <a:pt x="17399" y="21082"/>
                  </a:lnTo>
                  <a:lnTo>
                    <a:pt x="18669" y="23622"/>
                  </a:lnTo>
                  <a:lnTo>
                    <a:pt x="19938" y="25273"/>
                  </a:lnTo>
                  <a:lnTo>
                    <a:pt x="20700" y="20193"/>
                  </a:lnTo>
                  <a:lnTo>
                    <a:pt x="20954" y="14351"/>
                  </a:lnTo>
                  <a:lnTo>
                    <a:pt x="19684" y="762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1" name="object 127"/>
            <p:cNvSpPr/>
            <p:nvPr/>
          </p:nvSpPr>
          <p:spPr>
            <a:xfrm>
              <a:off x="6532916" y="4846677"/>
              <a:ext cx="27877" cy="37449"/>
            </a:xfrm>
            <a:custGeom>
              <a:avLst/>
              <a:gdLst/>
              <a:ahLst/>
              <a:cxnLst/>
              <a:rect l="l" t="t" r="r" b="b"/>
              <a:pathLst>
                <a:path w="32639" h="41401">
                  <a:moveTo>
                    <a:pt x="2032" y="38862"/>
                  </a:moveTo>
                  <a:lnTo>
                    <a:pt x="3428" y="37211"/>
                  </a:lnTo>
                  <a:lnTo>
                    <a:pt x="20827" y="16129"/>
                  </a:lnTo>
                  <a:lnTo>
                    <a:pt x="32385" y="16129"/>
                  </a:lnTo>
                  <a:lnTo>
                    <a:pt x="32639" y="10160"/>
                  </a:lnTo>
                  <a:lnTo>
                    <a:pt x="31750" y="3429"/>
                  </a:lnTo>
                  <a:lnTo>
                    <a:pt x="30988" y="0"/>
                  </a:lnTo>
                  <a:lnTo>
                    <a:pt x="4191" y="16129"/>
                  </a:lnTo>
                  <a:lnTo>
                    <a:pt x="0" y="33020"/>
                  </a:lnTo>
                  <a:lnTo>
                    <a:pt x="126" y="36322"/>
                  </a:lnTo>
                  <a:lnTo>
                    <a:pt x="889" y="41402"/>
                  </a:lnTo>
                  <a:lnTo>
                    <a:pt x="203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2" name="object 128"/>
            <p:cNvSpPr/>
            <p:nvPr/>
          </p:nvSpPr>
          <p:spPr>
            <a:xfrm>
              <a:off x="6587151" y="4739155"/>
              <a:ext cx="68770" cy="75013"/>
            </a:xfrm>
            <a:custGeom>
              <a:avLst/>
              <a:gdLst/>
              <a:ahLst/>
              <a:cxnLst/>
              <a:rect l="l" t="t" r="r" b="b"/>
              <a:pathLst>
                <a:path w="80518" h="82930">
                  <a:moveTo>
                    <a:pt x="80518" y="0"/>
                  </a:moveTo>
                  <a:lnTo>
                    <a:pt x="45847" y="0"/>
                  </a:lnTo>
                  <a:lnTo>
                    <a:pt x="39750" y="18161"/>
                  </a:lnTo>
                  <a:lnTo>
                    <a:pt x="34290" y="30861"/>
                  </a:lnTo>
                  <a:lnTo>
                    <a:pt x="13843" y="63627"/>
                  </a:lnTo>
                  <a:lnTo>
                    <a:pt x="0" y="82931"/>
                  </a:lnTo>
                  <a:lnTo>
                    <a:pt x="15494" y="77470"/>
                  </a:lnTo>
                  <a:lnTo>
                    <a:pt x="34163" y="68453"/>
                  </a:lnTo>
                  <a:lnTo>
                    <a:pt x="52959" y="55499"/>
                  </a:lnTo>
                  <a:lnTo>
                    <a:pt x="68579" y="38100"/>
                  </a:lnTo>
                  <a:lnTo>
                    <a:pt x="80010" y="9525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3" name="object 129"/>
            <p:cNvSpPr/>
            <p:nvPr/>
          </p:nvSpPr>
          <p:spPr>
            <a:xfrm>
              <a:off x="6573484" y="4697340"/>
              <a:ext cx="83196" cy="110739"/>
            </a:xfrm>
            <a:custGeom>
              <a:avLst/>
              <a:gdLst/>
              <a:ahLst/>
              <a:cxnLst/>
              <a:rect l="l" t="t" r="r" b="b"/>
              <a:pathLst>
                <a:path w="97409" h="122427">
                  <a:moveTo>
                    <a:pt x="3428" y="68453"/>
                  </a:moveTo>
                  <a:lnTo>
                    <a:pt x="0" y="89154"/>
                  </a:lnTo>
                  <a:lnTo>
                    <a:pt x="380" y="107823"/>
                  </a:lnTo>
                  <a:lnTo>
                    <a:pt x="2794" y="122428"/>
                  </a:lnTo>
                  <a:lnTo>
                    <a:pt x="5461" y="117475"/>
                  </a:lnTo>
                  <a:lnTo>
                    <a:pt x="8381" y="112522"/>
                  </a:lnTo>
                  <a:lnTo>
                    <a:pt x="31369" y="79502"/>
                  </a:lnTo>
                  <a:lnTo>
                    <a:pt x="57530" y="50292"/>
                  </a:lnTo>
                  <a:lnTo>
                    <a:pt x="61849" y="46228"/>
                  </a:lnTo>
                  <a:lnTo>
                    <a:pt x="96520" y="46228"/>
                  </a:lnTo>
                  <a:lnTo>
                    <a:pt x="97409" y="28575"/>
                  </a:lnTo>
                  <a:lnTo>
                    <a:pt x="94361" y="8128"/>
                  </a:lnTo>
                  <a:lnTo>
                    <a:pt x="92201" y="0"/>
                  </a:lnTo>
                  <a:lnTo>
                    <a:pt x="59817" y="7239"/>
                  </a:lnTo>
                  <a:lnTo>
                    <a:pt x="27559" y="26670"/>
                  </a:lnTo>
                  <a:lnTo>
                    <a:pt x="3428" y="68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4" name="object 130"/>
            <p:cNvSpPr/>
            <p:nvPr/>
          </p:nvSpPr>
          <p:spPr>
            <a:xfrm>
              <a:off x="6305889" y="4697341"/>
              <a:ext cx="76145" cy="116827"/>
            </a:xfrm>
            <a:custGeom>
              <a:avLst/>
              <a:gdLst/>
              <a:ahLst/>
              <a:cxnLst/>
              <a:rect l="l" t="t" r="r" b="b"/>
              <a:pathLst>
                <a:path w="89153" h="129159">
                  <a:moveTo>
                    <a:pt x="80518" y="119888"/>
                  </a:moveTo>
                  <a:lnTo>
                    <a:pt x="59435" y="85852"/>
                  </a:lnTo>
                  <a:lnTo>
                    <a:pt x="43687" y="51435"/>
                  </a:lnTo>
                  <a:lnTo>
                    <a:pt x="41782" y="46228"/>
                  </a:lnTo>
                  <a:lnTo>
                    <a:pt x="89153" y="46228"/>
                  </a:lnTo>
                  <a:lnTo>
                    <a:pt x="68325" y="25019"/>
                  </a:lnTo>
                  <a:lnTo>
                    <a:pt x="42163" y="10287"/>
                  </a:lnTo>
                  <a:lnTo>
                    <a:pt x="20574" y="2413"/>
                  </a:lnTo>
                  <a:lnTo>
                    <a:pt x="11556" y="0"/>
                  </a:lnTo>
                  <a:lnTo>
                    <a:pt x="2285" y="28321"/>
                  </a:lnTo>
                  <a:lnTo>
                    <a:pt x="0" y="46482"/>
                  </a:lnTo>
                  <a:lnTo>
                    <a:pt x="5333" y="62484"/>
                  </a:lnTo>
                  <a:lnTo>
                    <a:pt x="34671" y="101854"/>
                  </a:lnTo>
                  <a:lnTo>
                    <a:pt x="72008" y="123698"/>
                  </a:lnTo>
                  <a:lnTo>
                    <a:pt x="87629" y="129159"/>
                  </a:lnTo>
                  <a:lnTo>
                    <a:pt x="84074" y="124587"/>
                  </a:lnTo>
                  <a:lnTo>
                    <a:pt x="80518" y="119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5" name="object 131"/>
            <p:cNvSpPr/>
            <p:nvPr/>
          </p:nvSpPr>
          <p:spPr>
            <a:xfrm>
              <a:off x="6341576" y="4739154"/>
              <a:ext cx="52932" cy="68925"/>
            </a:xfrm>
            <a:custGeom>
              <a:avLst/>
              <a:gdLst/>
              <a:ahLst/>
              <a:cxnLst/>
              <a:rect l="l" t="t" r="r" b="b"/>
              <a:pathLst>
                <a:path w="61975" h="76200">
                  <a:moveTo>
                    <a:pt x="47371" y="0"/>
                  </a:moveTo>
                  <a:lnTo>
                    <a:pt x="0" y="0"/>
                  </a:lnTo>
                  <a:lnTo>
                    <a:pt x="14986" y="13716"/>
                  </a:lnTo>
                  <a:lnTo>
                    <a:pt x="24765" y="24130"/>
                  </a:lnTo>
                  <a:lnTo>
                    <a:pt x="46863" y="56007"/>
                  </a:lnTo>
                  <a:lnTo>
                    <a:pt x="59181" y="76200"/>
                  </a:lnTo>
                  <a:lnTo>
                    <a:pt x="61468" y="61722"/>
                  </a:lnTo>
                  <a:lnTo>
                    <a:pt x="61975" y="43053"/>
                  </a:lnTo>
                  <a:lnTo>
                    <a:pt x="58547" y="22352"/>
                  </a:lnTo>
                  <a:lnTo>
                    <a:pt x="49149" y="1651"/>
                  </a:lnTo>
                  <a:lnTo>
                    <a:pt x="47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6" name="object 132"/>
            <p:cNvSpPr/>
            <p:nvPr/>
          </p:nvSpPr>
          <p:spPr>
            <a:xfrm>
              <a:off x="6457421" y="4735019"/>
              <a:ext cx="49787" cy="97758"/>
            </a:xfrm>
            <a:custGeom>
              <a:avLst/>
              <a:gdLst/>
              <a:ahLst/>
              <a:cxnLst/>
              <a:rect l="l" t="t" r="r" b="b"/>
              <a:pathLst>
                <a:path w="58292" h="108076">
                  <a:moveTo>
                    <a:pt x="17525" y="99568"/>
                  </a:moveTo>
                  <a:lnTo>
                    <a:pt x="25272" y="108077"/>
                  </a:lnTo>
                  <a:lnTo>
                    <a:pt x="24891" y="104013"/>
                  </a:lnTo>
                  <a:lnTo>
                    <a:pt x="24637" y="95504"/>
                  </a:lnTo>
                  <a:lnTo>
                    <a:pt x="24510" y="91059"/>
                  </a:lnTo>
                  <a:lnTo>
                    <a:pt x="25526" y="70993"/>
                  </a:lnTo>
                  <a:lnTo>
                    <a:pt x="27812" y="54610"/>
                  </a:lnTo>
                  <a:lnTo>
                    <a:pt x="29971" y="43561"/>
                  </a:lnTo>
                  <a:lnTo>
                    <a:pt x="30987" y="39497"/>
                  </a:lnTo>
                  <a:lnTo>
                    <a:pt x="58292" y="39497"/>
                  </a:lnTo>
                  <a:lnTo>
                    <a:pt x="57150" y="34671"/>
                  </a:lnTo>
                  <a:lnTo>
                    <a:pt x="46481" y="16510"/>
                  </a:lnTo>
                  <a:lnTo>
                    <a:pt x="35813" y="4445"/>
                  </a:lnTo>
                  <a:lnTo>
                    <a:pt x="30987" y="0"/>
                  </a:lnTo>
                  <a:lnTo>
                    <a:pt x="13080" y="15113"/>
                  </a:lnTo>
                  <a:lnTo>
                    <a:pt x="3936" y="26035"/>
                  </a:lnTo>
                  <a:lnTo>
                    <a:pt x="507" y="38227"/>
                  </a:lnTo>
                  <a:lnTo>
                    <a:pt x="0" y="56769"/>
                  </a:lnTo>
                  <a:lnTo>
                    <a:pt x="2666" y="73152"/>
                  </a:lnTo>
                  <a:lnTo>
                    <a:pt x="9270" y="87630"/>
                  </a:lnTo>
                  <a:lnTo>
                    <a:pt x="17525" y="995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7" name="object 133"/>
            <p:cNvSpPr/>
            <p:nvPr/>
          </p:nvSpPr>
          <p:spPr>
            <a:xfrm>
              <a:off x="6483888" y="4770745"/>
              <a:ext cx="26467" cy="62032"/>
            </a:xfrm>
            <a:custGeom>
              <a:avLst/>
              <a:gdLst/>
              <a:ahLst/>
              <a:cxnLst/>
              <a:rect l="l" t="t" r="r" b="b"/>
              <a:pathLst>
                <a:path w="30988" h="68579">
                  <a:moveTo>
                    <a:pt x="27304" y="0"/>
                  </a:moveTo>
                  <a:lnTo>
                    <a:pt x="0" y="0"/>
                  </a:lnTo>
                  <a:lnTo>
                    <a:pt x="3809" y="13843"/>
                  </a:lnTo>
                  <a:lnTo>
                    <a:pt x="5842" y="23749"/>
                  </a:lnTo>
                  <a:lnTo>
                    <a:pt x="6476" y="34798"/>
                  </a:lnTo>
                  <a:lnTo>
                    <a:pt x="6603" y="56007"/>
                  </a:lnTo>
                  <a:lnTo>
                    <a:pt x="6350" y="60325"/>
                  </a:lnTo>
                  <a:lnTo>
                    <a:pt x="6096" y="64516"/>
                  </a:lnTo>
                  <a:lnTo>
                    <a:pt x="5842" y="68580"/>
                  </a:lnTo>
                  <a:lnTo>
                    <a:pt x="13462" y="60071"/>
                  </a:lnTo>
                  <a:lnTo>
                    <a:pt x="21717" y="48133"/>
                  </a:lnTo>
                  <a:lnTo>
                    <a:pt x="28321" y="33655"/>
                  </a:lnTo>
                  <a:lnTo>
                    <a:pt x="30988" y="17272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380" name="Группа 379"/>
          <p:cNvGrpSpPr>
            <a:grpSpLocks noChangeAspect="1"/>
          </p:cNvGrpSpPr>
          <p:nvPr/>
        </p:nvGrpSpPr>
        <p:grpSpPr>
          <a:xfrm>
            <a:off x="7084381" y="1468866"/>
            <a:ext cx="1597707" cy="1278275"/>
            <a:chOff x="6862391" y="4716411"/>
            <a:chExt cx="2086959" cy="1669710"/>
          </a:xfrm>
        </p:grpSpPr>
        <p:sp>
          <p:nvSpPr>
            <p:cNvPr id="268" name="object 134"/>
            <p:cNvSpPr/>
            <p:nvPr/>
          </p:nvSpPr>
          <p:spPr>
            <a:xfrm>
              <a:off x="7995684" y="5024274"/>
              <a:ext cx="103046" cy="186326"/>
            </a:xfrm>
            <a:custGeom>
              <a:avLst/>
              <a:gdLst/>
              <a:ahLst/>
              <a:cxnLst/>
              <a:rect l="l" t="t" r="r" b="b"/>
              <a:pathLst>
                <a:path w="120650" h="205994">
                  <a:moveTo>
                    <a:pt x="60325" y="0"/>
                  </a:moveTo>
                  <a:lnTo>
                    <a:pt x="58999" y="2330"/>
                  </a:lnTo>
                  <a:lnTo>
                    <a:pt x="55630" y="8343"/>
                  </a:lnTo>
                  <a:lnTo>
                    <a:pt x="50625" y="17455"/>
                  </a:lnTo>
                  <a:lnTo>
                    <a:pt x="44398" y="29070"/>
                  </a:lnTo>
                  <a:lnTo>
                    <a:pt x="37358" y="42595"/>
                  </a:lnTo>
                  <a:lnTo>
                    <a:pt x="29920" y="57436"/>
                  </a:lnTo>
                  <a:lnTo>
                    <a:pt x="22496" y="72998"/>
                  </a:lnTo>
                  <a:lnTo>
                    <a:pt x="15496" y="88688"/>
                  </a:lnTo>
                  <a:lnTo>
                    <a:pt x="9335" y="103912"/>
                  </a:lnTo>
                  <a:lnTo>
                    <a:pt x="4423" y="118075"/>
                  </a:lnTo>
                  <a:lnTo>
                    <a:pt x="1174" y="130583"/>
                  </a:lnTo>
                  <a:lnTo>
                    <a:pt x="0" y="140842"/>
                  </a:lnTo>
                  <a:lnTo>
                    <a:pt x="1565" y="155662"/>
                  </a:lnTo>
                  <a:lnTo>
                    <a:pt x="6080" y="169396"/>
                  </a:lnTo>
                  <a:lnTo>
                    <a:pt x="13185" y="181519"/>
                  </a:lnTo>
                  <a:lnTo>
                    <a:pt x="22521" y="191635"/>
                  </a:lnTo>
                  <a:lnTo>
                    <a:pt x="33729" y="199349"/>
                  </a:lnTo>
                  <a:lnTo>
                    <a:pt x="46449" y="204266"/>
                  </a:lnTo>
                  <a:lnTo>
                    <a:pt x="60325" y="205994"/>
                  </a:lnTo>
                  <a:lnTo>
                    <a:pt x="74045" y="204296"/>
                  </a:lnTo>
                  <a:lnTo>
                    <a:pt x="86761" y="199404"/>
                  </a:lnTo>
                  <a:lnTo>
                    <a:pt x="97986" y="191712"/>
                  </a:lnTo>
                  <a:lnTo>
                    <a:pt x="107353" y="181615"/>
                  </a:lnTo>
                  <a:lnTo>
                    <a:pt x="114496" y="169508"/>
                  </a:lnTo>
                  <a:lnTo>
                    <a:pt x="119050" y="155786"/>
                  </a:lnTo>
                  <a:lnTo>
                    <a:pt x="120650" y="140842"/>
                  </a:lnTo>
                  <a:lnTo>
                    <a:pt x="120644" y="140261"/>
                  </a:lnTo>
                  <a:lnTo>
                    <a:pt x="119324" y="129838"/>
                  </a:lnTo>
                  <a:lnTo>
                    <a:pt x="115955" y="117205"/>
                  </a:lnTo>
                  <a:lnTo>
                    <a:pt x="110950" y="102956"/>
                  </a:lnTo>
                  <a:lnTo>
                    <a:pt x="104723" y="87685"/>
                  </a:lnTo>
                  <a:lnTo>
                    <a:pt x="97683" y="71985"/>
                  </a:lnTo>
                  <a:lnTo>
                    <a:pt x="90245" y="56451"/>
                  </a:lnTo>
                  <a:lnTo>
                    <a:pt x="82821" y="41677"/>
                  </a:lnTo>
                  <a:lnTo>
                    <a:pt x="75821" y="28258"/>
                  </a:lnTo>
                  <a:lnTo>
                    <a:pt x="69660" y="16786"/>
                  </a:lnTo>
                  <a:lnTo>
                    <a:pt x="64748" y="7856"/>
                  </a:lnTo>
                  <a:lnTo>
                    <a:pt x="61499" y="2063"/>
                  </a:lnTo>
                  <a:lnTo>
                    <a:pt x="60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9" name="object 135"/>
            <p:cNvSpPr/>
            <p:nvPr/>
          </p:nvSpPr>
          <p:spPr>
            <a:xfrm>
              <a:off x="8140599" y="5191760"/>
              <a:ext cx="43496" cy="117401"/>
            </a:xfrm>
            <a:custGeom>
              <a:avLst/>
              <a:gdLst/>
              <a:ahLst/>
              <a:cxnLst/>
              <a:rect l="l" t="t" r="r" b="b"/>
              <a:pathLst>
                <a:path w="50926" h="129793">
                  <a:moveTo>
                    <a:pt x="50926" y="0"/>
                  </a:moveTo>
                  <a:lnTo>
                    <a:pt x="0" y="129793"/>
                  </a:lnTo>
                  <a:lnTo>
                    <a:pt x="17018" y="129793"/>
                  </a:lnTo>
                  <a:lnTo>
                    <a:pt x="50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0" name="object 136"/>
            <p:cNvSpPr/>
            <p:nvPr/>
          </p:nvSpPr>
          <p:spPr>
            <a:xfrm>
              <a:off x="8159582" y="5178091"/>
              <a:ext cx="32216" cy="131071"/>
            </a:xfrm>
            <a:custGeom>
              <a:avLst/>
              <a:gdLst/>
              <a:ahLst/>
              <a:cxnLst/>
              <a:rect l="l" t="t" r="r" b="b"/>
              <a:pathLst>
                <a:path w="37719" h="144906">
                  <a:moveTo>
                    <a:pt x="37719" y="0"/>
                  </a:moveTo>
                  <a:lnTo>
                    <a:pt x="0" y="144906"/>
                  </a:lnTo>
                  <a:lnTo>
                    <a:pt x="37719" y="144906"/>
                  </a:lnTo>
                  <a:lnTo>
                    <a:pt x="37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1" name="object 137"/>
            <p:cNvSpPr/>
            <p:nvPr/>
          </p:nvSpPr>
          <p:spPr>
            <a:xfrm>
              <a:off x="7985380" y="5374296"/>
              <a:ext cx="266292" cy="26745"/>
            </a:xfrm>
            <a:custGeom>
              <a:avLst/>
              <a:gdLst/>
              <a:ahLst/>
              <a:cxnLst/>
              <a:rect l="l" t="t" r="r" b="b"/>
              <a:pathLst>
                <a:path w="311784" h="29568">
                  <a:moveTo>
                    <a:pt x="126" y="13842"/>
                  </a:moveTo>
                  <a:lnTo>
                    <a:pt x="126" y="18287"/>
                  </a:lnTo>
                  <a:lnTo>
                    <a:pt x="1650" y="18795"/>
                  </a:lnTo>
                  <a:lnTo>
                    <a:pt x="4825" y="20065"/>
                  </a:lnTo>
                  <a:lnTo>
                    <a:pt x="7874" y="21716"/>
                  </a:lnTo>
                  <a:lnTo>
                    <a:pt x="12445" y="23875"/>
                  </a:lnTo>
                  <a:lnTo>
                    <a:pt x="20433" y="26738"/>
                  </a:lnTo>
                  <a:lnTo>
                    <a:pt x="32731" y="29216"/>
                  </a:lnTo>
                  <a:lnTo>
                    <a:pt x="45249" y="29566"/>
                  </a:lnTo>
                  <a:lnTo>
                    <a:pt x="57682" y="27785"/>
                  </a:lnTo>
                  <a:lnTo>
                    <a:pt x="69723" y="23875"/>
                  </a:lnTo>
                  <a:lnTo>
                    <a:pt x="74167" y="21716"/>
                  </a:lnTo>
                  <a:lnTo>
                    <a:pt x="77342" y="20065"/>
                  </a:lnTo>
                  <a:lnTo>
                    <a:pt x="87304" y="16462"/>
                  </a:lnTo>
                  <a:lnTo>
                    <a:pt x="99580" y="13739"/>
                  </a:lnTo>
                  <a:lnTo>
                    <a:pt x="112070" y="12737"/>
                  </a:lnTo>
                  <a:lnTo>
                    <a:pt x="124578" y="13458"/>
                  </a:lnTo>
                  <a:lnTo>
                    <a:pt x="136902" y="15900"/>
                  </a:lnTo>
                  <a:lnTo>
                    <a:pt x="148843" y="20065"/>
                  </a:lnTo>
                  <a:lnTo>
                    <a:pt x="151891" y="21716"/>
                  </a:lnTo>
                  <a:lnTo>
                    <a:pt x="156463" y="23875"/>
                  </a:lnTo>
                  <a:lnTo>
                    <a:pt x="164351" y="26708"/>
                  </a:lnTo>
                  <a:lnTo>
                    <a:pt x="176665" y="29208"/>
                  </a:lnTo>
                  <a:lnTo>
                    <a:pt x="189191" y="29568"/>
                  </a:lnTo>
                  <a:lnTo>
                    <a:pt x="201613" y="27791"/>
                  </a:lnTo>
                  <a:lnTo>
                    <a:pt x="213613" y="23875"/>
                  </a:lnTo>
                  <a:lnTo>
                    <a:pt x="218185" y="21716"/>
                  </a:lnTo>
                  <a:lnTo>
                    <a:pt x="221233" y="20065"/>
                  </a:lnTo>
                  <a:lnTo>
                    <a:pt x="231195" y="16462"/>
                  </a:lnTo>
                  <a:lnTo>
                    <a:pt x="243471" y="13739"/>
                  </a:lnTo>
                  <a:lnTo>
                    <a:pt x="255961" y="12737"/>
                  </a:lnTo>
                  <a:lnTo>
                    <a:pt x="268469" y="13458"/>
                  </a:lnTo>
                  <a:lnTo>
                    <a:pt x="280793" y="15900"/>
                  </a:lnTo>
                  <a:lnTo>
                    <a:pt x="292734" y="20065"/>
                  </a:lnTo>
                  <a:lnTo>
                    <a:pt x="294512" y="20954"/>
                  </a:lnTo>
                  <a:lnTo>
                    <a:pt x="300227" y="18922"/>
                  </a:lnTo>
                  <a:lnTo>
                    <a:pt x="305942" y="17017"/>
                  </a:lnTo>
                  <a:lnTo>
                    <a:pt x="311784" y="15239"/>
                  </a:lnTo>
                  <a:lnTo>
                    <a:pt x="305434" y="14096"/>
                  </a:lnTo>
                  <a:lnTo>
                    <a:pt x="299084" y="12191"/>
                  </a:lnTo>
                  <a:lnTo>
                    <a:pt x="293115" y="9651"/>
                  </a:lnTo>
                  <a:lnTo>
                    <a:pt x="290449" y="8508"/>
                  </a:lnTo>
                  <a:lnTo>
                    <a:pt x="287781" y="7111"/>
                  </a:lnTo>
                  <a:lnTo>
                    <a:pt x="285114" y="5714"/>
                  </a:lnTo>
                  <a:lnTo>
                    <a:pt x="278103" y="3155"/>
                  </a:lnTo>
                  <a:lnTo>
                    <a:pt x="265835" y="539"/>
                  </a:lnTo>
                  <a:lnTo>
                    <a:pt x="253343" y="94"/>
                  </a:lnTo>
                  <a:lnTo>
                    <a:pt x="240918" y="1819"/>
                  </a:lnTo>
                  <a:lnTo>
                    <a:pt x="228853" y="5714"/>
                  </a:lnTo>
                  <a:lnTo>
                    <a:pt x="226186" y="7111"/>
                  </a:lnTo>
                  <a:lnTo>
                    <a:pt x="223519" y="8508"/>
                  </a:lnTo>
                  <a:lnTo>
                    <a:pt x="220725" y="9651"/>
                  </a:lnTo>
                  <a:lnTo>
                    <a:pt x="210804" y="13255"/>
                  </a:lnTo>
                  <a:lnTo>
                    <a:pt x="198545" y="15978"/>
                  </a:lnTo>
                  <a:lnTo>
                    <a:pt x="186046" y="16980"/>
                  </a:lnTo>
                  <a:lnTo>
                    <a:pt x="173520" y="16259"/>
                  </a:lnTo>
                  <a:lnTo>
                    <a:pt x="161176" y="13817"/>
                  </a:lnTo>
                  <a:lnTo>
                    <a:pt x="149225" y="9651"/>
                  </a:lnTo>
                  <a:lnTo>
                    <a:pt x="146430" y="8508"/>
                  </a:lnTo>
                  <a:lnTo>
                    <a:pt x="143763" y="7111"/>
                  </a:lnTo>
                  <a:lnTo>
                    <a:pt x="141224" y="5714"/>
                  </a:lnTo>
                  <a:lnTo>
                    <a:pt x="138037" y="4455"/>
                  </a:lnTo>
                  <a:lnTo>
                    <a:pt x="125706" y="1113"/>
                  </a:lnTo>
                  <a:lnTo>
                    <a:pt x="113029" y="0"/>
                  </a:lnTo>
                  <a:lnTo>
                    <a:pt x="109791" y="73"/>
                  </a:lnTo>
                  <a:lnTo>
                    <a:pt x="97160" y="1770"/>
                  </a:lnTo>
                  <a:lnTo>
                    <a:pt x="84962" y="5714"/>
                  </a:lnTo>
                  <a:lnTo>
                    <a:pt x="82295" y="7111"/>
                  </a:lnTo>
                  <a:lnTo>
                    <a:pt x="79628" y="8508"/>
                  </a:lnTo>
                  <a:lnTo>
                    <a:pt x="76834" y="9651"/>
                  </a:lnTo>
                  <a:lnTo>
                    <a:pt x="66866" y="13255"/>
                  </a:lnTo>
                  <a:lnTo>
                    <a:pt x="54572" y="15978"/>
                  </a:lnTo>
                  <a:lnTo>
                    <a:pt x="42060" y="16980"/>
                  </a:lnTo>
                  <a:lnTo>
                    <a:pt x="29543" y="16259"/>
                  </a:lnTo>
                  <a:lnTo>
                    <a:pt x="17230" y="13817"/>
                  </a:lnTo>
                  <a:lnTo>
                    <a:pt x="5333" y="9651"/>
                  </a:lnTo>
                  <a:lnTo>
                    <a:pt x="3555" y="8889"/>
                  </a:lnTo>
                  <a:lnTo>
                    <a:pt x="0" y="6476"/>
                  </a:lnTo>
                  <a:lnTo>
                    <a:pt x="126" y="13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2" name="object 138"/>
            <p:cNvSpPr/>
            <p:nvPr/>
          </p:nvSpPr>
          <p:spPr>
            <a:xfrm>
              <a:off x="7985055" y="5014166"/>
              <a:ext cx="262822" cy="359306"/>
            </a:xfrm>
            <a:custGeom>
              <a:avLst/>
              <a:gdLst/>
              <a:ahLst/>
              <a:cxnLst/>
              <a:rect l="l" t="t" r="r" b="b"/>
              <a:pathLst>
                <a:path w="307721" h="397233">
                  <a:moveTo>
                    <a:pt x="307721" y="128904"/>
                  </a:moveTo>
                  <a:lnTo>
                    <a:pt x="307721" y="0"/>
                  </a:lnTo>
                  <a:lnTo>
                    <a:pt x="230250" y="31876"/>
                  </a:lnTo>
                  <a:lnTo>
                    <a:pt x="229252" y="32227"/>
                  </a:lnTo>
                  <a:lnTo>
                    <a:pt x="217287" y="36320"/>
                  </a:lnTo>
                  <a:lnTo>
                    <a:pt x="205252" y="40239"/>
                  </a:lnTo>
                  <a:lnTo>
                    <a:pt x="193147" y="43987"/>
                  </a:lnTo>
                  <a:lnTo>
                    <a:pt x="180972" y="47564"/>
                  </a:lnTo>
                  <a:lnTo>
                    <a:pt x="168727" y="50973"/>
                  </a:lnTo>
                  <a:lnTo>
                    <a:pt x="156412" y="54213"/>
                  </a:lnTo>
                  <a:lnTo>
                    <a:pt x="144027" y="57288"/>
                  </a:lnTo>
                  <a:lnTo>
                    <a:pt x="131572" y="60197"/>
                  </a:lnTo>
                  <a:lnTo>
                    <a:pt x="136706" y="71166"/>
                  </a:lnTo>
                  <a:lnTo>
                    <a:pt x="142634" y="84488"/>
                  </a:lnTo>
                  <a:lnTo>
                    <a:pt x="148138" y="97747"/>
                  </a:lnTo>
                  <a:lnTo>
                    <a:pt x="153039" y="110699"/>
                  </a:lnTo>
                  <a:lnTo>
                    <a:pt x="157160" y="123101"/>
                  </a:lnTo>
                  <a:lnTo>
                    <a:pt x="160324" y="134707"/>
                  </a:lnTo>
                  <a:lnTo>
                    <a:pt x="162352" y="145275"/>
                  </a:lnTo>
                  <a:lnTo>
                    <a:pt x="163068" y="154558"/>
                  </a:lnTo>
                  <a:lnTo>
                    <a:pt x="162952" y="159408"/>
                  </a:lnTo>
                  <a:lnTo>
                    <a:pt x="161144" y="174131"/>
                  </a:lnTo>
                  <a:lnTo>
                    <a:pt x="157280" y="188060"/>
                  </a:lnTo>
                  <a:lnTo>
                    <a:pt x="151529" y="201018"/>
                  </a:lnTo>
                  <a:lnTo>
                    <a:pt x="144062" y="212826"/>
                  </a:lnTo>
                  <a:lnTo>
                    <a:pt x="135049" y="223306"/>
                  </a:lnTo>
                  <a:lnTo>
                    <a:pt x="124661" y="232280"/>
                  </a:lnTo>
                  <a:lnTo>
                    <a:pt x="113069" y="239570"/>
                  </a:lnTo>
                  <a:lnTo>
                    <a:pt x="100443" y="244998"/>
                  </a:lnTo>
                  <a:lnTo>
                    <a:pt x="86953" y="248386"/>
                  </a:lnTo>
                  <a:lnTo>
                    <a:pt x="72771" y="249554"/>
                  </a:lnTo>
                  <a:lnTo>
                    <a:pt x="62593" y="248957"/>
                  </a:lnTo>
                  <a:lnTo>
                    <a:pt x="49630" y="246396"/>
                  </a:lnTo>
                  <a:lnTo>
                    <a:pt x="37405" y="241954"/>
                  </a:lnTo>
                  <a:lnTo>
                    <a:pt x="26049" y="235778"/>
                  </a:lnTo>
                  <a:lnTo>
                    <a:pt x="15696" y="228018"/>
                  </a:lnTo>
                  <a:lnTo>
                    <a:pt x="6476" y="218820"/>
                  </a:lnTo>
                  <a:lnTo>
                    <a:pt x="5651" y="225292"/>
                  </a:lnTo>
                  <a:lnTo>
                    <a:pt x="4229" y="237895"/>
                  </a:lnTo>
                  <a:lnTo>
                    <a:pt x="3048" y="250570"/>
                  </a:lnTo>
                  <a:lnTo>
                    <a:pt x="2220" y="262131"/>
                  </a:lnTo>
                  <a:lnTo>
                    <a:pt x="1206" y="278399"/>
                  </a:lnTo>
                  <a:lnTo>
                    <a:pt x="356" y="293262"/>
                  </a:lnTo>
                  <a:lnTo>
                    <a:pt x="0" y="300862"/>
                  </a:lnTo>
                  <a:lnTo>
                    <a:pt x="127" y="328297"/>
                  </a:lnTo>
                  <a:lnTo>
                    <a:pt x="269" y="360639"/>
                  </a:lnTo>
                  <a:lnTo>
                    <a:pt x="381" y="385952"/>
                  </a:lnTo>
                  <a:lnTo>
                    <a:pt x="2032" y="386460"/>
                  </a:lnTo>
                  <a:lnTo>
                    <a:pt x="10541" y="390524"/>
                  </a:lnTo>
                  <a:lnTo>
                    <a:pt x="12826" y="391540"/>
                  </a:lnTo>
                  <a:lnTo>
                    <a:pt x="20714" y="394373"/>
                  </a:lnTo>
                  <a:lnTo>
                    <a:pt x="33028" y="396873"/>
                  </a:lnTo>
                  <a:lnTo>
                    <a:pt x="45554" y="397233"/>
                  </a:lnTo>
                  <a:lnTo>
                    <a:pt x="57976" y="395456"/>
                  </a:lnTo>
                  <a:lnTo>
                    <a:pt x="69976" y="391540"/>
                  </a:lnTo>
                  <a:lnTo>
                    <a:pt x="74549" y="389381"/>
                  </a:lnTo>
                  <a:lnTo>
                    <a:pt x="77724" y="387730"/>
                  </a:lnTo>
                  <a:lnTo>
                    <a:pt x="87679" y="384127"/>
                  </a:lnTo>
                  <a:lnTo>
                    <a:pt x="99935" y="381404"/>
                  </a:lnTo>
                  <a:lnTo>
                    <a:pt x="112405" y="380402"/>
                  </a:lnTo>
                  <a:lnTo>
                    <a:pt x="124902" y="381123"/>
                  </a:lnTo>
                  <a:lnTo>
                    <a:pt x="137238" y="383565"/>
                  </a:lnTo>
                  <a:lnTo>
                    <a:pt x="149225" y="387730"/>
                  </a:lnTo>
                  <a:lnTo>
                    <a:pt x="152273" y="389381"/>
                  </a:lnTo>
                  <a:lnTo>
                    <a:pt x="156845" y="391540"/>
                  </a:lnTo>
                  <a:lnTo>
                    <a:pt x="164732" y="394373"/>
                  </a:lnTo>
                  <a:lnTo>
                    <a:pt x="177046" y="396873"/>
                  </a:lnTo>
                  <a:lnTo>
                    <a:pt x="189572" y="397233"/>
                  </a:lnTo>
                  <a:lnTo>
                    <a:pt x="201994" y="395456"/>
                  </a:lnTo>
                  <a:lnTo>
                    <a:pt x="213995" y="391540"/>
                  </a:lnTo>
                  <a:lnTo>
                    <a:pt x="218567" y="389381"/>
                  </a:lnTo>
                  <a:lnTo>
                    <a:pt x="221615" y="387730"/>
                  </a:lnTo>
                  <a:lnTo>
                    <a:pt x="231616" y="384127"/>
                  </a:lnTo>
                  <a:lnTo>
                    <a:pt x="243908" y="381404"/>
                  </a:lnTo>
                  <a:lnTo>
                    <a:pt x="256391" y="380402"/>
                  </a:lnTo>
                  <a:lnTo>
                    <a:pt x="268879" y="381123"/>
                  </a:lnTo>
                  <a:lnTo>
                    <a:pt x="281183" y="383565"/>
                  </a:lnTo>
                  <a:lnTo>
                    <a:pt x="293116" y="387730"/>
                  </a:lnTo>
                  <a:lnTo>
                    <a:pt x="296164" y="389381"/>
                  </a:lnTo>
                  <a:lnTo>
                    <a:pt x="300736" y="391540"/>
                  </a:lnTo>
                  <a:lnTo>
                    <a:pt x="307721" y="392937"/>
                  </a:lnTo>
                  <a:lnTo>
                    <a:pt x="307721" y="378205"/>
                  </a:lnTo>
                  <a:lnTo>
                    <a:pt x="303911" y="377316"/>
                  </a:lnTo>
                  <a:lnTo>
                    <a:pt x="301233" y="376417"/>
                  </a:lnTo>
                  <a:lnTo>
                    <a:pt x="289829" y="372669"/>
                  </a:lnTo>
                  <a:lnTo>
                    <a:pt x="278058" y="369602"/>
                  </a:lnTo>
                  <a:lnTo>
                    <a:pt x="265590" y="368009"/>
                  </a:lnTo>
                  <a:lnTo>
                    <a:pt x="252095" y="368680"/>
                  </a:lnTo>
                  <a:lnTo>
                    <a:pt x="243920" y="370140"/>
                  </a:lnTo>
                  <a:lnTo>
                    <a:pt x="232941" y="373073"/>
                  </a:lnTo>
                  <a:lnTo>
                    <a:pt x="223442" y="376360"/>
                  </a:lnTo>
                  <a:lnTo>
                    <a:pt x="214609" y="379502"/>
                  </a:lnTo>
                  <a:lnTo>
                    <a:pt x="205627" y="381999"/>
                  </a:lnTo>
                  <a:lnTo>
                    <a:pt x="195679" y="383351"/>
                  </a:lnTo>
                  <a:lnTo>
                    <a:pt x="183951" y="383058"/>
                  </a:lnTo>
                  <a:lnTo>
                    <a:pt x="169627" y="380620"/>
                  </a:lnTo>
                  <a:lnTo>
                    <a:pt x="151892" y="375538"/>
                  </a:lnTo>
                  <a:lnTo>
                    <a:pt x="143546" y="372882"/>
                  </a:lnTo>
                  <a:lnTo>
                    <a:pt x="130945" y="369611"/>
                  </a:lnTo>
                  <a:lnTo>
                    <a:pt x="120142" y="368045"/>
                  </a:lnTo>
                  <a:lnTo>
                    <a:pt x="105791" y="334263"/>
                  </a:lnTo>
                  <a:lnTo>
                    <a:pt x="104648" y="334263"/>
                  </a:lnTo>
                  <a:lnTo>
                    <a:pt x="104648" y="368680"/>
                  </a:lnTo>
                  <a:lnTo>
                    <a:pt x="98551" y="369696"/>
                  </a:lnTo>
                  <a:lnTo>
                    <a:pt x="92075" y="371474"/>
                  </a:lnTo>
                  <a:lnTo>
                    <a:pt x="84328" y="373887"/>
                  </a:lnTo>
                  <a:lnTo>
                    <a:pt x="84328" y="364489"/>
                  </a:lnTo>
                  <a:lnTo>
                    <a:pt x="95631" y="354964"/>
                  </a:lnTo>
                  <a:lnTo>
                    <a:pt x="95631" y="332231"/>
                  </a:lnTo>
                  <a:lnTo>
                    <a:pt x="102870" y="326262"/>
                  </a:lnTo>
                  <a:lnTo>
                    <a:pt x="154178" y="326135"/>
                  </a:lnTo>
                  <a:lnTo>
                    <a:pt x="242189" y="158368"/>
                  </a:lnTo>
                  <a:lnTo>
                    <a:pt x="242189" y="122554"/>
                  </a:lnTo>
                  <a:lnTo>
                    <a:pt x="296545" y="122554"/>
                  </a:lnTo>
                  <a:lnTo>
                    <a:pt x="296545" y="141858"/>
                  </a:lnTo>
                  <a:lnTo>
                    <a:pt x="250698" y="141858"/>
                  </a:lnTo>
                  <a:lnTo>
                    <a:pt x="250698" y="158368"/>
                  </a:lnTo>
                  <a:lnTo>
                    <a:pt x="307721" y="267080"/>
                  </a:lnTo>
                  <a:lnTo>
                    <a:pt x="307721" y="149478"/>
                  </a:lnTo>
                  <a:lnTo>
                    <a:pt x="282575" y="149478"/>
                  </a:lnTo>
                  <a:lnTo>
                    <a:pt x="282575" y="145541"/>
                  </a:lnTo>
                  <a:lnTo>
                    <a:pt x="300355" y="145541"/>
                  </a:lnTo>
                  <a:lnTo>
                    <a:pt x="300355" y="128904"/>
                  </a:lnTo>
                  <a:lnTo>
                    <a:pt x="307721" y="128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3" name="object 139"/>
            <p:cNvSpPr/>
            <p:nvPr/>
          </p:nvSpPr>
          <p:spPr>
            <a:xfrm>
              <a:off x="8247876" y="4893662"/>
              <a:ext cx="437242" cy="479945"/>
            </a:xfrm>
            <a:custGeom>
              <a:avLst/>
              <a:gdLst/>
              <a:ahLst/>
              <a:cxnLst/>
              <a:rect l="l" t="t" r="r" b="b"/>
              <a:pathLst>
                <a:path w="511937" h="530605">
                  <a:moveTo>
                    <a:pt x="25019" y="262127"/>
                  </a:moveTo>
                  <a:lnTo>
                    <a:pt x="2540" y="271525"/>
                  </a:lnTo>
                  <a:lnTo>
                    <a:pt x="25019" y="282701"/>
                  </a:lnTo>
                  <a:lnTo>
                    <a:pt x="0" y="282701"/>
                  </a:lnTo>
                  <a:lnTo>
                    <a:pt x="0" y="400431"/>
                  </a:lnTo>
                  <a:lnTo>
                    <a:pt x="30861" y="459358"/>
                  </a:lnTo>
                  <a:lnTo>
                    <a:pt x="72898" y="459358"/>
                  </a:lnTo>
                  <a:lnTo>
                    <a:pt x="72898" y="410209"/>
                  </a:lnTo>
                  <a:lnTo>
                    <a:pt x="123190" y="410209"/>
                  </a:lnTo>
                  <a:lnTo>
                    <a:pt x="109474" y="419734"/>
                  </a:lnTo>
                  <a:lnTo>
                    <a:pt x="123190" y="430910"/>
                  </a:lnTo>
                  <a:lnTo>
                    <a:pt x="81407" y="430910"/>
                  </a:lnTo>
                  <a:lnTo>
                    <a:pt x="81407" y="459358"/>
                  </a:lnTo>
                  <a:lnTo>
                    <a:pt x="90297" y="459358"/>
                  </a:lnTo>
                  <a:lnTo>
                    <a:pt x="76580" y="503300"/>
                  </a:lnTo>
                  <a:lnTo>
                    <a:pt x="73071" y="504362"/>
                  </a:lnTo>
                  <a:lnTo>
                    <a:pt x="61711" y="508625"/>
                  </a:lnTo>
                  <a:lnTo>
                    <a:pt x="49149" y="513333"/>
                  </a:lnTo>
                  <a:lnTo>
                    <a:pt x="45696" y="514344"/>
                  </a:lnTo>
                  <a:lnTo>
                    <a:pt x="32825" y="516564"/>
                  </a:lnTo>
                  <a:lnTo>
                    <a:pt x="20954" y="516381"/>
                  </a:lnTo>
                  <a:lnTo>
                    <a:pt x="0" y="511428"/>
                  </a:lnTo>
                  <a:lnTo>
                    <a:pt x="0" y="526160"/>
                  </a:lnTo>
                  <a:lnTo>
                    <a:pt x="21590" y="530606"/>
                  </a:lnTo>
                  <a:lnTo>
                    <a:pt x="25376" y="530510"/>
                  </a:lnTo>
                  <a:lnTo>
                    <a:pt x="38015" y="528761"/>
                  </a:lnTo>
                  <a:lnTo>
                    <a:pt x="50165" y="524763"/>
                  </a:lnTo>
                  <a:lnTo>
                    <a:pt x="54737" y="522604"/>
                  </a:lnTo>
                  <a:lnTo>
                    <a:pt x="57785" y="520953"/>
                  </a:lnTo>
                  <a:lnTo>
                    <a:pt x="61298" y="519540"/>
                  </a:lnTo>
                  <a:lnTo>
                    <a:pt x="73544" y="515891"/>
                  </a:lnTo>
                  <a:lnTo>
                    <a:pt x="86061" y="514041"/>
                  </a:lnTo>
                  <a:lnTo>
                    <a:pt x="98678" y="513969"/>
                  </a:lnTo>
                  <a:lnTo>
                    <a:pt x="116907" y="502176"/>
                  </a:lnTo>
                  <a:lnTo>
                    <a:pt x="135432" y="490805"/>
                  </a:lnTo>
                  <a:lnTo>
                    <a:pt x="154247" y="479865"/>
                  </a:lnTo>
                  <a:lnTo>
                    <a:pt x="173344" y="469360"/>
                  </a:lnTo>
                  <a:lnTo>
                    <a:pt x="192718" y="459299"/>
                  </a:lnTo>
                  <a:lnTo>
                    <a:pt x="212361" y="449688"/>
                  </a:lnTo>
                  <a:lnTo>
                    <a:pt x="232267" y="440536"/>
                  </a:lnTo>
                  <a:lnTo>
                    <a:pt x="252430" y="431847"/>
                  </a:lnTo>
                  <a:lnTo>
                    <a:pt x="272842" y="423631"/>
                  </a:lnTo>
                  <a:lnTo>
                    <a:pt x="293496" y="415893"/>
                  </a:lnTo>
                  <a:lnTo>
                    <a:pt x="314388" y="408641"/>
                  </a:lnTo>
                  <a:lnTo>
                    <a:pt x="335508" y="401881"/>
                  </a:lnTo>
                  <a:lnTo>
                    <a:pt x="356852" y="395622"/>
                  </a:lnTo>
                  <a:lnTo>
                    <a:pt x="378411" y="389869"/>
                  </a:lnTo>
                  <a:lnTo>
                    <a:pt x="400180" y="384631"/>
                  </a:lnTo>
                  <a:lnTo>
                    <a:pt x="422153" y="379913"/>
                  </a:lnTo>
                  <a:lnTo>
                    <a:pt x="444321" y="375724"/>
                  </a:lnTo>
                  <a:lnTo>
                    <a:pt x="466679" y="372070"/>
                  </a:lnTo>
                  <a:lnTo>
                    <a:pt x="489220" y="368957"/>
                  </a:lnTo>
                  <a:lnTo>
                    <a:pt x="511937" y="366394"/>
                  </a:lnTo>
                  <a:lnTo>
                    <a:pt x="501388" y="344767"/>
                  </a:lnTo>
                  <a:lnTo>
                    <a:pt x="490321" y="323440"/>
                  </a:lnTo>
                  <a:lnTo>
                    <a:pt x="478745" y="302420"/>
                  </a:lnTo>
                  <a:lnTo>
                    <a:pt x="466667" y="281716"/>
                  </a:lnTo>
                  <a:lnTo>
                    <a:pt x="454094" y="261336"/>
                  </a:lnTo>
                  <a:lnTo>
                    <a:pt x="441035" y="241287"/>
                  </a:lnTo>
                  <a:lnTo>
                    <a:pt x="427498" y="221579"/>
                  </a:lnTo>
                  <a:lnTo>
                    <a:pt x="413490" y="202219"/>
                  </a:lnTo>
                  <a:lnTo>
                    <a:pt x="399020" y="183215"/>
                  </a:lnTo>
                  <a:lnTo>
                    <a:pt x="384095" y="164576"/>
                  </a:lnTo>
                  <a:lnTo>
                    <a:pt x="368724" y="146309"/>
                  </a:lnTo>
                  <a:lnTo>
                    <a:pt x="352913" y="128422"/>
                  </a:lnTo>
                  <a:lnTo>
                    <a:pt x="336672" y="110924"/>
                  </a:lnTo>
                  <a:lnTo>
                    <a:pt x="320008" y="93823"/>
                  </a:lnTo>
                  <a:lnTo>
                    <a:pt x="302928" y="77126"/>
                  </a:lnTo>
                  <a:lnTo>
                    <a:pt x="285442" y="60843"/>
                  </a:lnTo>
                  <a:lnTo>
                    <a:pt x="267556" y="44980"/>
                  </a:lnTo>
                  <a:lnTo>
                    <a:pt x="249279" y="29547"/>
                  </a:lnTo>
                  <a:lnTo>
                    <a:pt x="230618" y="14550"/>
                  </a:lnTo>
                  <a:lnTo>
                    <a:pt x="211582" y="0"/>
                  </a:lnTo>
                  <a:lnTo>
                    <a:pt x="206033" y="4670"/>
                  </a:lnTo>
                  <a:lnTo>
                    <a:pt x="196233" y="12728"/>
                  </a:lnTo>
                  <a:lnTo>
                    <a:pt x="186308" y="20650"/>
                  </a:lnTo>
                  <a:lnTo>
                    <a:pt x="176264" y="28435"/>
                  </a:lnTo>
                  <a:lnTo>
                    <a:pt x="166106" y="36081"/>
                  </a:lnTo>
                  <a:lnTo>
                    <a:pt x="155840" y="43586"/>
                  </a:lnTo>
                  <a:lnTo>
                    <a:pt x="145469" y="50948"/>
                  </a:lnTo>
                  <a:lnTo>
                    <a:pt x="135000" y="58165"/>
                  </a:lnTo>
                  <a:lnTo>
                    <a:pt x="143088" y="59511"/>
                  </a:lnTo>
                  <a:lnTo>
                    <a:pt x="156677" y="63177"/>
                  </a:lnTo>
                  <a:lnTo>
                    <a:pt x="169528" y="68427"/>
                  </a:lnTo>
                  <a:lnTo>
                    <a:pt x="181526" y="75145"/>
                  </a:lnTo>
                  <a:lnTo>
                    <a:pt x="192552" y="83218"/>
                  </a:lnTo>
                  <a:lnTo>
                    <a:pt x="202489" y="92530"/>
                  </a:lnTo>
                  <a:lnTo>
                    <a:pt x="211220" y="102967"/>
                  </a:lnTo>
                  <a:lnTo>
                    <a:pt x="218626" y="114414"/>
                  </a:lnTo>
                  <a:lnTo>
                    <a:pt x="224591" y="126758"/>
                  </a:lnTo>
                  <a:lnTo>
                    <a:pt x="228998" y="139883"/>
                  </a:lnTo>
                  <a:lnTo>
                    <a:pt x="231727" y="153676"/>
                  </a:lnTo>
                  <a:lnTo>
                    <a:pt x="232664" y="168020"/>
                  </a:lnTo>
                  <a:lnTo>
                    <a:pt x="232495" y="174136"/>
                  </a:lnTo>
                  <a:lnTo>
                    <a:pt x="230756" y="188432"/>
                  </a:lnTo>
                  <a:lnTo>
                    <a:pt x="227231" y="202112"/>
                  </a:lnTo>
                  <a:lnTo>
                    <a:pt x="222042" y="215059"/>
                  </a:lnTo>
                  <a:lnTo>
                    <a:pt x="215309" y="227151"/>
                  </a:lnTo>
                  <a:lnTo>
                    <a:pt x="207154" y="238270"/>
                  </a:lnTo>
                  <a:lnTo>
                    <a:pt x="197697" y="248295"/>
                  </a:lnTo>
                  <a:lnTo>
                    <a:pt x="187059" y="257106"/>
                  </a:lnTo>
                  <a:lnTo>
                    <a:pt x="175362" y="264583"/>
                  </a:lnTo>
                  <a:lnTo>
                    <a:pt x="162726" y="270608"/>
                  </a:lnTo>
                  <a:lnTo>
                    <a:pt x="149272" y="275059"/>
                  </a:lnTo>
                  <a:lnTo>
                    <a:pt x="135122" y="277818"/>
                  </a:lnTo>
                  <a:lnTo>
                    <a:pt x="120396" y="278764"/>
                  </a:lnTo>
                  <a:lnTo>
                    <a:pt x="114203" y="278598"/>
                  </a:lnTo>
                  <a:lnTo>
                    <a:pt x="99725" y="276881"/>
                  </a:lnTo>
                  <a:lnTo>
                    <a:pt x="85864" y="273402"/>
                  </a:lnTo>
                  <a:lnTo>
                    <a:pt x="72744" y="268279"/>
                  </a:lnTo>
                  <a:lnTo>
                    <a:pt x="60486" y="261634"/>
                  </a:lnTo>
                  <a:lnTo>
                    <a:pt x="49212" y="253586"/>
                  </a:lnTo>
                  <a:lnTo>
                    <a:pt x="39045" y="244254"/>
                  </a:lnTo>
                  <a:lnTo>
                    <a:pt x="30107" y="233759"/>
                  </a:lnTo>
                  <a:lnTo>
                    <a:pt x="22520" y="222219"/>
                  </a:lnTo>
                  <a:lnTo>
                    <a:pt x="16407" y="209756"/>
                  </a:lnTo>
                  <a:lnTo>
                    <a:pt x="11889" y="196489"/>
                  </a:lnTo>
                  <a:lnTo>
                    <a:pt x="9088" y="182537"/>
                  </a:lnTo>
                  <a:lnTo>
                    <a:pt x="8127" y="168020"/>
                  </a:lnTo>
                  <a:lnTo>
                    <a:pt x="8223" y="163501"/>
                  </a:lnTo>
                  <a:lnTo>
                    <a:pt x="9547" y="150645"/>
                  </a:lnTo>
                  <a:lnTo>
                    <a:pt x="12314" y="138252"/>
                  </a:lnTo>
                  <a:lnTo>
                    <a:pt x="16383" y="126364"/>
                  </a:lnTo>
                  <a:lnTo>
                    <a:pt x="0" y="133222"/>
                  </a:lnTo>
                  <a:lnTo>
                    <a:pt x="0" y="262127"/>
                  </a:lnTo>
                  <a:lnTo>
                    <a:pt x="25019" y="262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4" name="object 140"/>
            <p:cNvSpPr/>
            <p:nvPr/>
          </p:nvSpPr>
          <p:spPr>
            <a:xfrm>
              <a:off x="7984186" y="5429550"/>
              <a:ext cx="164114" cy="837296"/>
            </a:xfrm>
            <a:custGeom>
              <a:avLst/>
              <a:gdLst/>
              <a:ahLst/>
              <a:cxnLst/>
              <a:rect l="l" t="t" r="r" b="b"/>
              <a:pathLst>
                <a:path w="192150" h="925677">
                  <a:moveTo>
                    <a:pt x="55856" y="15864"/>
                  </a:moveTo>
                  <a:lnTo>
                    <a:pt x="43334" y="16854"/>
                  </a:lnTo>
                  <a:lnTo>
                    <a:pt x="30806" y="16127"/>
                  </a:lnTo>
                  <a:lnTo>
                    <a:pt x="18490" y="13684"/>
                  </a:lnTo>
                  <a:lnTo>
                    <a:pt x="6603" y="9525"/>
                  </a:lnTo>
                  <a:lnTo>
                    <a:pt x="4952" y="8763"/>
                  </a:lnTo>
                  <a:lnTo>
                    <a:pt x="1524" y="6985"/>
                  </a:lnTo>
                  <a:lnTo>
                    <a:pt x="1393" y="221325"/>
                  </a:lnTo>
                  <a:lnTo>
                    <a:pt x="1207" y="329370"/>
                  </a:lnTo>
                  <a:lnTo>
                    <a:pt x="979" y="440757"/>
                  </a:lnTo>
                  <a:lnTo>
                    <a:pt x="732" y="549214"/>
                  </a:lnTo>
                  <a:lnTo>
                    <a:pt x="490" y="648470"/>
                  </a:lnTo>
                  <a:lnTo>
                    <a:pt x="273" y="732254"/>
                  </a:lnTo>
                  <a:lnTo>
                    <a:pt x="107" y="794294"/>
                  </a:lnTo>
                  <a:lnTo>
                    <a:pt x="0" y="832866"/>
                  </a:lnTo>
                  <a:lnTo>
                    <a:pt x="185" y="838738"/>
                  </a:lnTo>
                  <a:lnTo>
                    <a:pt x="2207" y="852960"/>
                  </a:lnTo>
                  <a:lnTo>
                    <a:pt x="6322" y="866408"/>
                  </a:lnTo>
                  <a:lnTo>
                    <a:pt x="12357" y="878910"/>
                  </a:lnTo>
                  <a:lnTo>
                    <a:pt x="20141" y="890297"/>
                  </a:lnTo>
                  <a:lnTo>
                    <a:pt x="29503" y="900399"/>
                  </a:lnTo>
                  <a:lnTo>
                    <a:pt x="40271" y="909046"/>
                  </a:lnTo>
                  <a:lnTo>
                    <a:pt x="52274" y="916067"/>
                  </a:lnTo>
                  <a:lnTo>
                    <a:pt x="65341" y="921292"/>
                  </a:lnTo>
                  <a:lnTo>
                    <a:pt x="79300" y="924553"/>
                  </a:lnTo>
                  <a:lnTo>
                    <a:pt x="93979" y="925677"/>
                  </a:lnTo>
                  <a:lnTo>
                    <a:pt x="146938" y="925677"/>
                  </a:lnTo>
                  <a:lnTo>
                    <a:pt x="141477" y="923378"/>
                  </a:lnTo>
                  <a:lnTo>
                    <a:pt x="136144" y="920877"/>
                  </a:lnTo>
                  <a:lnTo>
                    <a:pt x="107399" y="905889"/>
                  </a:lnTo>
                  <a:lnTo>
                    <a:pt x="86272" y="891687"/>
                  </a:lnTo>
                  <a:lnTo>
                    <a:pt x="71173" y="876936"/>
                  </a:lnTo>
                  <a:lnTo>
                    <a:pt x="58355" y="855089"/>
                  </a:lnTo>
                  <a:lnTo>
                    <a:pt x="51162" y="829947"/>
                  </a:lnTo>
                  <a:lnTo>
                    <a:pt x="49335" y="801379"/>
                  </a:lnTo>
                  <a:lnTo>
                    <a:pt x="49275" y="775335"/>
                  </a:lnTo>
                  <a:lnTo>
                    <a:pt x="50291" y="309245"/>
                  </a:lnTo>
                  <a:lnTo>
                    <a:pt x="50926" y="311150"/>
                  </a:lnTo>
                  <a:lnTo>
                    <a:pt x="50291" y="306578"/>
                  </a:lnTo>
                  <a:lnTo>
                    <a:pt x="50291" y="302895"/>
                  </a:lnTo>
                  <a:lnTo>
                    <a:pt x="50706" y="285580"/>
                  </a:lnTo>
                  <a:lnTo>
                    <a:pt x="51939" y="268473"/>
                  </a:lnTo>
                  <a:lnTo>
                    <a:pt x="53969" y="251590"/>
                  </a:lnTo>
                  <a:lnTo>
                    <a:pt x="56779" y="234951"/>
                  </a:lnTo>
                  <a:lnTo>
                    <a:pt x="60348" y="218572"/>
                  </a:lnTo>
                  <a:lnTo>
                    <a:pt x="64659" y="202474"/>
                  </a:lnTo>
                  <a:lnTo>
                    <a:pt x="69692" y="186673"/>
                  </a:lnTo>
                  <a:lnTo>
                    <a:pt x="75427" y="171188"/>
                  </a:lnTo>
                  <a:lnTo>
                    <a:pt x="81847" y="156038"/>
                  </a:lnTo>
                  <a:lnTo>
                    <a:pt x="88931" y="141239"/>
                  </a:lnTo>
                  <a:lnTo>
                    <a:pt x="96661" y="126812"/>
                  </a:lnTo>
                  <a:lnTo>
                    <a:pt x="105018" y="112772"/>
                  </a:lnTo>
                  <a:lnTo>
                    <a:pt x="113983" y="99140"/>
                  </a:lnTo>
                  <a:lnTo>
                    <a:pt x="123536" y="85933"/>
                  </a:lnTo>
                  <a:lnTo>
                    <a:pt x="133659" y="73169"/>
                  </a:lnTo>
                  <a:lnTo>
                    <a:pt x="144332" y="60867"/>
                  </a:lnTo>
                  <a:lnTo>
                    <a:pt x="155537" y="49044"/>
                  </a:lnTo>
                  <a:lnTo>
                    <a:pt x="167255" y="37720"/>
                  </a:lnTo>
                  <a:lnTo>
                    <a:pt x="179465" y="26911"/>
                  </a:lnTo>
                  <a:lnTo>
                    <a:pt x="192150" y="16637"/>
                  </a:lnTo>
                  <a:lnTo>
                    <a:pt x="187796" y="16810"/>
                  </a:lnTo>
                  <a:lnTo>
                    <a:pt x="175165" y="16153"/>
                  </a:lnTo>
                  <a:lnTo>
                    <a:pt x="162712" y="13738"/>
                  </a:lnTo>
                  <a:lnTo>
                    <a:pt x="150622" y="9525"/>
                  </a:lnTo>
                  <a:lnTo>
                    <a:pt x="147827" y="8382"/>
                  </a:lnTo>
                  <a:lnTo>
                    <a:pt x="145160" y="7112"/>
                  </a:lnTo>
                  <a:lnTo>
                    <a:pt x="142621" y="5588"/>
                  </a:lnTo>
                  <a:lnTo>
                    <a:pt x="139455" y="4375"/>
                  </a:lnTo>
                  <a:lnTo>
                    <a:pt x="127114" y="1104"/>
                  </a:lnTo>
                  <a:lnTo>
                    <a:pt x="114426" y="0"/>
                  </a:lnTo>
                  <a:lnTo>
                    <a:pt x="111065" y="72"/>
                  </a:lnTo>
                  <a:lnTo>
                    <a:pt x="98450" y="1705"/>
                  </a:lnTo>
                  <a:lnTo>
                    <a:pt x="86232" y="5588"/>
                  </a:lnTo>
                  <a:lnTo>
                    <a:pt x="83565" y="7112"/>
                  </a:lnTo>
                  <a:lnTo>
                    <a:pt x="80899" y="8382"/>
                  </a:lnTo>
                  <a:lnTo>
                    <a:pt x="78231" y="9525"/>
                  </a:lnTo>
                  <a:lnTo>
                    <a:pt x="68156" y="13157"/>
                  </a:lnTo>
                  <a:lnTo>
                    <a:pt x="55856" y="15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5" name="object 141"/>
            <p:cNvSpPr/>
            <p:nvPr/>
          </p:nvSpPr>
          <p:spPr>
            <a:xfrm>
              <a:off x="7985380" y="5401981"/>
              <a:ext cx="229303" cy="26677"/>
            </a:xfrm>
            <a:custGeom>
              <a:avLst/>
              <a:gdLst/>
              <a:ahLst/>
              <a:cxnLst/>
              <a:rect l="l" t="t" r="r" b="b"/>
              <a:pathLst>
                <a:path w="268476" h="29493">
                  <a:moveTo>
                    <a:pt x="3427" y="8762"/>
                  </a:moveTo>
                  <a:lnTo>
                    <a:pt x="0" y="6752"/>
                  </a:lnTo>
                  <a:lnTo>
                    <a:pt x="125" y="18160"/>
                  </a:lnTo>
                  <a:lnTo>
                    <a:pt x="1649" y="18795"/>
                  </a:lnTo>
                  <a:lnTo>
                    <a:pt x="4824" y="19938"/>
                  </a:lnTo>
                  <a:lnTo>
                    <a:pt x="7872" y="21589"/>
                  </a:lnTo>
                  <a:lnTo>
                    <a:pt x="12444" y="23749"/>
                  </a:lnTo>
                  <a:lnTo>
                    <a:pt x="20346" y="26604"/>
                  </a:lnTo>
                  <a:lnTo>
                    <a:pt x="32632" y="29117"/>
                  </a:lnTo>
                  <a:lnTo>
                    <a:pt x="45160" y="29493"/>
                  </a:lnTo>
                  <a:lnTo>
                    <a:pt x="57594" y="27711"/>
                  </a:lnTo>
                  <a:lnTo>
                    <a:pt x="69594" y="23749"/>
                  </a:lnTo>
                  <a:lnTo>
                    <a:pt x="74166" y="21589"/>
                  </a:lnTo>
                  <a:lnTo>
                    <a:pt x="77214" y="19938"/>
                  </a:lnTo>
                  <a:lnTo>
                    <a:pt x="87183" y="16342"/>
                  </a:lnTo>
                  <a:lnTo>
                    <a:pt x="99477" y="13637"/>
                  </a:lnTo>
                  <a:lnTo>
                    <a:pt x="111989" y="12656"/>
                  </a:lnTo>
                  <a:lnTo>
                    <a:pt x="124506" y="13387"/>
                  </a:lnTo>
                  <a:lnTo>
                    <a:pt x="136818" y="15818"/>
                  </a:lnTo>
                  <a:lnTo>
                    <a:pt x="148715" y="19938"/>
                  </a:lnTo>
                  <a:lnTo>
                    <a:pt x="151890" y="21589"/>
                  </a:lnTo>
                  <a:lnTo>
                    <a:pt x="156335" y="23749"/>
                  </a:lnTo>
                  <a:lnTo>
                    <a:pt x="164330" y="26611"/>
                  </a:lnTo>
                  <a:lnTo>
                    <a:pt x="176652" y="29089"/>
                  </a:lnTo>
                  <a:lnTo>
                    <a:pt x="189192" y="29439"/>
                  </a:lnTo>
                  <a:lnTo>
                    <a:pt x="201622" y="27658"/>
                  </a:lnTo>
                  <a:lnTo>
                    <a:pt x="213612" y="23749"/>
                  </a:lnTo>
                  <a:lnTo>
                    <a:pt x="218184" y="21589"/>
                  </a:lnTo>
                  <a:lnTo>
                    <a:pt x="221232" y="19938"/>
                  </a:lnTo>
                  <a:lnTo>
                    <a:pt x="227709" y="17144"/>
                  </a:lnTo>
                  <a:lnTo>
                    <a:pt x="234567" y="15239"/>
                  </a:lnTo>
                  <a:lnTo>
                    <a:pt x="241552" y="14096"/>
                  </a:lnTo>
                  <a:lnTo>
                    <a:pt x="245635" y="11885"/>
                  </a:lnTo>
                  <a:lnTo>
                    <a:pt x="256959" y="6119"/>
                  </a:lnTo>
                  <a:lnTo>
                    <a:pt x="268476" y="762"/>
                  </a:lnTo>
                  <a:lnTo>
                    <a:pt x="266024" y="584"/>
                  </a:lnTo>
                  <a:lnTo>
                    <a:pt x="253433" y="100"/>
                  </a:lnTo>
                  <a:lnTo>
                    <a:pt x="240931" y="1760"/>
                  </a:lnTo>
                  <a:lnTo>
                    <a:pt x="228852" y="5587"/>
                  </a:lnTo>
                  <a:lnTo>
                    <a:pt x="226185" y="6984"/>
                  </a:lnTo>
                  <a:lnTo>
                    <a:pt x="223518" y="8381"/>
                  </a:lnTo>
                  <a:lnTo>
                    <a:pt x="220724" y="9525"/>
                  </a:lnTo>
                  <a:lnTo>
                    <a:pt x="210763" y="13128"/>
                  </a:lnTo>
                  <a:lnTo>
                    <a:pt x="198487" y="15851"/>
                  </a:lnTo>
                  <a:lnTo>
                    <a:pt x="185996" y="16853"/>
                  </a:lnTo>
                  <a:lnTo>
                    <a:pt x="173489" y="16132"/>
                  </a:lnTo>
                  <a:lnTo>
                    <a:pt x="161165" y="13690"/>
                  </a:lnTo>
                  <a:lnTo>
                    <a:pt x="149223" y="9525"/>
                  </a:lnTo>
                  <a:lnTo>
                    <a:pt x="146429" y="8381"/>
                  </a:lnTo>
                  <a:lnTo>
                    <a:pt x="143762" y="6984"/>
                  </a:lnTo>
                  <a:lnTo>
                    <a:pt x="141222" y="5587"/>
                  </a:lnTo>
                  <a:lnTo>
                    <a:pt x="138057" y="4340"/>
                  </a:lnTo>
                  <a:lnTo>
                    <a:pt x="125715" y="1063"/>
                  </a:lnTo>
                  <a:lnTo>
                    <a:pt x="113028" y="0"/>
                  </a:lnTo>
                  <a:lnTo>
                    <a:pt x="109622" y="39"/>
                  </a:lnTo>
                  <a:lnTo>
                    <a:pt x="97030" y="1669"/>
                  </a:lnTo>
                  <a:lnTo>
                    <a:pt x="84834" y="5587"/>
                  </a:lnTo>
                  <a:lnTo>
                    <a:pt x="82294" y="6984"/>
                  </a:lnTo>
                  <a:lnTo>
                    <a:pt x="79500" y="8381"/>
                  </a:lnTo>
                  <a:lnTo>
                    <a:pt x="76833" y="9525"/>
                  </a:lnTo>
                  <a:lnTo>
                    <a:pt x="66724" y="13157"/>
                  </a:lnTo>
                  <a:lnTo>
                    <a:pt x="54428" y="15864"/>
                  </a:lnTo>
                  <a:lnTo>
                    <a:pt x="41933" y="16854"/>
                  </a:lnTo>
                  <a:lnTo>
                    <a:pt x="29435" y="16127"/>
                  </a:lnTo>
                  <a:lnTo>
                    <a:pt x="17128" y="13684"/>
                  </a:lnTo>
                  <a:lnTo>
                    <a:pt x="5205" y="9525"/>
                  </a:lnTo>
                  <a:lnTo>
                    <a:pt x="3427" y="8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6" name="object 142"/>
            <p:cNvSpPr/>
            <p:nvPr/>
          </p:nvSpPr>
          <p:spPr>
            <a:xfrm>
              <a:off x="8121617" y="5193140"/>
              <a:ext cx="57380" cy="116022"/>
            </a:xfrm>
            <a:custGeom>
              <a:avLst/>
              <a:gdLst/>
              <a:ahLst/>
              <a:cxnLst/>
              <a:rect l="l" t="t" r="r" b="b"/>
              <a:pathLst>
                <a:path w="67182" h="128269">
                  <a:moveTo>
                    <a:pt x="67182" y="0"/>
                  </a:moveTo>
                  <a:lnTo>
                    <a:pt x="0" y="128269"/>
                  </a:lnTo>
                  <a:lnTo>
                    <a:pt x="16891" y="128269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7" name="object 143"/>
            <p:cNvSpPr/>
            <p:nvPr/>
          </p:nvSpPr>
          <p:spPr>
            <a:xfrm>
              <a:off x="8199173" y="5178205"/>
              <a:ext cx="32324" cy="130957"/>
            </a:xfrm>
            <a:custGeom>
              <a:avLst/>
              <a:gdLst/>
              <a:ahLst/>
              <a:cxnLst/>
              <a:rect l="l" t="t" r="r" b="b"/>
              <a:pathLst>
                <a:path w="37846" h="144779">
                  <a:moveTo>
                    <a:pt x="0" y="0"/>
                  </a:moveTo>
                  <a:lnTo>
                    <a:pt x="0" y="144780"/>
                  </a:lnTo>
                  <a:lnTo>
                    <a:pt x="37846" y="144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8" name="object 144"/>
            <p:cNvSpPr/>
            <p:nvPr/>
          </p:nvSpPr>
          <p:spPr>
            <a:xfrm>
              <a:off x="8206874" y="5191760"/>
              <a:ext cx="43496" cy="117401"/>
            </a:xfrm>
            <a:custGeom>
              <a:avLst/>
              <a:gdLst/>
              <a:ahLst/>
              <a:cxnLst/>
              <a:rect l="l" t="t" r="r" b="b"/>
              <a:pathLst>
                <a:path w="50926" h="129793">
                  <a:moveTo>
                    <a:pt x="0" y="0"/>
                  </a:moveTo>
                  <a:lnTo>
                    <a:pt x="34035" y="129793"/>
                  </a:lnTo>
                  <a:lnTo>
                    <a:pt x="50926" y="129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9" name="object 145"/>
            <p:cNvSpPr/>
            <p:nvPr/>
          </p:nvSpPr>
          <p:spPr>
            <a:xfrm>
              <a:off x="8212082" y="5193140"/>
              <a:ext cx="57271" cy="116022"/>
            </a:xfrm>
            <a:custGeom>
              <a:avLst/>
              <a:gdLst/>
              <a:ahLst/>
              <a:cxnLst/>
              <a:rect l="l" t="t" r="r" b="b"/>
              <a:pathLst>
                <a:path w="67055" h="128269">
                  <a:moveTo>
                    <a:pt x="0" y="0"/>
                  </a:moveTo>
                  <a:lnTo>
                    <a:pt x="50164" y="128269"/>
                  </a:lnTo>
                  <a:lnTo>
                    <a:pt x="67055" y="128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0" name="object 146"/>
            <p:cNvSpPr/>
            <p:nvPr/>
          </p:nvSpPr>
          <p:spPr>
            <a:xfrm>
              <a:off x="7194826" y="5120927"/>
              <a:ext cx="266101" cy="162606"/>
            </a:xfrm>
            <a:custGeom>
              <a:avLst/>
              <a:gdLst/>
              <a:ahLst/>
              <a:cxnLst/>
              <a:rect l="l" t="t" r="r" b="b"/>
              <a:pathLst>
                <a:path w="311560" h="179770">
                  <a:moveTo>
                    <a:pt x="311560" y="124030"/>
                  </a:moveTo>
                  <a:lnTo>
                    <a:pt x="299765" y="101128"/>
                  </a:lnTo>
                  <a:lnTo>
                    <a:pt x="290868" y="86638"/>
                  </a:lnTo>
                  <a:lnTo>
                    <a:pt x="281553" y="73493"/>
                  </a:lnTo>
                  <a:lnTo>
                    <a:pt x="271858" y="61637"/>
                  </a:lnTo>
                  <a:lnTo>
                    <a:pt x="261825" y="51017"/>
                  </a:lnTo>
                  <a:lnTo>
                    <a:pt x="251493" y="41576"/>
                  </a:lnTo>
                  <a:lnTo>
                    <a:pt x="240901" y="33262"/>
                  </a:lnTo>
                  <a:lnTo>
                    <a:pt x="230089" y="26018"/>
                  </a:lnTo>
                  <a:lnTo>
                    <a:pt x="219098" y="19791"/>
                  </a:lnTo>
                  <a:lnTo>
                    <a:pt x="207967" y="14525"/>
                  </a:lnTo>
                  <a:lnTo>
                    <a:pt x="196735" y="10166"/>
                  </a:lnTo>
                  <a:lnTo>
                    <a:pt x="185443" y="6660"/>
                  </a:lnTo>
                  <a:lnTo>
                    <a:pt x="174130" y="3951"/>
                  </a:lnTo>
                  <a:lnTo>
                    <a:pt x="162836" y="1985"/>
                  </a:lnTo>
                  <a:lnTo>
                    <a:pt x="151601" y="708"/>
                  </a:lnTo>
                  <a:lnTo>
                    <a:pt x="140465" y="64"/>
                  </a:lnTo>
                  <a:lnTo>
                    <a:pt x="129467" y="0"/>
                  </a:lnTo>
                  <a:lnTo>
                    <a:pt x="118647" y="459"/>
                  </a:lnTo>
                  <a:lnTo>
                    <a:pt x="102910" y="1971"/>
                  </a:lnTo>
                  <a:lnTo>
                    <a:pt x="83978" y="5082"/>
                  </a:lnTo>
                  <a:lnTo>
                    <a:pt x="66284" y="9196"/>
                  </a:lnTo>
                  <a:lnTo>
                    <a:pt x="50090" y="13949"/>
                  </a:lnTo>
                  <a:lnTo>
                    <a:pt x="35663" y="18975"/>
                  </a:lnTo>
                  <a:lnTo>
                    <a:pt x="23266" y="23907"/>
                  </a:lnTo>
                  <a:lnTo>
                    <a:pt x="13163" y="28379"/>
                  </a:lnTo>
                  <a:lnTo>
                    <a:pt x="900" y="34484"/>
                  </a:lnTo>
                  <a:lnTo>
                    <a:pt x="0" y="37000"/>
                  </a:lnTo>
                  <a:lnTo>
                    <a:pt x="2201" y="41567"/>
                  </a:lnTo>
                  <a:lnTo>
                    <a:pt x="11050" y="57871"/>
                  </a:lnTo>
                  <a:lnTo>
                    <a:pt x="17714" y="68767"/>
                  </a:lnTo>
                  <a:lnTo>
                    <a:pt x="25883" y="80931"/>
                  </a:lnTo>
                  <a:lnTo>
                    <a:pt x="35566" y="93943"/>
                  </a:lnTo>
                  <a:lnTo>
                    <a:pt x="46772" y="107382"/>
                  </a:lnTo>
                  <a:lnTo>
                    <a:pt x="59508" y="120827"/>
                  </a:lnTo>
                  <a:lnTo>
                    <a:pt x="73785" y="133857"/>
                  </a:lnTo>
                  <a:lnTo>
                    <a:pt x="89610" y="146051"/>
                  </a:lnTo>
                  <a:lnTo>
                    <a:pt x="106993" y="156990"/>
                  </a:lnTo>
                  <a:lnTo>
                    <a:pt x="125942" y="166252"/>
                  </a:lnTo>
                  <a:lnTo>
                    <a:pt x="146466" y="173416"/>
                  </a:lnTo>
                  <a:lnTo>
                    <a:pt x="168574" y="178063"/>
                  </a:lnTo>
                  <a:lnTo>
                    <a:pt x="192275" y="179770"/>
                  </a:lnTo>
                  <a:lnTo>
                    <a:pt x="217577" y="178117"/>
                  </a:lnTo>
                  <a:lnTo>
                    <a:pt x="244489" y="172685"/>
                  </a:lnTo>
                  <a:lnTo>
                    <a:pt x="273020" y="163051"/>
                  </a:lnTo>
                  <a:lnTo>
                    <a:pt x="303178" y="148795"/>
                  </a:lnTo>
                  <a:lnTo>
                    <a:pt x="160176" y="88089"/>
                  </a:lnTo>
                  <a:lnTo>
                    <a:pt x="311560" y="12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1" name="object 147"/>
            <p:cNvSpPr/>
            <p:nvPr/>
          </p:nvSpPr>
          <p:spPr>
            <a:xfrm>
              <a:off x="7080416" y="5267232"/>
              <a:ext cx="384417" cy="328541"/>
            </a:xfrm>
            <a:custGeom>
              <a:avLst/>
              <a:gdLst/>
              <a:ahLst/>
              <a:cxnLst/>
              <a:rect l="l" t="t" r="r" b="b"/>
              <a:pathLst>
                <a:path w="450088" h="363220">
                  <a:moveTo>
                    <a:pt x="71247" y="0"/>
                  </a:moveTo>
                  <a:lnTo>
                    <a:pt x="64523" y="16916"/>
                  </a:lnTo>
                  <a:lnTo>
                    <a:pt x="58111" y="33984"/>
                  </a:lnTo>
                  <a:lnTo>
                    <a:pt x="52012" y="51199"/>
                  </a:lnTo>
                  <a:lnTo>
                    <a:pt x="46232" y="68559"/>
                  </a:lnTo>
                  <a:lnTo>
                    <a:pt x="40772" y="86060"/>
                  </a:lnTo>
                  <a:lnTo>
                    <a:pt x="35639" y="103698"/>
                  </a:lnTo>
                  <a:lnTo>
                    <a:pt x="30834" y="121471"/>
                  </a:lnTo>
                  <a:lnTo>
                    <a:pt x="26362" y="139374"/>
                  </a:lnTo>
                  <a:lnTo>
                    <a:pt x="22226" y="157406"/>
                  </a:lnTo>
                  <a:lnTo>
                    <a:pt x="18430" y="175561"/>
                  </a:lnTo>
                  <a:lnTo>
                    <a:pt x="14979" y="193838"/>
                  </a:lnTo>
                  <a:lnTo>
                    <a:pt x="11875" y="212232"/>
                  </a:lnTo>
                  <a:lnTo>
                    <a:pt x="9122" y="230740"/>
                  </a:lnTo>
                  <a:lnTo>
                    <a:pt x="6724" y="249360"/>
                  </a:lnTo>
                  <a:lnTo>
                    <a:pt x="4685" y="268087"/>
                  </a:lnTo>
                  <a:lnTo>
                    <a:pt x="3008" y="286918"/>
                  </a:lnTo>
                  <a:lnTo>
                    <a:pt x="1697" y="305850"/>
                  </a:lnTo>
                  <a:lnTo>
                    <a:pt x="757" y="324880"/>
                  </a:lnTo>
                  <a:lnTo>
                    <a:pt x="189" y="344004"/>
                  </a:lnTo>
                  <a:lnTo>
                    <a:pt x="0" y="363220"/>
                  </a:lnTo>
                  <a:lnTo>
                    <a:pt x="16084" y="342989"/>
                  </a:lnTo>
                  <a:lnTo>
                    <a:pt x="33001" y="323462"/>
                  </a:lnTo>
                  <a:lnTo>
                    <a:pt x="50725" y="304665"/>
                  </a:lnTo>
                  <a:lnTo>
                    <a:pt x="69230" y="286623"/>
                  </a:lnTo>
                  <a:lnTo>
                    <a:pt x="88489" y="269363"/>
                  </a:lnTo>
                  <a:lnTo>
                    <a:pt x="108476" y="252909"/>
                  </a:lnTo>
                  <a:lnTo>
                    <a:pt x="129165" y="237287"/>
                  </a:lnTo>
                  <a:lnTo>
                    <a:pt x="150530" y="222524"/>
                  </a:lnTo>
                  <a:lnTo>
                    <a:pt x="172545" y="208644"/>
                  </a:lnTo>
                  <a:lnTo>
                    <a:pt x="195183" y="195675"/>
                  </a:lnTo>
                  <a:lnTo>
                    <a:pt x="218418" y="183640"/>
                  </a:lnTo>
                  <a:lnTo>
                    <a:pt x="242224" y="172567"/>
                  </a:lnTo>
                  <a:lnTo>
                    <a:pt x="266575" y="162481"/>
                  </a:lnTo>
                  <a:lnTo>
                    <a:pt x="291445" y="153407"/>
                  </a:lnTo>
                  <a:lnTo>
                    <a:pt x="316807" y="145371"/>
                  </a:lnTo>
                  <a:lnTo>
                    <a:pt x="342635" y="138399"/>
                  </a:lnTo>
                  <a:lnTo>
                    <a:pt x="368904" y="132517"/>
                  </a:lnTo>
                  <a:lnTo>
                    <a:pt x="395586" y="127750"/>
                  </a:lnTo>
                  <a:lnTo>
                    <a:pt x="422656" y="124124"/>
                  </a:lnTo>
                  <a:lnTo>
                    <a:pt x="450088" y="121666"/>
                  </a:lnTo>
                  <a:lnTo>
                    <a:pt x="433160" y="111716"/>
                  </a:lnTo>
                  <a:lnTo>
                    <a:pt x="415984" y="102139"/>
                  </a:lnTo>
                  <a:lnTo>
                    <a:pt x="398568" y="92941"/>
                  </a:lnTo>
                  <a:lnTo>
                    <a:pt x="380915" y="84128"/>
                  </a:lnTo>
                  <a:lnTo>
                    <a:pt x="363033" y="75705"/>
                  </a:lnTo>
                  <a:lnTo>
                    <a:pt x="344927" y="67678"/>
                  </a:lnTo>
                  <a:lnTo>
                    <a:pt x="326603" y="60052"/>
                  </a:lnTo>
                  <a:lnTo>
                    <a:pt x="308067" y="52834"/>
                  </a:lnTo>
                  <a:lnTo>
                    <a:pt x="289325" y="46027"/>
                  </a:lnTo>
                  <a:lnTo>
                    <a:pt x="270382" y="39639"/>
                  </a:lnTo>
                  <a:lnTo>
                    <a:pt x="251246" y="33675"/>
                  </a:lnTo>
                  <a:lnTo>
                    <a:pt x="231921" y="28141"/>
                  </a:lnTo>
                  <a:lnTo>
                    <a:pt x="212413" y="23041"/>
                  </a:lnTo>
                  <a:lnTo>
                    <a:pt x="192729" y="18382"/>
                  </a:lnTo>
                  <a:lnTo>
                    <a:pt x="172874" y="14170"/>
                  </a:lnTo>
                  <a:lnTo>
                    <a:pt x="152855" y="10409"/>
                  </a:lnTo>
                  <a:lnTo>
                    <a:pt x="132676" y="7107"/>
                  </a:lnTo>
                  <a:lnTo>
                    <a:pt x="112345" y="4267"/>
                  </a:lnTo>
                  <a:lnTo>
                    <a:pt x="91866" y="1896"/>
                  </a:lnTo>
                  <a:lnTo>
                    <a:pt x="71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2" name="object 148"/>
            <p:cNvSpPr/>
            <p:nvPr/>
          </p:nvSpPr>
          <p:spPr>
            <a:xfrm>
              <a:off x="8381511" y="5267462"/>
              <a:ext cx="381921" cy="328311"/>
            </a:xfrm>
            <a:custGeom>
              <a:avLst/>
              <a:gdLst/>
              <a:ahLst/>
              <a:cxnLst/>
              <a:rect l="l" t="t" r="r" b="b"/>
              <a:pathLst>
                <a:path w="447166" h="362966">
                  <a:moveTo>
                    <a:pt x="376174" y="0"/>
                  </a:moveTo>
                  <a:lnTo>
                    <a:pt x="355688" y="1949"/>
                  </a:lnTo>
                  <a:lnTo>
                    <a:pt x="335345" y="4366"/>
                  </a:lnTo>
                  <a:lnTo>
                    <a:pt x="315151" y="7245"/>
                  </a:lnTo>
                  <a:lnTo>
                    <a:pt x="295111" y="10580"/>
                  </a:lnTo>
                  <a:lnTo>
                    <a:pt x="275230" y="14366"/>
                  </a:lnTo>
                  <a:lnTo>
                    <a:pt x="255515" y="18598"/>
                  </a:lnTo>
                  <a:lnTo>
                    <a:pt x="235971" y="23271"/>
                  </a:lnTo>
                  <a:lnTo>
                    <a:pt x="216603" y="28378"/>
                  </a:lnTo>
                  <a:lnTo>
                    <a:pt x="197417" y="33916"/>
                  </a:lnTo>
                  <a:lnTo>
                    <a:pt x="178419" y="39878"/>
                  </a:lnTo>
                  <a:lnTo>
                    <a:pt x="159614" y="46258"/>
                  </a:lnTo>
                  <a:lnTo>
                    <a:pt x="141008" y="53053"/>
                  </a:lnTo>
                  <a:lnTo>
                    <a:pt x="122607" y="60256"/>
                  </a:lnTo>
                  <a:lnTo>
                    <a:pt x="104416" y="67862"/>
                  </a:lnTo>
                  <a:lnTo>
                    <a:pt x="86441" y="75866"/>
                  </a:lnTo>
                  <a:lnTo>
                    <a:pt x="68687" y="84262"/>
                  </a:lnTo>
                  <a:lnTo>
                    <a:pt x="51161" y="93046"/>
                  </a:lnTo>
                  <a:lnTo>
                    <a:pt x="33867" y="102211"/>
                  </a:lnTo>
                  <a:lnTo>
                    <a:pt x="16811" y="111753"/>
                  </a:lnTo>
                  <a:lnTo>
                    <a:pt x="0" y="121666"/>
                  </a:lnTo>
                  <a:lnTo>
                    <a:pt x="27242" y="124214"/>
                  </a:lnTo>
                  <a:lnTo>
                    <a:pt x="54128" y="127918"/>
                  </a:lnTo>
                  <a:lnTo>
                    <a:pt x="80629" y="132752"/>
                  </a:lnTo>
                  <a:lnTo>
                    <a:pt x="106721" y="138690"/>
                  </a:lnTo>
                  <a:lnTo>
                    <a:pt x="132377" y="145706"/>
                  </a:lnTo>
                  <a:lnTo>
                    <a:pt x="157571" y="153776"/>
                  </a:lnTo>
                  <a:lnTo>
                    <a:pt x="182277" y="162873"/>
                  </a:lnTo>
                  <a:lnTo>
                    <a:pt x="206469" y="172971"/>
                  </a:lnTo>
                  <a:lnTo>
                    <a:pt x="230121" y="184046"/>
                  </a:lnTo>
                  <a:lnTo>
                    <a:pt x="253206" y="196072"/>
                  </a:lnTo>
                  <a:lnTo>
                    <a:pt x="275698" y="209022"/>
                  </a:lnTo>
                  <a:lnTo>
                    <a:pt x="297573" y="222871"/>
                  </a:lnTo>
                  <a:lnTo>
                    <a:pt x="318802" y="237594"/>
                  </a:lnTo>
                  <a:lnTo>
                    <a:pt x="339361" y="253165"/>
                  </a:lnTo>
                  <a:lnTo>
                    <a:pt x="359223" y="269559"/>
                  </a:lnTo>
                  <a:lnTo>
                    <a:pt x="378362" y="286749"/>
                  </a:lnTo>
                  <a:lnTo>
                    <a:pt x="396752" y="304711"/>
                  </a:lnTo>
                  <a:lnTo>
                    <a:pt x="414367" y="323418"/>
                  </a:lnTo>
                  <a:lnTo>
                    <a:pt x="431180" y="342844"/>
                  </a:lnTo>
                  <a:lnTo>
                    <a:pt x="447166" y="362966"/>
                  </a:lnTo>
                  <a:lnTo>
                    <a:pt x="446978" y="343751"/>
                  </a:lnTo>
                  <a:lnTo>
                    <a:pt x="446413" y="324630"/>
                  </a:lnTo>
                  <a:lnTo>
                    <a:pt x="445477" y="305604"/>
                  </a:lnTo>
                  <a:lnTo>
                    <a:pt x="444172" y="286678"/>
                  </a:lnTo>
                  <a:lnTo>
                    <a:pt x="442503" y="267854"/>
                  </a:lnTo>
                  <a:lnTo>
                    <a:pt x="440473" y="249136"/>
                  </a:lnTo>
                  <a:lnTo>
                    <a:pt x="438086" y="230527"/>
                  </a:lnTo>
                  <a:lnTo>
                    <a:pt x="435344" y="212031"/>
                  </a:lnTo>
                  <a:lnTo>
                    <a:pt x="432253" y="193649"/>
                  </a:lnTo>
                  <a:lnTo>
                    <a:pt x="428815" y="175387"/>
                  </a:lnTo>
                  <a:lnTo>
                    <a:pt x="425034" y="157246"/>
                  </a:lnTo>
                  <a:lnTo>
                    <a:pt x="420914" y="139230"/>
                  </a:lnTo>
                  <a:lnTo>
                    <a:pt x="416458" y="121343"/>
                  </a:lnTo>
                  <a:lnTo>
                    <a:pt x="411671" y="103587"/>
                  </a:lnTo>
                  <a:lnTo>
                    <a:pt x="406554" y="85967"/>
                  </a:lnTo>
                  <a:lnTo>
                    <a:pt x="401113" y="68484"/>
                  </a:lnTo>
                  <a:lnTo>
                    <a:pt x="395351" y="51143"/>
                  </a:lnTo>
                  <a:lnTo>
                    <a:pt x="389271" y="33946"/>
                  </a:lnTo>
                  <a:lnTo>
                    <a:pt x="382878" y="16897"/>
                  </a:lnTo>
                  <a:lnTo>
                    <a:pt x="376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3" name="object 149"/>
            <p:cNvSpPr/>
            <p:nvPr/>
          </p:nvSpPr>
          <p:spPr>
            <a:xfrm>
              <a:off x="7701298" y="5591753"/>
              <a:ext cx="157497" cy="543471"/>
            </a:xfrm>
            <a:custGeom>
              <a:avLst/>
              <a:gdLst/>
              <a:ahLst/>
              <a:cxnLst/>
              <a:rect l="l" t="t" r="r" b="b"/>
              <a:pathLst>
                <a:path w="184403" h="600837">
                  <a:moveTo>
                    <a:pt x="171118" y="156309"/>
                  </a:moveTo>
                  <a:lnTo>
                    <a:pt x="166588" y="144325"/>
                  </a:lnTo>
                  <a:lnTo>
                    <a:pt x="161445" y="132648"/>
                  </a:lnTo>
                  <a:lnTo>
                    <a:pt x="155708" y="121299"/>
                  </a:lnTo>
                  <a:lnTo>
                    <a:pt x="149397" y="110297"/>
                  </a:lnTo>
                  <a:lnTo>
                    <a:pt x="142531" y="99660"/>
                  </a:lnTo>
                  <a:lnTo>
                    <a:pt x="135127" y="89408"/>
                  </a:lnTo>
                  <a:lnTo>
                    <a:pt x="129091" y="81807"/>
                  </a:lnTo>
                  <a:lnTo>
                    <a:pt x="120683" y="72158"/>
                  </a:lnTo>
                  <a:lnTo>
                    <a:pt x="111784" y="62958"/>
                  </a:lnTo>
                  <a:lnTo>
                    <a:pt x="102413" y="54224"/>
                  </a:lnTo>
                  <a:lnTo>
                    <a:pt x="92590" y="45979"/>
                  </a:lnTo>
                  <a:lnTo>
                    <a:pt x="82333" y="38242"/>
                  </a:lnTo>
                  <a:lnTo>
                    <a:pt x="71662" y="31033"/>
                  </a:lnTo>
                  <a:lnTo>
                    <a:pt x="60595" y="24372"/>
                  </a:lnTo>
                  <a:lnTo>
                    <a:pt x="49152" y="18280"/>
                  </a:lnTo>
                  <a:lnTo>
                    <a:pt x="37352" y="12776"/>
                  </a:lnTo>
                  <a:lnTo>
                    <a:pt x="25214" y="7881"/>
                  </a:lnTo>
                  <a:lnTo>
                    <a:pt x="12757" y="3616"/>
                  </a:lnTo>
                  <a:lnTo>
                    <a:pt x="0" y="0"/>
                  </a:lnTo>
                  <a:lnTo>
                    <a:pt x="11887" y="8368"/>
                  </a:lnTo>
                  <a:lnTo>
                    <a:pt x="23346" y="17269"/>
                  </a:lnTo>
                  <a:lnTo>
                    <a:pt x="34355" y="26683"/>
                  </a:lnTo>
                  <a:lnTo>
                    <a:pt x="44899" y="36594"/>
                  </a:lnTo>
                  <a:lnTo>
                    <a:pt x="54957" y="46982"/>
                  </a:lnTo>
                  <a:lnTo>
                    <a:pt x="64512" y="57828"/>
                  </a:lnTo>
                  <a:lnTo>
                    <a:pt x="73545" y="69116"/>
                  </a:lnTo>
                  <a:lnTo>
                    <a:pt x="82037" y="80826"/>
                  </a:lnTo>
                  <a:lnTo>
                    <a:pt x="89972" y="92941"/>
                  </a:lnTo>
                  <a:lnTo>
                    <a:pt x="97329" y="105441"/>
                  </a:lnTo>
                  <a:lnTo>
                    <a:pt x="104091" y="118309"/>
                  </a:lnTo>
                  <a:lnTo>
                    <a:pt x="110240" y="131527"/>
                  </a:lnTo>
                  <a:lnTo>
                    <a:pt x="115756" y="145075"/>
                  </a:lnTo>
                  <a:lnTo>
                    <a:pt x="120622" y="158937"/>
                  </a:lnTo>
                  <a:lnTo>
                    <a:pt x="124819" y="173093"/>
                  </a:lnTo>
                  <a:lnTo>
                    <a:pt x="128328" y="187525"/>
                  </a:lnTo>
                  <a:lnTo>
                    <a:pt x="131133" y="202215"/>
                  </a:lnTo>
                  <a:lnTo>
                    <a:pt x="133213" y="217144"/>
                  </a:lnTo>
                  <a:lnTo>
                    <a:pt x="134550" y="232295"/>
                  </a:lnTo>
                  <a:lnTo>
                    <a:pt x="135127" y="247650"/>
                  </a:lnTo>
                  <a:lnTo>
                    <a:pt x="135127" y="255650"/>
                  </a:lnTo>
                  <a:lnTo>
                    <a:pt x="134112" y="386969"/>
                  </a:lnTo>
                  <a:lnTo>
                    <a:pt x="134112" y="514985"/>
                  </a:lnTo>
                  <a:lnTo>
                    <a:pt x="133765" y="521211"/>
                  </a:lnTo>
                  <a:lnTo>
                    <a:pt x="131928" y="534484"/>
                  </a:lnTo>
                  <a:lnTo>
                    <a:pt x="128677" y="547250"/>
                  </a:lnTo>
                  <a:lnTo>
                    <a:pt x="124094" y="559433"/>
                  </a:lnTo>
                  <a:lnTo>
                    <a:pt x="118264" y="570959"/>
                  </a:lnTo>
                  <a:lnTo>
                    <a:pt x="111267" y="581752"/>
                  </a:lnTo>
                  <a:lnTo>
                    <a:pt x="103187" y="591736"/>
                  </a:lnTo>
                  <a:lnTo>
                    <a:pt x="94106" y="600837"/>
                  </a:lnTo>
                  <a:lnTo>
                    <a:pt x="100454" y="598848"/>
                  </a:lnTo>
                  <a:lnTo>
                    <a:pt x="123626" y="588133"/>
                  </a:lnTo>
                  <a:lnTo>
                    <a:pt x="140019" y="576487"/>
                  </a:lnTo>
                  <a:lnTo>
                    <a:pt x="158008" y="557833"/>
                  </a:lnTo>
                  <a:lnTo>
                    <a:pt x="171670" y="535775"/>
                  </a:lnTo>
                  <a:lnTo>
                    <a:pt x="180349" y="510950"/>
                  </a:lnTo>
                  <a:lnTo>
                    <a:pt x="183388" y="483997"/>
                  </a:lnTo>
                  <a:lnTo>
                    <a:pt x="184403" y="235331"/>
                  </a:lnTo>
                  <a:lnTo>
                    <a:pt x="184397" y="233606"/>
                  </a:lnTo>
                  <a:lnTo>
                    <a:pt x="182745" y="206942"/>
                  </a:lnTo>
                  <a:lnTo>
                    <a:pt x="178269" y="181125"/>
                  </a:lnTo>
                  <a:lnTo>
                    <a:pt x="175019" y="168582"/>
                  </a:lnTo>
                  <a:lnTo>
                    <a:pt x="171118" y="156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4" name="object 150"/>
            <p:cNvSpPr/>
            <p:nvPr/>
          </p:nvSpPr>
          <p:spPr>
            <a:xfrm>
              <a:off x="7691427" y="4716411"/>
              <a:ext cx="230498" cy="1669710"/>
            </a:xfrm>
            <a:custGeom>
              <a:avLst/>
              <a:gdLst/>
              <a:ahLst/>
              <a:cxnLst/>
              <a:rect l="l" t="t" r="r" b="b"/>
              <a:pathLst>
                <a:path w="269875" h="1845957">
                  <a:moveTo>
                    <a:pt x="199389" y="1845957"/>
                  </a:moveTo>
                  <a:lnTo>
                    <a:pt x="245645" y="1834003"/>
                  </a:lnTo>
                  <a:lnTo>
                    <a:pt x="269875" y="1812988"/>
                  </a:lnTo>
                  <a:lnTo>
                    <a:pt x="269875" y="182118"/>
                  </a:lnTo>
                  <a:lnTo>
                    <a:pt x="259969" y="303021"/>
                  </a:lnTo>
                  <a:lnTo>
                    <a:pt x="244695" y="286577"/>
                  </a:lnTo>
                  <a:lnTo>
                    <a:pt x="232266" y="270168"/>
                  </a:lnTo>
                  <a:lnTo>
                    <a:pt x="222481" y="253859"/>
                  </a:lnTo>
                  <a:lnTo>
                    <a:pt x="215135" y="237716"/>
                  </a:lnTo>
                  <a:lnTo>
                    <a:pt x="210028" y="221805"/>
                  </a:lnTo>
                  <a:lnTo>
                    <a:pt x="206955" y="206191"/>
                  </a:lnTo>
                  <a:lnTo>
                    <a:pt x="205715" y="190940"/>
                  </a:lnTo>
                  <a:lnTo>
                    <a:pt x="206104" y="176117"/>
                  </a:lnTo>
                  <a:lnTo>
                    <a:pt x="207921" y="161788"/>
                  </a:lnTo>
                  <a:lnTo>
                    <a:pt x="210962" y="148018"/>
                  </a:lnTo>
                  <a:lnTo>
                    <a:pt x="215026" y="134873"/>
                  </a:lnTo>
                  <a:lnTo>
                    <a:pt x="219909" y="122418"/>
                  </a:lnTo>
                  <a:lnTo>
                    <a:pt x="225408" y="110720"/>
                  </a:lnTo>
                  <a:lnTo>
                    <a:pt x="231322" y="99842"/>
                  </a:lnTo>
                  <a:lnTo>
                    <a:pt x="237448" y="89852"/>
                  </a:lnTo>
                  <a:lnTo>
                    <a:pt x="243582" y="80814"/>
                  </a:lnTo>
                  <a:lnTo>
                    <a:pt x="249524" y="72794"/>
                  </a:lnTo>
                  <a:lnTo>
                    <a:pt x="255068" y="65858"/>
                  </a:lnTo>
                  <a:lnTo>
                    <a:pt x="264159" y="55499"/>
                  </a:lnTo>
                  <a:lnTo>
                    <a:pt x="269875" y="49783"/>
                  </a:lnTo>
                  <a:lnTo>
                    <a:pt x="269875" y="0"/>
                  </a:lnTo>
                  <a:lnTo>
                    <a:pt x="200278" y="2412"/>
                  </a:lnTo>
                  <a:lnTo>
                    <a:pt x="187336" y="3379"/>
                  </a:lnTo>
                  <a:lnTo>
                    <a:pt x="174477" y="4509"/>
                  </a:lnTo>
                  <a:lnTo>
                    <a:pt x="161665" y="5803"/>
                  </a:lnTo>
                  <a:lnTo>
                    <a:pt x="148902" y="7260"/>
                  </a:lnTo>
                  <a:lnTo>
                    <a:pt x="136188" y="8878"/>
                  </a:lnTo>
                  <a:lnTo>
                    <a:pt x="123525" y="10656"/>
                  </a:lnTo>
                  <a:lnTo>
                    <a:pt x="110915" y="12593"/>
                  </a:lnTo>
                  <a:lnTo>
                    <a:pt x="98359" y="14687"/>
                  </a:lnTo>
                  <a:lnTo>
                    <a:pt x="85858" y="16938"/>
                  </a:lnTo>
                  <a:lnTo>
                    <a:pt x="73413" y="19343"/>
                  </a:lnTo>
                  <a:lnTo>
                    <a:pt x="61026" y="21902"/>
                  </a:lnTo>
                  <a:lnTo>
                    <a:pt x="48697" y="24614"/>
                  </a:lnTo>
                  <a:lnTo>
                    <a:pt x="36429" y="27476"/>
                  </a:lnTo>
                  <a:lnTo>
                    <a:pt x="24223" y="30488"/>
                  </a:lnTo>
                  <a:lnTo>
                    <a:pt x="12079" y="33649"/>
                  </a:lnTo>
                  <a:lnTo>
                    <a:pt x="0" y="36956"/>
                  </a:lnTo>
                  <a:lnTo>
                    <a:pt x="22355" y="61445"/>
                  </a:lnTo>
                  <a:lnTo>
                    <a:pt x="43800" y="86735"/>
                  </a:lnTo>
                  <a:lnTo>
                    <a:pt x="83855" y="139618"/>
                  </a:lnTo>
                  <a:lnTo>
                    <a:pt x="119963" y="195405"/>
                  </a:lnTo>
                  <a:lnTo>
                    <a:pt x="151922" y="253893"/>
                  </a:lnTo>
                  <a:lnTo>
                    <a:pt x="179530" y="314880"/>
                  </a:lnTo>
                  <a:lnTo>
                    <a:pt x="202585" y="378165"/>
                  </a:lnTo>
                  <a:lnTo>
                    <a:pt x="220885" y="443545"/>
                  </a:lnTo>
                  <a:lnTo>
                    <a:pt x="234228" y="510819"/>
                  </a:lnTo>
                  <a:lnTo>
                    <a:pt x="242413" y="579784"/>
                  </a:lnTo>
                  <a:lnTo>
                    <a:pt x="245236" y="650239"/>
                  </a:lnTo>
                  <a:lnTo>
                    <a:pt x="245236" y="651510"/>
                  </a:lnTo>
                  <a:lnTo>
                    <a:pt x="244221" y="1716379"/>
                  </a:lnTo>
                  <a:lnTo>
                    <a:pt x="238244" y="1762432"/>
                  </a:lnTo>
                  <a:lnTo>
                    <a:pt x="216534" y="1803552"/>
                  </a:lnTo>
                  <a:lnTo>
                    <a:pt x="184797" y="1826236"/>
                  </a:lnTo>
                  <a:lnTo>
                    <a:pt x="146557" y="1845957"/>
                  </a:lnTo>
                  <a:lnTo>
                    <a:pt x="199389" y="1845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5" name="object 151"/>
            <p:cNvSpPr/>
            <p:nvPr/>
          </p:nvSpPr>
          <p:spPr>
            <a:xfrm>
              <a:off x="7921925" y="4716411"/>
              <a:ext cx="230498" cy="1639935"/>
            </a:xfrm>
            <a:custGeom>
              <a:avLst/>
              <a:gdLst/>
              <a:ahLst/>
              <a:cxnLst/>
              <a:rect l="l" t="t" r="r" b="b"/>
              <a:pathLst>
                <a:path w="269875" h="1813039">
                  <a:moveTo>
                    <a:pt x="982" y="50727"/>
                  </a:moveTo>
                  <a:lnTo>
                    <a:pt x="7931" y="57983"/>
                  </a:lnTo>
                  <a:lnTo>
                    <a:pt x="19512" y="71743"/>
                  </a:lnTo>
                  <a:lnTo>
                    <a:pt x="26283" y="80816"/>
                  </a:lnTo>
                  <a:lnTo>
                    <a:pt x="33304" y="91221"/>
                  </a:lnTo>
                  <a:lnTo>
                    <a:pt x="40274" y="102859"/>
                  </a:lnTo>
                  <a:lnTo>
                    <a:pt x="46889" y="115633"/>
                  </a:lnTo>
                  <a:lnTo>
                    <a:pt x="52847" y="129444"/>
                  </a:lnTo>
                  <a:lnTo>
                    <a:pt x="57847" y="144195"/>
                  </a:lnTo>
                  <a:lnTo>
                    <a:pt x="61584" y="159786"/>
                  </a:lnTo>
                  <a:lnTo>
                    <a:pt x="63758" y="176120"/>
                  </a:lnTo>
                  <a:lnTo>
                    <a:pt x="64065" y="193099"/>
                  </a:lnTo>
                  <a:lnTo>
                    <a:pt x="62204" y="210625"/>
                  </a:lnTo>
                  <a:lnTo>
                    <a:pt x="57871" y="228599"/>
                  </a:lnTo>
                  <a:lnTo>
                    <a:pt x="50764" y="246924"/>
                  </a:lnTo>
                  <a:lnTo>
                    <a:pt x="40582" y="265502"/>
                  </a:lnTo>
                  <a:lnTo>
                    <a:pt x="27021" y="284234"/>
                  </a:lnTo>
                  <a:lnTo>
                    <a:pt x="9778" y="303021"/>
                  </a:lnTo>
                  <a:lnTo>
                    <a:pt x="0" y="182118"/>
                  </a:lnTo>
                  <a:lnTo>
                    <a:pt x="0" y="1813039"/>
                  </a:lnTo>
                  <a:lnTo>
                    <a:pt x="16128" y="1789328"/>
                  </a:lnTo>
                  <a:lnTo>
                    <a:pt x="19996" y="1778634"/>
                  </a:lnTo>
                  <a:lnTo>
                    <a:pt x="22694" y="1766191"/>
                  </a:lnTo>
                  <a:lnTo>
                    <a:pt x="23622" y="1753196"/>
                  </a:lnTo>
                  <a:lnTo>
                    <a:pt x="23622" y="1700872"/>
                  </a:lnTo>
                  <a:lnTo>
                    <a:pt x="24637" y="651510"/>
                  </a:lnTo>
                  <a:lnTo>
                    <a:pt x="24637" y="650239"/>
                  </a:lnTo>
                  <a:lnTo>
                    <a:pt x="25350" y="614838"/>
                  </a:lnTo>
                  <a:lnTo>
                    <a:pt x="27434" y="579784"/>
                  </a:lnTo>
                  <a:lnTo>
                    <a:pt x="30862" y="545103"/>
                  </a:lnTo>
                  <a:lnTo>
                    <a:pt x="35609" y="510819"/>
                  </a:lnTo>
                  <a:lnTo>
                    <a:pt x="41650" y="476958"/>
                  </a:lnTo>
                  <a:lnTo>
                    <a:pt x="48957" y="443545"/>
                  </a:lnTo>
                  <a:lnTo>
                    <a:pt x="57506" y="410606"/>
                  </a:lnTo>
                  <a:lnTo>
                    <a:pt x="67271" y="378165"/>
                  </a:lnTo>
                  <a:lnTo>
                    <a:pt x="78225" y="346248"/>
                  </a:lnTo>
                  <a:lnTo>
                    <a:pt x="90344" y="314880"/>
                  </a:lnTo>
                  <a:lnTo>
                    <a:pt x="103601" y="284087"/>
                  </a:lnTo>
                  <a:lnTo>
                    <a:pt x="117970" y="253893"/>
                  </a:lnTo>
                  <a:lnTo>
                    <a:pt x="133426" y="224324"/>
                  </a:lnTo>
                  <a:lnTo>
                    <a:pt x="149943" y="195405"/>
                  </a:lnTo>
                  <a:lnTo>
                    <a:pt x="167495" y="167161"/>
                  </a:lnTo>
                  <a:lnTo>
                    <a:pt x="186056" y="139618"/>
                  </a:lnTo>
                  <a:lnTo>
                    <a:pt x="205600" y="112801"/>
                  </a:lnTo>
                  <a:lnTo>
                    <a:pt x="226102" y="86735"/>
                  </a:lnTo>
                  <a:lnTo>
                    <a:pt x="247535" y="61445"/>
                  </a:lnTo>
                  <a:lnTo>
                    <a:pt x="269875" y="36956"/>
                  </a:lnTo>
                  <a:lnTo>
                    <a:pt x="256980" y="33422"/>
                  </a:lnTo>
                  <a:lnTo>
                    <a:pt x="244014" y="30058"/>
                  </a:lnTo>
                  <a:lnTo>
                    <a:pt x="230978" y="26866"/>
                  </a:lnTo>
                  <a:lnTo>
                    <a:pt x="217875" y="23847"/>
                  </a:lnTo>
                  <a:lnTo>
                    <a:pt x="204704" y="21002"/>
                  </a:lnTo>
                  <a:lnTo>
                    <a:pt x="191467" y="18332"/>
                  </a:lnTo>
                  <a:lnTo>
                    <a:pt x="178166" y="15839"/>
                  </a:lnTo>
                  <a:lnTo>
                    <a:pt x="164802" y="13523"/>
                  </a:lnTo>
                  <a:lnTo>
                    <a:pt x="151376" y="11386"/>
                  </a:lnTo>
                  <a:lnTo>
                    <a:pt x="137890" y="9429"/>
                  </a:lnTo>
                  <a:lnTo>
                    <a:pt x="124344" y="7653"/>
                  </a:lnTo>
                  <a:lnTo>
                    <a:pt x="110741" y="6059"/>
                  </a:lnTo>
                  <a:lnTo>
                    <a:pt x="97082" y="4648"/>
                  </a:lnTo>
                  <a:lnTo>
                    <a:pt x="83368" y="3422"/>
                  </a:lnTo>
                  <a:lnTo>
                    <a:pt x="69599" y="2381"/>
                  </a:lnTo>
                  <a:lnTo>
                    <a:pt x="55779" y="1527"/>
                  </a:lnTo>
                  <a:lnTo>
                    <a:pt x="41907" y="860"/>
                  </a:lnTo>
                  <a:lnTo>
                    <a:pt x="27986" y="383"/>
                  </a:lnTo>
                  <a:lnTo>
                    <a:pt x="14016" y="96"/>
                  </a:lnTo>
                  <a:lnTo>
                    <a:pt x="0" y="0"/>
                  </a:lnTo>
                  <a:lnTo>
                    <a:pt x="0" y="49783"/>
                  </a:lnTo>
                  <a:lnTo>
                    <a:pt x="982" y="50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6" name="object 152"/>
            <p:cNvSpPr/>
            <p:nvPr/>
          </p:nvSpPr>
          <p:spPr>
            <a:xfrm>
              <a:off x="8079748" y="4815333"/>
              <a:ext cx="195246" cy="191650"/>
            </a:xfrm>
            <a:custGeom>
              <a:avLst/>
              <a:gdLst/>
              <a:ahLst/>
              <a:cxnLst/>
              <a:rect l="l" t="t" r="r" b="b"/>
              <a:pathLst>
                <a:path w="228600" h="211880">
                  <a:moveTo>
                    <a:pt x="218694" y="109"/>
                  </a:moveTo>
                  <a:lnTo>
                    <a:pt x="211196" y="0"/>
                  </a:lnTo>
                  <a:lnTo>
                    <a:pt x="201964" y="138"/>
                  </a:lnTo>
                  <a:lnTo>
                    <a:pt x="191226" y="656"/>
                  </a:lnTo>
                  <a:lnTo>
                    <a:pt x="179210" y="1682"/>
                  </a:lnTo>
                  <a:lnTo>
                    <a:pt x="166145" y="3348"/>
                  </a:lnTo>
                  <a:lnTo>
                    <a:pt x="152261" y="5783"/>
                  </a:lnTo>
                  <a:lnTo>
                    <a:pt x="137786" y="9118"/>
                  </a:lnTo>
                  <a:lnTo>
                    <a:pt x="122950" y="13484"/>
                  </a:lnTo>
                  <a:lnTo>
                    <a:pt x="107980" y="19010"/>
                  </a:lnTo>
                  <a:lnTo>
                    <a:pt x="93106" y="25827"/>
                  </a:lnTo>
                  <a:lnTo>
                    <a:pt x="78557" y="34065"/>
                  </a:lnTo>
                  <a:lnTo>
                    <a:pt x="64562" y="43854"/>
                  </a:lnTo>
                  <a:lnTo>
                    <a:pt x="51350" y="55325"/>
                  </a:lnTo>
                  <a:lnTo>
                    <a:pt x="39148" y="68608"/>
                  </a:lnTo>
                  <a:lnTo>
                    <a:pt x="28188" y="83834"/>
                  </a:lnTo>
                  <a:lnTo>
                    <a:pt x="18696" y="101132"/>
                  </a:lnTo>
                  <a:lnTo>
                    <a:pt x="10902" y="120633"/>
                  </a:lnTo>
                  <a:lnTo>
                    <a:pt x="5036" y="142468"/>
                  </a:lnTo>
                  <a:lnTo>
                    <a:pt x="1325" y="166765"/>
                  </a:lnTo>
                  <a:lnTo>
                    <a:pt x="0" y="193657"/>
                  </a:lnTo>
                  <a:lnTo>
                    <a:pt x="113538" y="106027"/>
                  </a:lnTo>
                  <a:lnTo>
                    <a:pt x="16637" y="211310"/>
                  </a:lnTo>
                  <a:lnTo>
                    <a:pt x="47607" y="211880"/>
                  </a:lnTo>
                  <a:lnTo>
                    <a:pt x="75405" y="209176"/>
                  </a:lnTo>
                  <a:lnTo>
                    <a:pt x="100203" y="203548"/>
                  </a:lnTo>
                  <a:lnTo>
                    <a:pt x="122171" y="195348"/>
                  </a:lnTo>
                  <a:lnTo>
                    <a:pt x="141481" y="184926"/>
                  </a:lnTo>
                  <a:lnTo>
                    <a:pt x="158304" y="172633"/>
                  </a:lnTo>
                  <a:lnTo>
                    <a:pt x="172812" y="158821"/>
                  </a:lnTo>
                  <a:lnTo>
                    <a:pt x="185175" y="143840"/>
                  </a:lnTo>
                  <a:lnTo>
                    <a:pt x="195564" y="128040"/>
                  </a:lnTo>
                  <a:lnTo>
                    <a:pt x="204152" y="111774"/>
                  </a:lnTo>
                  <a:lnTo>
                    <a:pt x="211109" y="95391"/>
                  </a:lnTo>
                  <a:lnTo>
                    <a:pt x="216607" y="79243"/>
                  </a:lnTo>
                  <a:lnTo>
                    <a:pt x="220816" y="63681"/>
                  </a:lnTo>
                  <a:lnTo>
                    <a:pt x="223909" y="49055"/>
                  </a:lnTo>
                  <a:lnTo>
                    <a:pt x="226056" y="35717"/>
                  </a:lnTo>
                  <a:lnTo>
                    <a:pt x="227428" y="24017"/>
                  </a:lnTo>
                  <a:lnTo>
                    <a:pt x="228197" y="14306"/>
                  </a:lnTo>
                  <a:lnTo>
                    <a:pt x="228535" y="6935"/>
                  </a:lnTo>
                  <a:lnTo>
                    <a:pt x="228600" y="617"/>
                  </a:lnTo>
                  <a:lnTo>
                    <a:pt x="224917" y="236"/>
                  </a:lnTo>
                  <a:lnTo>
                    <a:pt x="218694" y="1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7" name="object 153"/>
            <p:cNvSpPr/>
            <p:nvPr/>
          </p:nvSpPr>
          <p:spPr>
            <a:xfrm>
              <a:off x="7698044" y="6119026"/>
              <a:ext cx="164439" cy="166533"/>
            </a:xfrm>
            <a:custGeom>
              <a:avLst/>
              <a:gdLst/>
              <a:ahLst/>
              <a:cxnLst/>
              <a:rect l="l" t="t" r="r" b="b"/>
              <a:pathLst>
                <a:path w="192531" h="184111">
                  <a:moveTo>
                    <a:pt x="69341" y="184111"/>
                  </a:moveTo>
                  <a:lnTo>
                    <a:pt x="78710" y="183765"/>
                  </a:lnTo>
                  <a:lnTo>
                    <a:pt x="93150" y="181844"/>
                  </a:lnTo>
                  <a:lnTo>
                    <a:pt x="107009" y="178326"/>
                  </a:lnTo>
                  <a:lnTo>
                    <a:pt x="120187" y="173309"/>
                  </a:lnTo>
                  <a:lnTo>
                    <a:pt x="132584" y="166893"/>
                  </a:lnTo>
                  <a:lnTo>
                    <a:pt x="144100" y="159177"/>
                  </a:lnTo>
                  <a:lnTo>
                    <a:pt x="154636" y="150259"/>
                  </a:lnTo>
                  <a:lnTo>
                    <a:pt x="164090" y="140238"/>
                  </a:lnTo>
                  <a:lnTo>
                    <a:pt x="172365" y="129213"/>
                  </a:lnTo>
                  <a:lnTo>
                    <a:pt x="179358" y="117283"/>
                  </a:lnTo>
                  <a:lnTo>
                    <a:pt x="184972" y="104546"/>
                  </a:lnTo>
                  <a:lnTo>
                    <a:pt x="189105" y="91101"/>
                  </a:lnTo>
                  <a:lnTo>
                    <a:pt x="191658" y="77047"/>
                  </a:lnTo>
                  <a:lnTo>
                    <a:pt x="192531" y="62484"/>
                  </a:lnTo>
                  <a:lnTo>
                    <a:pt x="192531" y="0"/>
                  </a:lnTo>
                  <a:lnTo>
                    <a:pt x="189737" y="5842"/>
                  </a:lnTo>
                  <a:lnTo>
                    <a:pt x="186816" y="11684"/>
                  </a:lnTo>
                  <a:lnTo>
                    <a:pt x="183768" y="17526"/>
                  </a:lnTo>
                  <a:lnTo>
                    <a:pt x="178776" y="26507"/>
                  </a:lnTo>
                  <a:lnTo>
                    <a:pt x="172153" y="37581"/>
                  </a:lnTo>
                  <a:lnTo>
                    <a:pt x="165153" y="48402"/>
                  </a:lnTo>
                  <a:lnTo>
                    <a:pt x="157786" y="58961"/>
                  </a:lnTo>
                  <a:lnTo>
                    <a:pt x="150061" y="69248"/>
                  </a:lnTo>
                  <a:lnTo>
                    <a:pt x="141986" y="79257"/>
                  </a:lnTo>
                  <a:lnTo>
                    <a:pt x="133571" y="88977"/>
                  </a:lnTo>
                  <a:lnTo>
                    <a:pt x="124824" y="98400"/>
                  </a:lnTo>
                  <a:lnTo>
                    <a:pt x="115754" y="107517"/>
                  </a:lnTo>
                  <a:lnTo>
                    <a:pt x="106371" y="116321"/>
                  </a:lnTo>
                  <a:lnTo>
                    <a:pt x="96683" y="124801"/>
                  </a:lnTo>
                  <a:lnTo>
                    <a:pt x="86699" y="132950"/>
                  </a:lnTo>
                  <a:lnTo>
                    <a:pt x="76428" y="140759"/>
                  </a:lnTo>
                  <a:lnTo>
                    <a:pt x="65879" y="148219"/>
                  </a:lnTo>
                  <a:lnTo>
                    <a:pt x="55061" y="155321"/>
                  </a:lnTo>
                  <a:lnTo>
                    <a:pt x="43983" y="162057"/>
                  </a:lnTo>
                  <a:lnTo>
                    <a:pt x="32653" y="168418"/>
                  </a:lnTo>
                  <a:lnTo>
                    <a:pt x="21081" y="174396"/>
                  </a:lnTo>
                  <a:lnTo>
                    <a:pt x="14224" y="177838"/>
                  </a:lnTo>
                  <a:lnTo>
                    <a:pt x="7238" y="181127"/>
                  </a:lnTo>
                  <a:lnTo>
                    <a:pt x="0" y="184111"/>
                  </a:lnTo>
                  <a:lnTo>
                    <a:pt x="69341" y="184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8" name="object 154"/>
            <p:cNvSpPr/>
            <p:nvPr/>
          </p:nvSpPr>
          <p:spPr>
            <a:xfrm>
              <a:off x="8061091" y="6045278"/>
              <a:ext cx="141228" cy="143019"/>
            </a:xfrm>
            <a:custGeom>
              <a:avLst/>
              <a:gdLst/>
              <a:ahLst/>
              <a:cxnLst/>
              <a:rect l="l" t="t" r="r" b="b"/>
              <a:pathLst>
                <a:path w="165354" h="158114">
                  <a:moveTo>
                    <a:pt x="63707" y="149504"/>
                  </a:moveTo>
                  <a:lnTo>
                    <a:pt x="77033" y="154198"/>
                  </a:lnTo>
                  <a:lnTo>
                    <a:pt x="91107" y="157113"/>
                  </a:lnTo>
                  <a:lnTo>
                    <a:pt x="105791" y="158114"/>
                  </a:lnTo>
                  <a:lnTo>
                    <a:pt x="165354" y="158114"/>
                  </a:lnTo>
                  <a:lnTo>
                    <a:pt x="159258" y="155574"/>
                  </a:lnTo>
                  <a:lnTo>
                    <a:pt x="153289" y="152780"/>
                  </a:lnTo>
                  <a:lnTo>
                    <a:pt x="147320" y="149859"/>
                  </a:lnTo>
                  <a:lnTo>
                    <a:pt x="132545" y="142067"/>
                  </a:lnTo>
                  <a:lnTo>
                    <a:pt x="121356" y="135488"/>
                  </a:lnTo>
                  <a:lnTo>
                    <a:pt x="110466" y="128479"/>
                  </a:lnTo>
                  <a:lnTo>
                    <a:pt x="99888" y="121052"/>
                  </a:lnTo>
                  <a:lnTo>
                    <a:pt x="89633" y="113219"/>
                  </a:lnTo>
                  <a:lnTo>
                    <a:pt x="79715" y="104991"/>
                  </a:lnTo>
                  <a:lnTo>
                    <a:pt x="70145" y="96379"/>
                  </a:lnTo>
                  <a:lnTo>
                    <a:pt x="60936" y="87397"/>
                  </a:lnTo>
                  <a:lnTo>
                    <a:pt x="52100" y="78055"/>
                  </a:lnTo>
                  <a:lnTo>
                    <a:pt x="43650" y="68366"/>
                  </a:lnTo>
                  <a:lnTo>
                    <a:pt x="35598" y="58340"/>
                  </a:lnTo>
                  <a:lnTo>
                    <a:pt x="27957" y="47990"/>
                  </a:lnTo>
                  <a:lnTo>
                    <a:pt x="20738" y="37328"/>
                  </a:lnTo>
                  <a:lnTo>
                    <a:pt x="13955" y="26365"/>
                  </a:lnTo>
                  <a:lnTo>
                    <a:pt x="7620" y="15112"/>
                  </a:lnTo>
                  <a:lnTo>
                    <a:pt x="4953" y="10159"/>
                  </a:lnTo>
                  <a:lnTo>
                    <a:pt x="2413" y="5206"/>
                  </a:lnTo>
                  <a:lnTo>
                    <a:pt x="0" y="0"/>
                  </a:lnTo>
                  <a:lnTo>
                    <a:pt x="0" y="53720"/>
                  </a:lnTo>
                  <a:lnTo>
                    <a:pt x="506" y="63983"/>
                  </a:lnTo>
                  <a:lnTo>
                    <a:pt x="2903" y="78086"/>
                  </a:lnTo>
                  <a:lnTo>
                    <a:pt x="7148" y="91481"/>
                  </a:lnTo>
                  <a:lnTo>
                    <a:pt x="13102" y="104036"/>
                  </a:lnTo>
                  <a:lnTo>
                    <a:pt x="20629" y="115616"/>
                  </a:lnTo>
                  <a:lnTo>
                    <a:pt x="29590" y="126086"/>
                  </a:lnTo>
                  <a:lnTo>
                    <a:pt x="39848" y="135314"/>
                  </a:lnTo>
                  <a:lnTo>
                    <a:pt x="51266" y="143165"/>
                  </a:lnTo>
                  <a:lnTo>
                    <a:pt x="63707" y="1495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9" name="object 155"/>
            <p:cNvSpPr/>
            <p:nvPr/>
          </p:nvSpPr>
          <p:spPr>
            <a:xfrm>
              <a:off x="7518851" y="5236792"/>
              <a:ext cx="63237" cy="65937"/>
            </a:xfrm>
            <a:custGeom>
              <a:avLst/>
              <a:gdLst/>
              <a:ahLst/>
              <a:cxnLst/>
              <a:rect l="l" t="t" r="r" b="b"/>
              <a:pathLst>
                <a:path w="74040" h="72898">
                  <a:moveTo>
                    <a:pt x="37083" y="0"/>
                  </a:moveTo>
                  <a:lnTo>
                    <a:pt x="21750" y="3268"/>
                  </a:lnTo>
                  <a:lnTo>
                    <a:pt x="10414" y="11160"/>
                  </a:lnTo>
                  <a:lnTo>
                    <a:pt x="2790" y="22590"/>
                  </a:lnTo>
                  <a:lnTo>
                    <a:pt x="0" y="36448"/>
                  </a:lnTo>
                  <a:lnTo>
                    <a:pt x="26" y="37837"/>
                  </a:lnTo>
                  <a:lnTo>
                    <a:pt x="3320" y="51561"/>
                  </a:lnTo>
                  <a:lnTo>
                    <a:pt x="11342" y="62697"/>
                  </a:lnTo>
                  <a:lnTo>
                    <a:pt x="22970" y="70168"/>
                  </a:lnTo>
                  <a:lnTo>
                    <a:pt x="37083" y="72897"/>
                  </a:lnTo>
                  <a:lnTo>
                    <a:pt x="38379" y="72875"/>
                  </a:lnTo>
                  <a:lnTo>
                    <a:pt x="52273" y="69679"/>
                  </a:lnTo>
                  <a:lnTo>
                    <a:pt x="63607" y="61820"/>
                  </a:lnTo>
                  <a:lnTo>
                    <a:pt x="71242" y="50383"/>
                  </a:lnTo>
                  <a:lnTo>
                    <a:pt x="74040" y="36448"/>
                  </a:lnTo>
                  <a:lnTo>
                    <a:pt x="74018" y="35170"/>
                  </a:lnTo>
                  <a:lnTo>
                    <a:pt x="70753" y="21457"/>
                  </a:lnTo>
                  <a:lnTo>
                    <a:pt x="62750" y="10280"/>
                  </a:lnTo>
                  <a:lnTo>
                    <a:pt x="51147" y="2756"/>
                  </a:lnTo>
                  <a:lnTo>
                    <a:pt x="37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0" name="object 156"/>
            <p:cNvSpPr/>
            <p:nvPr/>
          </p:nvSpPr>
          <p:spPr>
            <a:xfrm>
              <a:off x="7611034" y="5123066"/>
              <a:ext cx="233094" cy="218375"/>
            </a:xfrm>
            <a:custGeom>
              <a:avLst/>
              <a:gdLst/>
              <a:ahLst/>
              <a:cxnLst/>
              <a:rect l="l" t="t" r="r" b="b"/>
              <a:pathLst>
                <a:path w="272914" h="241426">
                  <a:moveTo>
                    <a:pt x="1288" y="82422"/>
                  </a:moveTo>
                  <a:lnTo>
                    <a:pt x="5273" y="94121"/>
                  </a:lnTo>
                  <a:lnTo>
                    <a:pt x="14173" y="109885"/>
                  </a:lnTo>
                  <a:lnTo>
                    <a:pt x="21067" y="119961"/>
                  </a:lnTo>
                  <a:lnTo>
                    <a:pt x="29872" y="131660"/>
                  </a:lnTo>
                  <a:lnTo>
                    <a:pt x="40799" y="145099"/>
                  </a:lnTo>
                  <a:lnTo>
                    <a:pt x="54061" y="160397"/>
                  </a:lnTo>
                  <a:lnTo>
                    <a:pt x="69868" y="177672"/>
                  </a:lnTo>
                  <a:lnTo>
                    <a:pt x="82352" y="190777"/>
                  </a:lnTo>
                  <a:lnTo>
                    <a:pt x="93212" y="201859"/>
                  </a:lnTo>
                  <a:lnTo>
                    <a:pt x="103570" y="212193"/>
                  </a:lnTo>
                  <a:lnTo>
                    <a:pt x="113134" y="221549"/>
                  </a:lnTo>
                  <a:lnTo>
                    <a:pt x="121610" y="229694"/>
                  </a:lnTo>
                  <a:lnTo>
                    <a:pt x="128706" y="236397"/>
                  </a:lnTo>
                  <a:lnTo>
                    <a:pt x="134130" y="241426"/>
                  </a:lnTo>
                  <a:lnTo>
                    <a:pt x="137481" y="240320"/>
                  </a:lnTo>
                  <a:lnTo>
                    <a:pt x="149553" y="228976"/>
                  </a:lnTo>
                  <a:lnTo>
                    <a:pt x="157703" y="221184"/>
                  </a:lnTo>
                  <a:lnTo>
                    <a:pt x="166931" y="212234"/>
                  </a:lnTo>
                  <a:lnTo>
                    <a:pt x="176986" y="202318"/>
                  </a:lnTo>
                  <a:lnTo>
                    <a:pt x="187620" y="191628"/>
                  </a:lnTo>
                  <a:lnTo>
                    <a:pt x="198584" y="180355"/>
                  </a:lnTo>
                  <a:lnTo>
                    <a:pt x="209626" y="168691"/>
                  </a:lnTo>
                  <a:lnTo>
                    <a:pt x="220500" y="156829"/>
                  </a:lnTo>
                  <a:lnTo>
                    <a:pt x="230954" y="144959"/>
                  </a:lnTo>
                  <a:lnTo>
                    <a:pt x="240739" y="133274"/>
                  </a:lnTo>
                  <a:lnTo>
                    <a:pt x="249607" y="121965"/>
                  </a:lnTo>
                  <a:lnTo>
                    <a:pt x="257307" y="111224"/>
                  </a:lnTo>
                  <a:lnTo>
                    <a:pt x="263590" y="101243"/>
                  </a:lnTo>
                  <a:lnTo>
                    <a:pt x="268207" y="92213"/>
                  </a:lnTo>
                  <a:lnTo>
                    <a:pt x="272914" y="69361"/>
                  </a:lnTo>
                  <a:lnTo>
                    <a:pt x="271982" y="55641"/>
                  </a:lnTo>
                  <a:lnTo>
                    <a:pt x="268735" y="43981"/>
                  </a:lnTo>
                  <a:lnTo>
                    <a:pt x="263996" y="34339"/>
                  </a:lnTo>
                  <a:lnTo>
                    <a:pt x="258590" y="26669"/>
                  </a:lnTo>
                  <a:lnTo>
                    <a:pt x="252315" y="20041"/>
                  </a:lnTo>
                  <a:lnTo>
                    <a:pt x="241925" y="12129"/>
                  </a:lnTo>
                  <a:lnTo>
                    <a:pt x="230199" y="6165"/>
                  </a:lnTo>
                  <a:lnTo>
                    <a:pt x="217607" y="2382"/>
                  </a:lnTo>
                  <a:lnTo>
                    <a:pt x="204615" y="1015"/>
                  </a:lnTo>
                  <a:lnTo>
                    <a:pt x="192811" y="2021"/>
                  </a:lnTo>
                  <a:lnTo>
                    <a:pt x="178145" y="6134"/>
                  </a:lnTo>
                  <a:lnTo>
                    <a:pt x="164896" y="12478"/>
                  </a:lnTo>
                  <a:lnTo>
                    <a:pt x="153683" y="20029"/>
                  </a:lnTo>
                  <a:lnTo>
                    <a:pt x="145125" y="27767"/>
                  </a:lnTo>
                  <a:lnTo>
                    <a:pt x="136797" y="40004"/>
                  </a:lnTo>
                  <a:lnTo>
                    <a:pt x="133622" y="34797"/>
                  </a:lnTo>
                  <a:lnTo>
                    <a:pt x="129843" y="29751"/>
                  </a:lnTo>
                  <a:lnTo>
                    <a:pt x="122317" y="22151"/>
                  </a:lnTo>
                  <a:lnTo>
                    <a:pt x="112077" y="14249"/>
                  </a:lnTo>
                  <a:lnTo>
                    <a:pt x="99502" y="7172"/>
                  </a:lnTo>
                  <a:lnTo>
                    <a:pt x="84968" y="2046"/>
                  </a:lnTo>
                  <a:lnTo>
                    <a:pt x="68852" y="0"/>
                  </a:lnTo>
                  <a:lnTo>
                    <a:pt x="61536" y="290"/>
                  </a:lnTo>
                  <a:lnTo>
                    <a:pt x="48562" y="2711"/>
                  </a:lnTo>
                  <a:lnTo>
                    <a:pt x="36387" y="7410"/>
                  </a:lnTo>
                  <a:lnTo>
                    <a:pt x="25407" y="14190"/>
                  </a:lnTo>
                  <a:lnTo>
                    <a:pt x="16020" y="22859"/>
                  </a:lnTo>
                  <a:lnTo>
                    <a:pt x="10029" y="30793"/>
                  </a:lnTo>
                  <a:lnTo>
                    <a:pt x="5093" y="40316"/>
                  </a:lnTo>
                  <a:lnTo>
                    <a:pt x="1509" y="52022"/>
                  </a:lnTo>
                  <a:lnTo>
                    <a:pt x="0" y="66020"/>
                  </a:lnTo>
                  <a:lnTo>
                    <a:pt x="1288" y="82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1" name="object 157"/>
            <p:cNvSpPr/>
            <p:nvPr/>
          </p:nvSpPr>
          <p:spPr>
            <a:xfrm>
              <a:off x="7671143" y="4792112"/>
              <a:ext cx="23212" cy="28373"/>
            </a:xfrm>
            <a:custGeom>
              <a:avLst/>
              <a:gdLst/>
              <a:ahLst/>
              <a:cxnLst/>
              <a:rect l="l" t="t" r="r" b="b"/>
              <a:pathLst>
                <a:path w="27177" h="31369">
                  <a:moveTo>
                    <a:pt x="0" y="0"/>
                  </a:moveTo>
                  <a:lnTo>
                    <a:pt x="0" y="31369"/>
                  </a:lnTo>
                  <a:lnTo>
                    <a:pt x="27177" y="31369"/>
                  </a:lnTo>
                  <a:lnTo>
                    <a:pt x="26126" y="30100"/>
                  </a:lnTo>
                  <a:lnTo>
                    <a:pt x="16642" y="18952"/>
                  </a:lnTo>
                  <a:lnTo>
                    <a:pt x="7578" y="8573"/>
                  </a:lnTo>
                  <a:lnTo>
                    <a:pt x="1270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2" name="object 158"/>
            <p:cNvSpPr/>
            <p:nvPr/>
          </p:nvSpPr>
          <p:spPr>
            <a:xfrm>
              <a:off x="7723425" y="4950294"/>
              <a:ext cx="69421" cy="37564"/>
            </a:xfrm>
            <a:custGeom>
              <a:avLst/>
              <a:gdLst/>
              <a:ahLst/>
              <a:cxnLst/>
              <a:rect l="l" t="t" r="r" b="b"/>
              <a:pathLst>
                <a:path w="81280" h="41528">
                  <a:moveTo>
                    <a:pt x="61341" y="0"/>
                  </a:moveTo>
                  <a:lnTo>
                    <a:pt x="0" y="17526"/>
                  </a:lnTo>
                  <a:lnTo>
                    <a:pt x="0" y="41529"/>
                  </a:lnTo>
                  <a:lnTo>
                    <a:pt x="81280" y="40005"/>
                  </a:lnTo>
                  <a:lnTo>
                    <a:pt x="78450" y="34003"/>
                  </a:lnTo>
                  <a:lnTo>
                    <a:pt x="72902" y="22545"/>
                  </a:lnTo>
                  <a:lnTo>
                    <a:pt x="67205" y="11211"/>
                  </a:lnTo>
                  <a:lnTo>
                    <a:pt x="61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3" name="object 159"/>
            <p:cNvSpPr/>
            <p:nvPr/>
          </p:nvSpPr>
          <p:spPr>
            <a:xfrm>
              <a:off x="7449648" y="5235184"/>
              <a:ext cx="409147" cy="446861"/>
            </a:xfrm>
            <a:custGeom>
              <a:avLst/>
              <a:gdLst/>
              <a:ahLst/>
              <a:cxnLst/>
              <a:rect l="l" t="t" r="r" b="b"/>
              <a:pathLst>
                <a:path w="479043" h="494029">
                  <a:moveTo>
                    <a:pt x="463437" y="444894"/>
                  </a:moveTo>
                  <a:lnTo>
                    <a:pt x="467803" y="456928"/>
                  </a:lnTo>
                  <a:lnTo>
                    <a:pt x="471862" y="469131"/>
                  </a:lnTo>
                  <a:lnTo>
                    <a:pt x="475611" y="481499"/>
                  </a:lnTo>
                  <a:lnTo>
                    <a:pt x="479043" y="494029"/>
                  </a:lnTo>
                  <a:lnTo>
                    <a:pt x="479039" y="74277"/>
                  </a:lnTo>
                  <a:lnTo>
                    <a:pt x="478905" y="61544"/>
                  </a:lnTo>
                  <a:lnTo>
                    <a:pt x="478535" y="48894"/>
                  </a:lnTo>
                  <a:lnTo>
                    <a:pt x="478408" y="44068"/>
                  </a:lnTo>
                  <a:lnTo>
                    <a:pt x="478268" y="41365"/>
                  </a:lnTo>
                  <a:lnTo>
                    <a:pt x="477622" y="28682"/>
                  </a:lnTo>
                  <a:lnTo>
                    <a:pt x="476884" y="16001"/>
                  </a:lnTo>
                  <a:lnTo>
                    <a:pt x="476630" y="13461"/>
                  </a:lnTo>
                  <a:lnTo>
                    <a:pt x="476376" y="9016"/>
                  </a:lnTo>
                  <a:lnTo>
                    <a:pt x="475868" y="4444"/>
                  </a:lnTo>
                  <a:lnTo>
                    <a:pt x="475487" y="0"/>
                  </a:lnTo>
                  <a:lnTo>
                    <a:pt x="473508" y="2938"/>
                  </a:lnTo>
                  <a:lnTo>
                    <a:pt x="468007" y="10732"/>
                  </a:lnTo>
                  <a:lnTo>
                    <a:pt x="461668" y="19198"/>
                  </a:lnTo>
                  <a:lnTo>
                    <a:pt x="454437" y="28358"/>
                  </a:lnTo>
                  <a:lnTo>
                    <a:pt x="446261" y="38234"/>
                  </a:lnTo>
                  <a:lnTo>
                    <a:pt x="437089" y="48850"/>
                  </a:lnTo>
                  <a:lnTo>
                    <a:pt x="426867" y="60227"/>
                  </a:lnTo>
                  <a:lnTo>
                    <a:pt x="415543" y="72389"/>
                  </a:lnTo>
                  <a:lnTo>
                    <a:pt x="417724" y="82158"/>
                  </a:lnTo>
                  <a:lnTo>
                    <a:pt x="420229" y="94446"/>
                  </a:lnTo>
                  <a:lnTo>
                    <a:pt x="422485" y="106820"/>
                  </a:lnTo>
                  <a:lnTo>
                    <a:pt x="424490" y="119279"/>
                  </a:lnTo>
                  <a:lnTo>
                    <a:pt x="426239" y="131820"/>
                  </a:lnTo>
                  <a:lnTo>
                    <a:pt x="427729" y="144442"/>
                  </a:lnTo>
                  <a:lnTo>
                    <a:pt x="428956" y="157140"/>
                  </a:lnTo>
                  <a:lnTo>
                    <a:pt x="429917" y="169914"/>
                  </a:lnTo>
                  <a:lnTo>
                    <a:pt x="430608" y="182760"/>
                  </a:lnTo>
                  <a:lnTo>
                    <a:pt x="431025" y="195676"/>
                  </a:lnTo>
                  <a:lnTo>
                    <a:pt x="431164" y="208660"/>
                  </a:lnTo>
                  <a:lnTo>
                    <a:pt x="431010" y="221078"/>
                  </a:lnTo>
                  <a:lnTo>
                    <a:pt x="430568" y="233772"/>
                  </a:lnTo>
                  <a:lnTo>
                    <a:pt x="429894" y="246379"/>
                  </a:lnTo>
                  <a:lnTo>
                    <a:pt x="420728" y="238360"/>
                  </a:lnTo>
                  <a:lnTo>
                    <a:pt x="410960" y="230249"/>
                  </a:lnTo>
                  <a:lnTo>
                    <a:pt x="400972" y="222381"/>
                  </a:lnTo>
                  <a:lnTo>
                    <a:pt x="390778" y="214756"/>
                  </a:lnTo>
                  <a:lnTo>
                    <a:pt x="384301" y="210057"/>
                  </a:lnTo>
                  <a:lnTo>
                    <a:pt x="377570" y="205358"/>
                  </a:lnTo>
                  <a:lnTo>
                    <a:pt x="370839" y="200913"/>
                  </a:lnTo>
                  <a:lnTo>
                    <a:pt x="368426" y="199389"/>
                  </a:lnTo>
                  <a:lnTo>
                    <a:pt x="362457" y="195579"/>
                  </a:lnTo>
                  <a:lnTo>
                    <a:pt x="356361" y="191769"/>
                  </a:lnTo>
                  <a:lnTo>
                    <a:pt x="350265" y="188086"/>
                  </a:lnTo>
                  <a:lnTo>
                    <a:pt x="348868" y="187324"/>
                  </a:lnTo>
                  <a:lnTo>
                    <a:pt x="346201" y="185927"/>
                  </a:lnTo>
                  <a:lnTo>
                    <a:pt x="340486" y="182625"/>
                  </a:lnTo>
                  <a:lnTo>
                    <a:pt x="334771" y="179450"/>
                  </a:lnTo>
                  <a:lnTo>
                    <a:pt x="329056" y="176402"/>
                  </a:lnTo>
                  <a:lnTo>
                    <a:pt x="327278" y="175513"/>
                  </a:lnTo>
                  <a:lnTo>
                    <a:pt x="323850" y="173735"/>
                  </a:lnTo>
                  <a:lnTo>
                    <a:pt x="318388" y="170941"/>
                  </a:lnTo>
                  <a:lnTo>
                    <a:pt x="312800" y="168147"/>
                  </a:lnTo>
                  <a:lnTo>
                    <a:pt x="307212" y="165607"/>
                  </a:lnTo>
                  <a:lnTo>
                    <a:pt x="305180" y="164591"/>
                  </a:lnTo>
                  <a:lnTo>
                    <a:pt x="301116" y="162813"/>
                  </a:lnTo>
                  <a:lnTo>
                    <a:pt x="295782" y="160400"/>
                  </a:lnTo>
                  <a:lnTo>
                    <a:pt x="290321" y="158114"/>
                  </a:lnTo>
                  <a:lnTo>
                    <a:pt x="284987" y="155955"/>
                  </a:lnTo>
                  <a:lnTo>
                    <a:pt x="282575" y="154939"/>
                  </a:lnTo>
                  <a:lnTo>
                    <a:pt x="277875" y="153161"/>
                  </a:lnTo>
                  <a:lnTo>
                    <a:pt x="272668" y="151129"/>
                  </a:lnTo>
                  <a:lnTo>
                    <a:pt x="267461" y="149224"/>
                  </a:lnTo>
                  <a:lnTo>
                    <a:pt x="262127" y="147319"/>
                  </a:lnTo>
                  <a:lnTo>
                    <a:pt x="259587" y="146430"/>
                  </a:lnTo>
                  <a:lnTo>
                    <a:pt x="257047" y="145541"/>
                  </a:lnTo>
                  <a:lnTo>
                    <a:pt x="254380" y="144779"/>
                  </a:lnTo>
                  <a:lnTo>
                    <a:pt x="249300" y="143001"/>
                  </a:lnTo>
                  <a:lnTo>
                    <a:pt x="244093" y="141350"/>
                  </a:lnTo>
                  <a:lnTo>
                    <a:pt x="238886" y="139826"/>
                  </a:lnTo>
                  <a:lnTo>
                    <a:pt x="236219" y="139064"/>
                  </a:lnTo>
                  <a:lnTo>
                    <a:pt x="233425" y="138175"/>
                  </a:lnTo>
                  <a:lnTo>
                    <a:pt x="230631" y="137413"/>
                  </a:lnTo>
                  <a:lnTo>
                    <a:pt x="225551" y="136016"/>
                  </a:lnTo>
                  <a:lnTo>
                    <a:pt x="220344" y="134746"/>
                  </a:lnTo>
                  <a:lnTo>
                    <a:pt x="215264" y="133476"/>
                  </a:lnTo>
                  <a:lnTo>
                    <a:pt x="212343" y="132714"/>
                  </a:lnTo>
                  <a:lnTo>
                    <a:pt x="209295" y="132079"/>
                  </a:lnTo>
                  <a:lnTo>
                    <a:pt x="206375" y="131444"/>
                  </a:lnTo>
                  <a:lnTo>
                    <a:pt x="201421" y="130301"/>
                  </a:lnTo>
                  <a:lnTo>
                    <a:pt x="196341" y="129285"/>
                  </a:lnTo>
                  <a:lnTo>
                    <a:pt x="191261" y="128269"/>
                  </a:lnTo>
                  <a:lnTo>
                    <a:pt x="188086" y="127761"/>
                  </a:lnTo>
                  <a:lnTo>
                    <a:pt x="185038" y="127126"/>
                  </a:lnTo>
                  <a:lnTo>
                    <a:pt x="181863" y="126618"/>
                  </a:lnTo>
                  <a:lnTo>
                    <a:pt x="176910" y="125729"/>
                  </a:lnTo>
                  <a:lnTo>
                    <a:pt x="171830" y="124967"/>
                  </a:lnTo>
                  <a:lnTo>
                    <a:pt x="166877" y="124332"/>
                  </a:lnTo>
                  <a:lnTo>
                    <a:pt x="163575" y="123824"/>
                  </a:lnTo>
                  <a:lnTo>
                    <a:pt x="160400" y="123316"/>
                  </a:lnTo>
                  <a:lnTo>
                    <a:pt x="157098" y="122935"/>
                  </a:lnTo>
                  <a:lnTo>
                    <a:pt x="152145" y="122427"/>
                  </a:lnTo>
                  <a:lnTo>
                    <a:pt x="147192" y="121919"/>
                  </a:lnTo>
                  <a:lnTo>
                    <a:pt x="142112" y="121411"/>
                  </a:lnTo>
                  <a:lnTo>
                    <a:pt x="138810" y="121157"/>
                  </a:lnTo>
                  <a:lnTo>
                    <a:pt x="135508" y="120903"/>
                  </a:lnTo>
                  <a:lnTo>
                    <a:pt x="132079" y="120649"/>
                  </a:lnTo>
                  <a:lnTo>
                    <a:pt x="127126" y="120268"/>
                  </a:lnTo>
                  <a:lnTo>
                    <a:pt x="122046" y="120141"/>
                  </a:lnTo>
                  <a:lnTo>
                    <a:pt x="117093" y="119887"/>
                  </a:lnTo>
                  <a:lnTo>
                    <a:pt x="113664" y="119760"/>
                  </a:lnTo>
                  <a:lnTo>
                    <a:pt x="110235" y="119633"/>
                  </a:lnTo>
                  <a:lnTo>
                    <a:pt x="84835" y="119633"/>
                  </a:lnTo>
                  <a:lnTo>
                    <a:pt x="81406" y="119760"/>
                  </a:lnTo>
                  <a:lnTo>
                    <a:pt x="76200" y="119887"/>
                  </a:lnTo>
                  <a:lnTo>
                    <a:pt x="70992" y="120268"/>
                  </a:lnTo>
                  <a:lnTo>
                    <a:pt x="65658" y="120649"/>
                  </a:lnTo>
                  <a:lnTo>
                    <a:pt x="62483" y="120903"/>
                  </a:lnTo>
                  <a:lnTo>
                    <a:pt x="59181" y="121030"/>
                  </a:lnTo>
                  <a:lnTo>
                    <a:pt x="55879" y="121284"/>
                  </a:lnTo>
                  <a:lnTo>
                    <a:pt x="50164" y="121792"/>
                  </a:lnTo>
                  <a:lnTo>
                    <a:pt x="44322" y="122427"/>
                  </a:lnTo>
                  <a:lnTo>
                    <a:pt x="38607" y="123189"/>
                  </a:lnTo>
                  <a:lnTo>
                    <a:pt x="35813" y="123570"/>
                  </a:lnTo>
                  <a:lnTo>
                    <a:pt x="33019" y="123697"/>
                  </a:lnTo>
                  <a:lnTo>
                    <a:pt x="30225" y="124078"/>
                  </a:lnTo>
                  <a:lnTo>
                    <a:pt x="29622" y="124169"/>
                  </a:lnTo>
                  <a:lnTo>
                    <a:pt x="17095" y="126145"/>
                  </a:lnTo>
                  <a:lnTo>
                    <a:pt x="4571" y="128396"/>
                  </a:lnTo>
                  <a:lnTo>
                    <a:pt x="3047" y="128650"/>
                  </a:lnTo>
                  <a:lnTo>
                    <a:pt x="0" y="129285"/>
                  </a:lnTo>
                  <a:lnTo>
                    <a:pt x="25194" y="129792"/>
                  </a:lnTo>
                  <a:lnTo>
                    <a:pt x="50155" y="131560"/>
                  </a:lnTo>
                  <a:lnTo>
                    <a:pt x="74843" y="134563"/>
                  </a:lnTo>
                  <a:lnTo>
                    <a:pt x="99218" y="138776"/>
                  </a:lnTo>
                  <a:lnTo>
                    <a:pt x="123241" y="144172"/>
                  </a:lnTo>
                  <a:lnTo>
                    <a:pt x="146873" y="150726"/>
                  </a:lnTo>
                  <a:lnTo>
                    <a:pt x="170073" y="158411"/>
                  </a:lnTo>
                  <a:lnTo>
                    <a:pt x="192804" y="167201"/>
                  </a:lnTo>
                  <a:lnTo>
                    <a:pt x="215024" y="177069"/>
                  </a:lnTo>
                  <a:lnTo>
                    <a:pt x="236696" y="187991"/>
                  </a:lnTo>
                  <a:lnTo>
                    <a:pt x="257778" y="199940"/>
                  </a:lnTo>
                  <a:lnTo>
                    <a:pt x="278233" y="212889"/>
                  </a:lnTo>
                  <a:lnTo>
                    <a:pt x="298020" y="226813"/>
                  </a:lnTo>
                  <a:lnTo>
                    <a:pt x="317100" y="241685"/>
                  </a:lnTo>
                  <a:lnTo>
                    <a:pt x="335434" y="257480"/>
                  </a:lnTo>
                  <a:lnTo>
                    <a:pt x="352982" y="274171"/>
                  </a:lnTo>
                  <a:lnTo>
                    <a:pt x="369705" y="291732"/>
                  </a:lnTo>
                  <a:lnTo>
                    <a:pt x="385563" y="310138"/>
                  </a:lnTo>
                  <a:lnTo>
                    <a:pt x="400517" y="329361"/>
                  </a:lnTo>
                  <a:lnTo>
                    <a:pt x="414527" y="349376"/>
                  </a:lnTo>
                  <a:lnTo>
                    <a:pt x="423036" y="362584"/>
                  </a:lnTo>
                  <a:lnTo>
                    <a:pt x="426973" y="369315"/>
                  </a:lnTo>
                  <a:lnTo>
                    <a:pt x="427862" y="370712"/>
                  </a:lnTo>
                  <a:lnTo>
                    <a:pt x="429513" y="373760"/>
                  </a:lnTo>
                  <a:lnTo>
                    <a:pt x="431034" y="376382"/>
                  </a:lnTo>
                  <a:lnTo>
                    <a:pt x="437152" y="387346"/>
                  </a:lnTo>
                  <a:lnTo>
                    <a:pt x="442988" y="398497"/>
                  </a:lnTo>
                  <a:lnTo>
                    <a:pt x="448540" y="409829"/>
                  </a:lnTo>
                  <a:lnTo>
                    <a:pt x="453801" y="421341"/>
                  </a:lnTo>
                  <a:lnTo>
                    <a:pt x="458768" y="433030"/>
                  </a:lnTo>
                  <a:lnTo>
                    <a:pt x="463437" y="444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4" name="object 160"/>
            <p:cNvSpPr/>
            <p:nvPr/>
          </p:nvSpPr>
          <p:spPr>
            <a:xfrm>
              <a:off x="7684972" y="4917671"/>
              <a:ext cx="0" cy="110968"/>
            </a:xfrm>
            <a:custGeom>
              <a:avLst/>
              <a:gdLst/>
              <a:ahLst/>
              <a:cxnLst/>
              <a:rect l="l" t="t" r="r" b="b"/>
              <a:pathLst>
                <a:path h="122681">
                  <a:moveTo>
                    <a:pt x="0" y="0"/>
                  </a:moveTo>
                  <a:lnTo>
                    <a:pt x="0" y="122681"/>
                  </a:lnTo>
                </a:path>
              </a:pathLst>
            </a:custGeom>
            <a:ln w="33654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5" name="object 161"/>
            <p:cNvSpPr/>
            <p:nvPr/>
          </p:nvSpPr>
          <p:spPr>
            <a:xfrm>
              <a:off x="7671143" y="4890445"/>
              <a:ext cx="27767" cy="0"/>
            </a:xfrm>
            <a:custGeom>
              <a:avLst/>
              <a:gdLst/>
              <a:ahLst/>
              <a:cxnLst/>
              <a:rect l="l" t="t" r="r" b="b"/>
              <a:pathLst>
                <a:path w="32511">
                  <a:moveTo>
                    <a:pt x="0" y="0"/>
                  </a:moveTo>
                  <a:lnTo>
                    <a:pt x="32511" y="0"/>
                  </a:lnTo>
                </a:path>
              </a:pathLst>
            </a:custGeom>
            <a:ln w="32257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6" name="object 162"/>
            <p:cNvSpPr/>
            <p:nvPr/>
          </p:nvSpPr>
          <p:spPr>
            <a:xfrm>
              <a:off x="7666696" y="5062413"/>
              <a:ext cx="38180" cy="40551"/>
            </a:xfrm>
            <a:custGeom>
              <a:avLst/>
              <a:gdLst/>
              <a:ahLst/>
              <a:cxnLst/>
              <a:rect l="l" t="t" r="r" b="b"/>
              <a:pathLst>
                <a:path w="44703" h="44831">
                  <a:moveTo>
                    <a:pt x="2539" y="0"/>
                  </a:moveTo>
                  <a:lnTo>
                    <a:pt x="0" y="34289"/>
                  </a:lnTo>
                  <a:lnTo>
                    <a:pt x="507" y="34289"/>
                  </a:lnTo>
                  <a:lnTo>
                    <a:pt x="8227" y="34669"/>
                  </a:lnTo>
                  <a:lnTo>
                    <a:pt x="21112" y="36695"/>
                  </a:lnTo>
                  <a:lnTo>
                    <a:pt x="33305" y="40188"/>
                  </a:lnTo>
                  <a:lnTo>
                    <a:pt x="44703" y="44831"/>
                  </a:lnTo>
                  <a:lnTo>
                    <a:pt x="40766" y="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7" name="object 163"/>
            <p:cNvSpPr/>
            <p:nvPr/>
          </p:nvSpPr>
          <p:spPr>
            <a:xfrm>
              <a:off x="7671143" y="4848458"/>
              <a:ext cx="27767" cy="0"/>
            </a:xfrm>
            <a:custGeom>
              <a:avLst/>
              <a:gdLst/>
              <a:ahLst/>
              <a:cxnLst/>
              <a:rect l="l" t="t" r="r" b="b"/>
              <a:pathLst>
                <a:path w="32511">
                  <a:moveTo>
                    <a:pt x="0" y="0"/>
                  </a:moveTo>
                  <a:lnTo>
                    <a:pt x="32511" y="0"/>
                  </a:lnTo>
                </a:path>
              </a:pathLst>
            </a:custGeom>
            <a:ln w="32131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8" name="object 164"/>
            <p:cNvSpPr/>
            <p:nvPr/>
          </p:nvSpPr>
          <p:spPr>
            <a:xfrm>
              <a:off x="7729608" y="5084699"/>
              <a:ext cx="30588" cy="29752"/>
            </a:xfrm>
            <a:custGeom>
              <a:avLst/>
              <a:gdLst/>
              <a:ahLst/>
              <a:cxnLst/>
              <a:rect l="l" t="t" r="r" b="b"/>
              <a:pathLst>
                <a:path w="35814" h="32893">
                  <a:moveTo>
                    <a:pt x="0" y="0"/>
                  </a:moveTo>
                  <a:lnTo>
                    <a:pt x="3936" y="32893"/>
                  </a:lnTo>
                  <a:lnTo>
                    <a:pt x="12414" y="27366"/>
                  </a:lnTo>
                  <a:lnTo>
                    <a:pt x="23663" y="21418"/>
                  </a:lnTo>
                  <a:lnTo>
                    <a:pt x="35814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9" name="object 165"/>
            <p:cNvSpPr/>
            <p:nvPr/>
          </p:nvSpPr>
          <p:spPr>
            <a:xfrm>
              <a:off x="7723425" y="4860464"/>
              <a:ext cx="48378" cy="98677"/>
            </a:xfrm>
            <a:custGeom>
              <a:avLst/>
              <a:gdLst/>
              <a:ahLst/>
              <a:cxnLst/>
              <a:rect l="l" t="t" r="r" b="b"/>
              <a:pathLst>
                <a:path w="56642" h="109093">
                  <a:moveTo>
                    <a:pt x="50546" y="79120"/>
                  </a:moveTo>
                  <a:lnTo>
                    <a:pt x="50419" y="78612"/>
                  </a:lnTo>
                  <a:lnTo>
                    <a:pt x="44042" y="67562"/>
                  </a:lnTo>
                  <a:lnTo>
                    <a:pt x="37592" y="56641"/>
                  </a:lnTo>
                  <a:lnTo>
                    <a:pt x="37338" y="56387"/>
                  </a:lnTo>
                  <a:lnTo>
                    <a:pt x="35505" y="53361"/>
                  </a:lnTo>
                  <a:lnTo>
                    <a:pt x="28810" y="42546"/>
                  </a:lnTo>
                  <a:lnTo>
                    <a:pt x="21957" y="31840"/>
                  </a:lnTo>
                  <a:lnTo>
                    <a:pt x="14953" y="21244"/>
                  </a:lnTo>
                  <a:lnTo>
                    <a:pt x="7801" y="10758"/>
                  </a:lnTo>
                  <a:lnTo>
                    <a:pt x="508" y="380"/>
                  </a:lnTo>
                  <a:lnTo>
                    <a:pt x="0" y="0"/>
                  </a:lnTo>
                  <a:lnTo>
                    <a:pt x="0" y="109092"/>
                  </a:lnTo>
                  <a:lnTo>
                    <a:pt x="56642" y="90423"/>
                  </a:lnTo>
                  <a:lnTo>
                    <a:pt x="54610" y="86613"/>
                  </a:lnTo>
                  <a:lnTo>
                    <a:pt x="52705" y="82803"/>
                  </a:lnTo>
                  <a:lnTo>
                    <a:pt x="50546" y="79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0" name="object 166"/>
            <p:cNvSpPr/>
            <p:nvPr/>
          </p:nvSpPr>
          <p:spPr>
            <a:xfrm>
              <a:off x="7723425" y="4994751"/>
              <a:ext cx="92959" cy="52841"/>
            </a:xfrm>
            <a:custGeom>
              <a:avLst/>
              <a:gdLst/>
              <a:ahLst/>
              <a:cxnLst/>
              <a:rect l="l" t="t" r="r" b="b"/>
              <a:pathLst>
                <a:path w="108839" h="58420">
                  <a:moveTo>
                    <a:pt x="0" y="0"/>
                  </a:moveTo>
                  <a:lnTo>
                    <a:pt x="0" y="39370"/>
                  </a:lnTo>
                  <a:lnTo>
                    <a:pt x="127" y="41148"/>
                  </a:lnTo>
                  <a:lnTo>
                    <a:pt x="108839" y="58420"/>
                  </a:lnTo>
                  <a:lnTo>
                    <a:pt x="105270" y="48686"/>
                  </a:lnTo>
                  <a:lnTo>
                    <a:pt x="100760" y="36779"/>
                  </a:lnTo>
                  <a:lnTo>
                    <a:pt x="96103" y="24971"/>
                  </a:lnTo>
                  <a:lnTo>
                    <a:pt x="91269" y="13261"/>
                  </a:lnTo>
                  <a:lnTo>
                    <a:pt x="86233" y="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1" name="object 167"/>
            <p:cNvSpPr/>
            <p:nvPr/>
          </p:nvSpPr>
          <p:spPr>
            <a:xfrm>
              <a:off x="7724402" y="5038977"/>
              <a:ext cx="110314" cy="70073"/>
            </a:xfrm>
            <a:custGeom>
              <a:avLst/>
              <a:gdLst/>
              <a:ahLst/>
              <a:cxnLst/>
              <a:rect l="l" t="t" r="r" b="b"/>
              <a:pathLst>
                <a:path w="129159" h="77470">
                  <a:moveTo>
                    <a:pt x="0" y="0"/>
                  </a:moveTo>
                  <a:lnTo>
                    <a:pt x="4952" y="41402"/>
                  </a:lnTo>
                  <a:lnTo>
                    <a:pt x="56896" y="63119"/>
                  </a:lnTo>
                  <a:lnTo>
                    <a:pt x="62738" y="61976"/>
                  </a:lnTo>
                  <a:lnTo>
                    <a:pt x="68706" y="61341"/>
                  </a:lnTo>
                  <a:lnTo>
                    <a:pt x="75438" y="61341"/>
                  </a:lnTo>
                  <a:lnTo>
                    <a:pt x="80753" y="61528"/>
                  </a:lnTo>
                  <a:lnTo>
                    <a:pt x="93435" y="63180"/>
                  </a:lnTo>
                  <a:lnTo>
                    <a:pt x="105854" y="66453"/>
                  </a:lnTo>
                  <a:lnTo>
                    <a:pt x="117823" y="71248"/>
                  </a:lnTo>
                  <a:lnTo>
                    <a:pt x="129159" y="77470"/>
                  </a:lnTo>
                  <a:lnTo>
                    <a:pt x="128197" y="73922"/>
                  </a:lnTo>
                  <a:lnTo>
                    <a:pt x="124800" y="61694"/>
                  </a:lnTo>
                  <a:lnTo>
                    <a:pt x="121157" y="49530"/>
                  </a:lnTo>
                  <a:lnTo>
                    <a:pt x="120250" y="46469"/>
                  </a:lnTo>
                  <a:lnTo>
                    <a:pt x="116400" y="34377"/>
                  </a:lnTo>
                  <a:lnTo>
                    <a:pt x="112268" y="22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2" name="object 168"/>
            <p:cNvSpPr/>
            <p:nvPr/>
          </p:nvSpPr>
          <p:spPr>
            <a:xfrm>
              <a:off x="7306359" y="4991477"/>
              <a:ext cx="248937" cy="0"/>
            </a:xfrm>
            <a:custGeom>
              <a:avLst/>
              <a:gdLst/>
              <a:ahLst/>
              <a:cxnLst/>
              <a:rect l="l" t="t" r="r" b="b"/>
              <a:pathLst>
                <a:path w="291464">
                  <a:moveTo>
                    <a:pt x="0" y="0"/>
                  </a:moveTo>
                  <a:lnTo>
                    <a:pt x="291464" y="0"/>
                  </a:lnTo>
                </a:path>
              </a:pathLst>
            </a:custGeom>
            <a:ln w="12319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3" name="object 169"/>
            <p:cNvSpPr/>
            <p:nvPr/>
          </p:nvSpPr>
          <p:spPr>
            <a:xfrm>
              <a:off x="7238457" y="4994751"/>
              <a:ext cx="408171" cy="88109"/>
            </a:xfrm>
            <a:custGeom>
              <a:avLst/>
              <a:gdLst/>
              <a:ahLst/>
              <a:cxnLst/>
              <a:rect l="l" t="t" r="r" b="b"/>
              <a:pathLst>
                <a:path w="477900" h="97409">
                  <a:moveTo>
                    <a:pt x="477900" y="0"/>
                  </a:moveTo>
                  <a:lnTo>
                    <a:pt x="74040" y="7874"/>
                  </a:lnTo>
                  <a:lnTo>
                    <a:pt x="72763" y="9252"/>
                  </a:lnTo>
                  <a:lnTo>
                    <a:pt x="64208" y="18610"/>
                  </a:lnTo>
                  <a:lnTo>
                    <a:pt x="55759" y="28078"/>
                  </a:lnTo>
                  <a:lnTo>
                    <a:pt x="47421" y="37654"/>
                  </a:lnTo>
                  <a:lnTo>
                    <a:pt x="39199" y="47340"/>
                  </a:lnTo>
                  <a:lnTo>
                    <a:pt x="31098" y="57135"/>
                  </a:lnTo>
                  <a:lnTo>
                    <a:pt x="23122" y="67040"/>
                  </a:lnTo>
                  <a:lnTo>
                    <a:pt x="15277" y="77053"/>
                  </a:lnTo>
                  <a:lnTo>
                    <a:pt x="7568" y="87176"/>
                  </a:lnTo>
                  <a:lnTo>
                    <a:pt x="0" y="97409"/>
                  </a:lnTo>
                  <a:lnTo>
                    <a:pt x="11746" y="96350"/>
                  </a:lnTo>
                  <a:lnTo>
                    <a:pt x="24371" y="95443"/>
                  </a:lnTo>
                  <a:lnTo>
                    <a:pt x="37065" y="94779"/>
                  </a:lnTo>
                  <a:lnTo>
                    <a:pt x="49816" y="94372"/>
                  </a:lnTo>
                  <a:lnTo>
                    <a:pt x="62610" y="94234"/>
                  </a:lnTo>
                  <a:lnTo>
                    <a:pt x="73101" y="94330"/>
                  </a:lnTo>
                  <a:lnTo>
                    <a:pt x="85872" y="94701"/>
                  </a:lnTo>
                  <a:lnTo>
                    <a:pt x="98558" y="95330"/>
                  </a:lnTo>
                  <a:lnTo>
                    <a:pt x="111164" y="96197"/>
                  </a:lnTo>
                  <a:lnTo>
                    <a:pt x="123698" y="97282"/>
                  </a:lnTo>
                  <a:lnTo>
                    <a:pt x="477647" y="41148"/>
                  </a:lnTo>
                  <a:lnTo>
                    <a:pt x="477900" y="39370"/>
                  </a:lnTo>
                  <a:lnTo>
                    <a:pt x="477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4" name="object 170"/>
            <p:cNvSpPr/>
            <p:nvPr/>
          </p:nvSpPr>
          <p:spPr>
            <a:xfrm>
              <a:off x="7362546" y="5052304"/>
              <a:ext cx="194052" cy="36299"/>
            </a:xfrm>
            <a:custGeom>
              <a:avLst/>
              <a:gdLst/>
              <a:ahLst/>
              <a:cxnLst/>
              <a:rect l="l" t="t" r="r" b="b"/>
              <a:pathLst>
                <a:path w="227202" h="40132">
                  <a:moveTo>
                    <a:pt x="227202" y="0"/>
                  </a:moveTo>
                  <a:lnTo>
                    <a:pt x="0" y="36067"/>
                  </a:lnTo>
                  <a:lnTo>
                    <a:pt x="8382" y="37210"/>
                  </a:lnTo>
                  <a:lnTo>
                    <a:pt x="16637" y="38481"/>
                  </a:lnTo>
                  <a:lnTo>
                    <a:pt x="24892" y="40004"/>
                  </a:lnTo>
                  <a:lnTo>
                    <a:pt x="25653" y="40131"/>
                  </a:lnTo>
                  <a:lnTo>
                    <a:pt x="227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5" name="object 171"/>
            <p:cNvSpPr/>
            <p:nvPr/>
          </p:nvSpPr>
          <p:spPr>
            <a:xfrm>
              <a:off x="7397907" y="5038977"/>
              <a:ext cx="247745" cy="93048"/>
            </a:xfrm>
            <a:custGeom>
              <a:avLst/>
              <a:gdLst/>
              <a:ahLst/>
              <a:cxnLst/>
              <a:rect l="l" t="t" r="r" b="b"/>
              <a:pathLst>
                <a:path w="290068" h="102870">
                  <a:moveTo>
                    <a:pt x="290068" y="0"/>
                  </a:moveTo>
                  <a:lnTo>
                    <a:pt x="287965" y="418"/>
                  </a:lnTo>
                  <a:lnTo>
                    <a:pt x="281949" y="1618"/>
                  </a:lnTo>
                  <a:lnTo>
                    <a:pt x="272453" y="3510"/>
                  </a:lnTo>
                  <a:lnTo>
                    <a:pt x="259913" y="6010"/>
                  </a:lnTo>
                  <a:lnTo>
                    <a:pt x="244762" y="9030"/>
                  </a:lnTo>
                  <a:lnTo>
                    <a:pt x="227437" y="12484"/>
                  </a:lnTo>
                  <a:lnTo>
                    <a:pt x="208371" y="16286"/>
                  </a:lnTo>
                  <a:lnTo>
                    <a:pt x="188000" y="20348"/>
                  </a:lnTo>
                  <a:lnTo>
                    <a:pt x="166759" y="24584"/>
                  </a:lnTo>
                  <a:lnTo>
                    <a:pt x="145081" y="28908"/>
                  </a:lnTo>
                  <a:lnTo>
                    <a:pt x="123403" y="33233"/>
                  </a:lnTo>
                  <a:lnTo>
                    <a:pt x="102158" y="37472"/>
                  </a:lnTo>
                  <a:lnTo>
                    <a:pt x="81782" y="41538"/>
                  </a:lnTo>
                  <a:lnTo>
                    <a:pt x="62710" y="45347"/>
                  </a:lnTo>
                  <a:lnTo>
                    <a:pt x="45376" y="48809"/>
                  </a:lnTo>
                  <a:lnTo>
                    <a:pt x="30215" y="51840"/>
                  </a:lnTo>
                  <a:lnTo>
                    <a:pt x="17662" y="54352"/>
                  </a:lnTo>
                  <a:lnTo>
                    <a:pt x="8152" y="56259"/>
                  </a:lnTo>
                  <a:lnTo>
                    <a:pt x="0" y="57912"/>
                  </a:lnTo>
                  <a:lnTo>
                    <a:pt x="5461" y="59042"/>
                  </a:lnTo>
                  <a:lnTo>
                    <a:pt x="18037" y="61831"/>
                  </a:lnTo>
                  <a:lnTo>
                    <a:pt x="30517" y="64859"/>
                  </a:lnTo>
                  <a:lnTo>
                    <a:pt x="42897" y="68126"/>
                  </a:lnTo>
                  <a:lnTo>
                    <a:pt x="55174" y="71633"/>
                  </a:lnTo>
                  <a:lnTo>
                    <a:pt x="67348" y="75378"/>
                  </a:lnTo>
                  <a:lnTo>
                    <a:pt x="79414" y="79362"/>
                  </a:lnTo>
                  <a:lnTo>
                    <a:pt x="91370" y="83585"/>
                  </a:lnTo>
                  <a:lnTo>
                    <a:pt x="103215" y="88048"/>
                  </a:lnTo>
                  <a:lnTo>
                    <a:pt x="114944" y="92749"/>
                  </a:lnTo>
                  <a:lnTo>
                    <a:pt x="126556" y="97690"/>
                  </a:lnTo>
                  <a:lnTo>
                    <a:pt x="138049" y="102870"/>
                  </a:lnTo>
                  <a:lnTo>
                    <a:pt x="284988" y="41402"/>
                  </a:lnTo>
                  <a:lnTo>
                    <a:pt x="290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6" name="object 172"/>
            <p:cNvSpPr/>
            <p:nvPr/>
          </p:nvSpPr>
          <p:spPr>
            <a:xfrm>
              <a:off x="7529373" y="5084698"/>
              <a:ext cx="110965" cy="86729"/>
            </a:xfrm>
            <a:custGeom>
              <a:avLst/>
              <a:gdLst/>
              <a:ahLst/>
              <a:cxnLst/>
              <a:rect l="l" t="t" r="r" b="b"/>
              <a:pathLst>
                <a:path w="129921" h="95884">
                  <a:moveTo>
                    <a:pt x="51921" y="89076"/>
                  </a:moveTo>
                  <a:lnTo>
                    <a:pt x="62611" y="95884"/>
                  </a:lnTo>
                  <a:lnTo>
                    <a:pt x="63579" y="88731"/>
                  </a:lnTo>
                  <a:lnTo>
                    <a:pt x="66605" y="76065"/>
                  </a:lnTo>
                  <a:lnTo>
                    <a:pt x="71232" y="64129"/>
                  </a:lnTo>
                  <a:lnTo>
                    <a:pt x="77441" y="53010"/>
                  </a:lnTo>
                  <a:lnTo>
                    <a:pt x="85217" y="42799"/>
                  </a:lnTo>
                  <a:lnTo>
                    <a:pt x="94571" y="33693"/>
                  </a:lnTo>
                  <a:lnTo>
                    <a:pt x="104875" y="26082"/>
                  </a:lnTo>
                  <a:lnTo>
                    <a:pt x="116140" y="19811"/>
                  </a:lnTo>
                  <a:lnTo>
                    <a:pt x="128143" y="14986"/>
                  </a:lnTo>
                  <a:lnTo>
                    <a:pt x="129921" y="0"/>
                  </a:lnTo>
                  <a:lnTo>
                    <a:pt x="253" y="60198"/>
                  </a:lnTo>
                  <a:lnTo>
                    <a:pt x="0" y="60198"/>
                  </a:lnTo>
                  <a:lnTo>
                    <a:pt x="7672" y="64056"/>
                  </a:lnTo>
                  <a:lnTo>
                    <a:pt x="18941" y="69971"/>
                  </a:lnTo>
                  <a:lnTo>
                    <a:pt x="30078" y="76115"/>
                  </a:lnTo>
                  <a:lnTo>
                    <a:pt x="41074" y="82485"/>
                  </a:lnTo>
                  <a:lnTo>
                    <a:pt x="51921" y="89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7" name="object 173"/>
            <p:cNvSpPr/>
            <p:nvPr/>
          </p:nvSpPr>
          <p:spPr>
            <a:xfrm>
              <a:off x="7521780" y="5116632"/>
              <a:ext cx="41869" cy="19528"/>
            </a:xfrm>
            <a:custGeom>
              <a:avLst/>
              <a:gdLst/>
              <a:ahLst/>
              <a:cxnLst/>
              <a:rect l="l" t="t" r="r" b="b"/>
              <a:pathLst>
                <a:path w="49022" h="21589">
                  <a:moveTo>
                    <a:pt x="49022" y="0"/>
                  </a:moveTo>
                  <a:lnTo>
                    <a:pt x="0" y="20447"/>
                  </a:lnTo>
                  <a:lnTo>
                    <a:pt x="2412" y="21590"/>
                  </a:lnTo>
                  <a:lnTo>
                    <a:pt x="49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8" name="object 174"/>
            <p:cNvSpPr/>
            <p:nvPr/>
          </p:nvSpPr>
          <p:spPr>
            <a:xfrm>
              <a:off x="7429038" y="4764544"/>
              <a:ext cx="217590" cy="194596"/>
            </a:xfrm>
            <a:custGeom>
              <a:avLst/>
              <a:gdLst/>
              <a:ahLst/>
              <a:cxnLst/>
              <a:rect l="l" t="t" r="r" b="b"/>
              <a:pathLst>
                <a:path w="254762" h="215137">
                  <a:moveTo>
                    <a:pt x="254762" y="0"/>
                  </a:moveTo>
                  <a:lnTo>
                    <a:pt x="241018" y="4822"/>
                  </a:lnTo>
                  <a:lnTo>
                    <a:pt x="227373" y="9838"/>
                  </a:lnTo>
                  <a:lnTo>
                    <a:pt x="213828" y="15048"/>
                  </a:lnTo>
                  <a:lnTo>
                    <a:pt x="200383" y="20449"/>
                  </a:lnTo>
                  <a:lnTo>
                    <a:pt x="187041" y="26038"/>
                  </a:lnTo>
                  <a:lnTo>
                    <a:pt x="173802" y="31816"/>
                  </a:lnTo>
                  <a:lnTo>
                    <a:pt x="160667" y="37780"/>
                  </a:lnTo>
                  <a:lnTo>
                    <a:pt x="147639" y="43927"/>
                  </a:lnTo>
                  <a:lnTo>
                    <a:pt x="134717" y="50257"/>
                  </a:lnTo>
                  <a:lnTo>
                    <a:pt x="121904" y="56769"/>
                  </a:lnTo>
                  <a:lnTo>
                    <a:pt x="109200" y="63459"/>
                  </a:lnTo>
                  <a:lnTo>
                    <a:pt x="96607" y="70326"/>
                  </a:lnTo>
                  <a:lnTo>
                    <a:pt x="84126" y="77369"/>
                  </a:lnTo>
                  <a:lnTo>
                    <a:pt x="71758" y="84586"/>
                  </a:lnTo>
                  <a:lnTo>
                    <a:pt x="59505" y="91975"/>
                  </a:lnTo>
                  <a:lnTo>
                    <a:pt x="47367" y="99535"/>
                  </a:lnTo>
                  <a:lnTo>
                    <a:pt x="35347" y="107263"/>
                  </a:lnTo>
                  <a:lnTo>
                    <a:pt x="23445" y="115159"/>
                  </a:lnTo>
                  <a:lnTo>
                    <a:pt x="11662" y="123220"/>
                  </a:lnTo>
                  <a:lnTo>
                    <a:pt x="0" y="131444"/>
                  </a:lnTo>
                  <a:lnTo>
                    <a:pt x="254762" y="215137"/>
                  </a:lnTo>
                  <a:lnTo>
                    <a:pt x="254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9" name="object 175"/>
            <p:cNvSpPr/>
            <p:nvPr/>
          </p:nvSpPr>
          <p:spPr>
            <a:xfrm>
              <a:off x="7418083" y="4887114"/>
              <a:ext cx="142095" cy="47443"/>
            </a:xfrm>
            <a:custGeom>
              <a:avLst/>
              <a:gdLst/>
              <a:ahLst/>
              <a:cxnLst/>
              <a:rect l="l" t="t" r="r" b="b"/>
              <a:pathLst>
                <a:path w="166370" h="52450">
                  <a:moveTo>
                    <a:pt x="6858" y="0"/>
                  </a:moveTo>
                  <a:lnTo>
                    <a:pt x="3301" y="2413"/>
                  </a:lnTo>
                  <a:lnTo>
                    <a:pt x="0" y="4826"/>
                  </a:lnTo>
                  <a:lnTo>
                    <a:pt x="166370" y="52451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0" name="object 176"/>
            <p:cNvSpPr/>
            <p:nvPr/>
          </p:nvSpPr>
          <p:spPr>
            <a:xfrm>
              <a:off x="7320134" y="4895384"/>
              <a:ext cx="326494" cy="92474"/>
            </a:xfrm>
            <a:custGeom>
              <a:avLst/>
              <a:gdLst/>
              <a:ahLst/>
              <a:cxnLst/>
              <a:rect l="l" t="t" r="r" b="b"/>
              <a:pathLst>
                <a:path w="382270" h="102235">
                  <a:moveTo>
                    <a:pt x="108839" y="0"/>
                  </a:moveTo>
                  <a:lnTo>
                    <a:pt x="105026" y="2874"/>
                  </a:lnTo>
                  <a:lnTo>
                    <a:pt x="94936" y="10628"/>
                  </a:lnTo>
                  <a:lnTo>
                    <a:pt x="75079" y="26530"/>
                  </a:lnTo>
                  <a:lnTo>
                    <a:pt x="55652" y="42938"/>
                  </a:lnTo>
                  <a:lnTo>
                    <a:pt x="36661" y="59832"/>
                  </a:lnTo>
                  <a:lnTo>
                    <a:pt x="18108" y="77191"/>
                  </a:lnTo>
                  <a:lnTo>
                    <a:pt x="0" y="94996"/>
                  </a:lnTo>
                  <a:lnTo>
                    <a:pt x="382270" y="102235"/>
                  </a:lnTo>
                  <a:lnTo>
                    <a:pt x="382270" y="78232"/>
                  </a:lnTo>
                  <a:lnTo>
                    <a:pt x="108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1" name="object 180"/>
            <p:cNvSpPr/>
            <p:nvPr/>
          </p:nvSpPr>
          <p:spPr>
            <a:xfrm>
              <a:off x="7016853" y="4913420"/>
              <a:ext cx="126042" cy="131530"/>
            </a:xfrm>
            <a:custGeom>
              <a:avLst/>
              <a:gdLst/>
              <a:ahLst/>
              <a:cxnLst/>
              <a:rect l="l" t="t" r="r" b="b"/>
              <a:pathLst>
                <a:path w="147574" h="145414">
                  <a:moveTo>
                    <a:pt x="73787" y="0"/>
                  </a:moveTo>
                  <a:lnTo>
                    <a:pt x="56980" y="1900"/>
                  </a:lnTo>
                  <a:lnTo>
                    <a:pt x="43563" y="6375"/>
                  </a:lnTo>
                  <a:lnTo>
                    <a:pt x="31432" y="13189"/>
                  </a:lnTo>
                  <a:lnTo>
                    <a:pt x="20872" y="22069"/>
                  </a:lnTo>
                  <a:lnTo>
                    <a:pt x="12165" y="32740"/>
                  </a:lnTo>
                  <a:lnTo>
                    <a:pt x="5595" y="44930"/>
                  </a:lnTo>
                  <a:lnTo>
                    <a:pt x="1446" y="58364"/>
                  </a:lnTo>
                  <a:lnTo>
                    <a:pt x="0" y="72770"/>
                  </a:lnTo>
                  <a:lnTo>
                    <a:pt x="34" y="75024"/>
                  </a:lnTo>
                  <a:lnTo>
                    <a:pt x="1916" y="89272"/>
                  </a:lnTo>
                  <a:lnTo>
                    <a:pt x="6462" y="102513"/>
                  </a:lnTo>
                  <a:lnTo>
                    <a:pt x="13389" y="114474"/>
                  </a:lnTo>
                  <a:lnTo>
                    <a:pt x="22412" y="124878"/>
                  </a:lnTo>
                  <a:lnTo>
                    <a:pt x="33247" y="133449"/>
                  </a:lnTo>
                  <a:lnTo>
                    <a:pt x="45610" y="139913"/>
                  </a:lnTo>
                  <a:lnTo>
                    <a:pt x="59218" y="143993"/>
                  </a:lnTo>
                  <a:lnTo>
                    <a:pt x="73787" y="145414"/>
                  </a:lnTo>
                  <a:lnTo>
                    <a:pt x="76076" y="145380"/>
                  </a:lnTo>
                  <a:lnTo>
                    <a:pt x="90548" y="143534"/>
                  </a:lnTo>
                  <a:lnTo>
                    <a:pt x="103999" y="139070"/>
                  </a:lnTo>
                  <a:lnTo>
                    <a:pt x="116147" y="132266"/>
                  </a:lnTo>
                  <a:lnTo>
                    <a:pt x="126715" y="123396"/>
                  </a:lnTo>
                  <a:lnTo>
                    <a:pt x="135421" y="112736"/>
                  </a:lnTo>
                  <a:lnTo>
                    <a:pt x="141986" y="100561"/>
                  </a:lnTo>
                  <a:lnTo>
                    <a:pt x="146130" y="87147"/>
                  </a:lnTo>
                  <a:lnTo>
                    <a:pt x="147574" y="72770"/>
                  </a:lnTo>
                  <a:lnTo>
                    <a:pt x="147536" y="70408"/>
                  </a:lnTo>
                  <a:lnTo>
                    <a:pt x="145644" y="56140"/>
                  </a:lnTo>
                  <a:lnTo>
                    <a:pt x="141100" y="42886"/>
                  </a:lnTo>
                  <a:lnTo>
                    <a:pt x="134185" y="30921"/>
                  </a:lnTo>
                  <a:lnTo>
                    <a:pt x="125175" y="20519"/>
                  </a:lnTo>
                  <a:lnTo>
                    <a:pt x="114352" y="11952"/>
                  </a:lnTo>
                  <a:lnTo>
                    <a:pt x="101993" y="5494"/>
                  </a:lnTo>
                  <a:lnTo>
                    <a:pt x="88378" y="1419"/>
                  </a:lnTo>
                  <a:lnTo>
                    <a:pt x="7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2" name="object 181"/>
            <p:cNvSpPr/>
            <p:nvPr/>
          </p:nvSpPr>
          <p:spPr>
            <a:xfrm>
              <a:off x="6936802" y="5194172"/>
              <a:ext cx="104999" cy="109820"/>
            </a:xfrm>
            <a:custGeom>
              <a:avLst/>
              <a:gdLst/>
              <a:ahLst/>
              <a:cxnLst/>
              <a:rect l="l" t="t" r="r" b="b"/>
              <a:pathLst>
                <a:path w="122936" h="121412">
                  <a:moveTo>
                    <a:pt x="61468" y="0"/>
                  </a:moveTo>
                  <a:lnTo>
                    <a:pt x="49767" y="1100"/>
                  </a:lnTo>
                  <a:lnTo>
                    <a:pt x="36244" y="5337"/>
                  </a:lnTo>
                  <a:lnTo>
                    <a:pt x="24274" y="12382"/>
                  </a:lnTo>
                  <a:lnTo>
                    <a:pt x="14260" y="21838"/>
                  </a:lnTo>
                  <a:lnTo>
                    <a:pt x="6607" y="33309"/>
                  </a:lnTo>
                  <a:lnTo>
                    <a:pt x="1719" y="46397"/>
                  </a:lnTo>
                  <a:lnTo>
                    <a:pt x="0" y="60706"/>
                  </a:lnTo>
                  <a:lnTo>
                    <a:pt x="1115" y="72237"/>
                  </a:lnTo>
                  <a:lnTo>
                    <a:pt x="5410" y="85578"/>
                  </a:lnTo>
                  <a:lnTo>
                    <a:pt x="12549" y="97400"/>
                  </a:lnTo>
                  <a:lnTo>
                    <a:pt x="22129" y="107299"/>
                  </a:lnTo>
                  <a:lnTo>
                    <a:pt x="33745" y="114870"/>
                  </a:lnTo>
                  <a:lnTo>
                    <a:pt x="46992" y="119709"/>
                  </a:lnTo>
                  <a:lnTo>
                    <a:pt x="61468" y="121412"/>
                  </a:lnTo>
                  <a:lnTo>
                    <a:pt x="73168" y="120306"/>
                  </a:lnTo>
                  <a:lnTo>
                    <a:pt x="86691" y="116055"/>
                  </a:lnTo>
                  <a:lnTo>
                    <a:pt x="98661" y="108991"/>
                  </a:lnTo>
                  <a:lnTo>
                    <a:pt x="108675" y="99520"/>
                  </a:lnTo>
                  <a:lnTo>
                    <a:pt x="116328" y="88046"/>
                  </a:lnTo>
                  <a:lnTo>
                    <a:pt x="121216" y="74973"/>
                  </a:lnTo>
                  <a:lnTo>
                    <a:pt x="122936" y="60706"/>
                  </a:lnTo>
                  <a:lnTo>
                    <a:pt x="121820" y="49139"/>
                  </a:lnTo>
                  <a:lnTo>
                    <a:pt x="117525" y="35778"/>
                  </a:lnTo>
                  <a:lnTo>
                    <a:pt x="110386" y="23957"/>
                  </a:lnTo>
                  <a:lnTo>
                    <a:pt x="100806" y="14071"/>
                  </a:lnTo>
                  <a:lnTo>
                    <a:pt x="89190" y="6518"/>
                  </a:lnTo>
                  <a:lnTo>
                    <a:pt x="75943" y="1695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3" name="object 182"/>
            <p:cNvSpPr/>
            <p:nvPr/>
          </p:nvSpPr>
          <p:spPr>
            <a:xfrm>
              <a:off x="8465250" y="5581644"/>
              <a:ext cx="104889" cy="109705"/>
            </a:xfrm>
            <a:custGeom>
              <a:avLst/>
              <a:gdLst/>
              <a:ahLst/>
              <a:cxnLst/>
              <a:rect l="l" t="t" r="r" b="b"/>
              <a:pathLst>
                <a:path w="122808" h="121285">
                  <a:moveTo>
                    <a:pt x="61467" y="0"/>
                  </a:moveTo>
                  <a:lnTo>
                    <a:pt x="49732" y="1100"/>
                  </a:lnTo>
                  <a:lnTo>
                    <a:pt x="36190" y="5337"/>
                  </a:lnTo>
                  <a:lnTo>
                    <a:pt x="24220" y="12382"/>
                  </a:lnTo>
                  <a:lnTo>
                    <a:pt x="14219" y="21838"/>
                  </a:lnTo>
                  <a:lnTo>
                    <a:pt x="6584" y="33309"/>
                  </a:lnTo>
                  <a:lnTo>
                    <a:pt x="1712" y="46397"/>
                  </a:lnTo>
                  <a:lnTo>
                    <a:pt x="0" y="60706"/>
                  </a:lnTo>
                  <a:lnTo>
                    <a:pt x="1094" y="72146"/>
                  </a:lnTo>
                  <a:lnTo>
                    <a:pt x="5360" y="85491"/>
                  </a:lnTo>
                  <a:lnTo>
                    <a:pt x="12476" y="97308"/>
                  </a:lnTo>
                  <a:lnTo>
                    <a:pt x="22043" y="107197"/>
                  </a:lnTo>
                  <a:lnTo>
                    <a:pt x="33663" y="114756"/>
                  </a:lnTo>
                  <a:lnTo>
                    <a:pt x="46937" y="119586"/>
                  </a:lnTo>
                  <a:lnTo>
                    <a:pt x="61467" y="121285"/>
                  </a:lnTo>
                  <a:lnTo>
                    <a:pt x="72987" y="120218"/>
                  </a:lnTo>
                  <a:lnTo>
                    <a:pt x="86535" y="116009"/>
                  </a:lnTo>
                  <a:lnTo>
                    <a:pt x="98522" y="108980"/>
                  </a:lnTo>
                  <a:lnTo>
                    <a:pt x="108544" y="99534"/>
                  </a:lnTo>
                  <a:lnTo>
                    <a:pt x="116201" y="88071"/>
                  </a:lnTo>
                  <a:lnTo>
                    <a:pt x="121090" y="74994"/>
                  </a:lnTo>
                  <a:lnTo>
                    <a:pt x="122808" y="60706"/>
                  </a:lnTo>
                  <a:lnTo>
                    <a:pt x="121715" y="49227"/>
                  </a:lnTo>
                  <a:lnTo>
                    <a:pt x="117450" y="35844"/>
                  </a:lnTo>
                  <a:lnTo>
                    <a:pt x="110341" y="24002"/>
                  </a:lnTo>
                  <a:lnTo>
                    <a:pt x="100787" y="14098"/>
                  </a:lnTo>
                  <a:lnTo>
                    <a:pt x="89190" y="6531"/>
                  </a:lnTo>
                  <a:lnTo>
                    <a:pt x="75950" y="1699"/>
                  </a:lnTo>
                  <a:lnTo>
                    <a:pt x="61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4" name="object 183"/>
            <p:cNvSpPr/>
            <p:nvPr/>
          </p:nvSpPr>
          <p:spPr>
            <a:xfrm>
              <a:off x="7598902" y="5455971"/>
              <a:ext cx="84064" cy="87764"/>
            </a:xfrm>
            <a:custGeom>
              <a:avLst/>
              <a:gdLst/>
              <a:ahLst/>
              <a:cxnLst/>
              <a:rect l="l" t="t" r="r" b="b"/>
              <a:pathLst>
                <a:path w="98425" h="97028">
                  <a:moveTo>
                    <a:pt x="49021" y="0"/>
                  </a:moveTo>
                  <a:lnTo>
                    <a:pt x="42716" y="401"/>
                  </a:lnTo>
                  <a:lnTo>
                    <a:pt x="29063" y="4217"/>
                  </a:lnTo>
                  <a:lnTo>
                    <a:pt x="17319" y="11559"/>
                  </a:lnTo>
                  <a:lnTo>
                    <a:pt x="8128" y="21805"/>
                  </a:lnTo>
                  <a:lnTo>
                    <a:pt x="2140" y="34331"/>
                  </a:lnTo>
                  <a:lnTo>
                    <a:pt x="0" y="48513"/>
                  </a:lnTo>
                  <a:lnTo>
                    <a:pt x="408" y="54784"/>
                  </a:lnTo>
                  <a:lnTo>
                    <a:pt x="4285" y="68330"/>
                  </a:lnTo>
                  <a:lnTo>
                    <a:pt x="11731" y="79950"/>
                  </a:lnTo>
                  <a:lnTo>
                    <a:pt x="22101" y="89022"/>
                  </a:lnTo>
                  <a:lnTo>
                    <a:pt x="34747" y="94922"/>
                  </a:lnTo>
                  <a:lnTo>
                    <a:pt x="49021" y="97028"/>
                  </a:lnTo>
                  <a:lnTo>
                    <a:pt x="55696" y="96589"/>
                  </a:lnTo>
                  <a:lnTo>
                    <a:pt x="69411" y="92721"/>
                  </a:lnTo>
                  <a:lnTo>
                    <a:pt x="81166" y="85363"/>
                  </a:lnTo>
                  <a:lnTo>
                    <a:pt x="90337" y="75132"/>
                  </a:lnTo>
                  <a:lnTo>
                    <a:pt x="96298" y="62643"/>
                  </a:lnTo>
                  <a:lnTo>
                    <a:pt x="98425" y="48513"/>
                  </a:lnTo>
                  <a:lnTo>
                    <a:pt x="97978" y="41963"/>
                  </a:lnTo>
                  <a:lnTo>
                    <a:pt x="94041" y="28498"/>
                  </a:lnTo>
                  <a:lnTo>
                    <a:pt x="86552" y="16954"/>
                  </a:lnTo>
                  <a:lnTo>
                    <a:pt x="76135" y="7946"/>
                  </a:lnTo>
                  <a:lnTo>
                    <a:pt x="63416" y="2089"/>
                  </a:lnTo>
                  <a:lnTo>
                    <a:pt x="49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5" name="object 184"/>
            <p:cNvSpPr/>
            <p:nvPr/>
          </p:nvSpPr>
          <p:spPr>
            <a:xfrm>
              <a:off x="8351465" y="5468493"/>
              <a:ext cx="62912" cy="65707"/>
            </a:xfrm>
            <a:custGeom>
              <a:avLst/>
              <a:gdLst/>
              <a:ahLst/>
              <a:cxnLst/>
              <a:rect l="l" t="t" r="r" b="b"/>
              <a:pathLst>
                <a:path w="73659" h="72644">
                  <a:moveTo>
                    <a:pt x="36829" y="0"/>
                  </a:moveTo>
                  <a:lnTo>
                    <a:pt x="21741" y="3157"/>
                  </a:lnTo>
                  <a:lnTo>
                    <a:pt x="10392" y="10992"/>
                  </a:lnTo>
                  <a:lnTo>
                    <a:pt x="2780" y="22415"/>
                  </a:lnTo>
                  <a:lnTo>
                    <a:pt x="0" y="36322"/>
                  </a:lnTo>
                  <a:lnTo>
                    <a:pt x="15" y="37397"/>
                  </a:lnTo>
                  <a:lnTo>
                    <a:pt x="3185" y="51160"/>
                  </a:lnTo>
                  <a:lnTo>
                    <a:pt x="11107" y="62358"/>
                  </a:lnTo>
                  <a:lnTo>
                    <a:pt x="22686" y="69888"/>
                  </a:lnTo>
                  <a:lnTo>
                    <a:pt x="36829" y="72644"/>
                  </a:lnTo>
                  <a:lnTo>
                    <a:pt x="37919" y="72628"/>
                  </a:lnTo>
                  <a:lnTo>
                    <a:pt x="51864" y="69486"/>
                  </a:lnTo>
                  <a:lnTo>
                    <a:pt x="63221" y="61651"/>
                  </a:lnTo>
                  <a:lnTo>
                    <a:pt x="70862" y="50228"/>
                  </a:lnTo>
                  <a:lnTo>
                    <a:pt x="73659" y="36322"/>
                  </a:lnTo>
                  <a:lnTo>
                    <a:pt x="73644" y="35246"/>
                  </a:lnTo>
                  <a:lnTo>
                    <a:pt x="70454" y="21483"/>
                  </a:lnTo>
                  <a:lnTo>
                    <a:pt x="62503" y="10285"/>
                  </a:lnTo>
                  <a:lnTo>
                    <a:pt x="50919" y="2755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6" name="object 185"/>
            <p:cNvSpPr/>
            <p:nvPr/>
          </p:nvSpPr>
          <p:spPr>
            <a:xfrm>
              <a:off x="6862391" y="5041849"/>
              <a:ext cx="62912" cy="65938"/>
            </a:xfrm>
            <a:custGeom>
              <a:avLst/>
              <a:gdLst/>
              <a:ahLst/>
              <a:cxnLst/>
              <a:rect l="l" t="t" r="r" b="b"/>
              <a:pathLst>
                <a:path w="73660" h="72898">
                  <a:moveTo>
                    <a:pt x="36830" y="0"/>
                  </a:moveTo>
                  <a:lnTo>
                    <a:pt x="21674" y="3208"/>
                  </a:lnTo>
                  <a:lnTo>
                    <a:pt x="10358" y="11091"/>
                  </a:lnTo>
                  <a:lnTo>
                    <a:pt x="2771" y="22545"/>
                  </a:lnTo>
                  <a:lnTo>
                    <a:pt x="0" y="36449"/>
                  </a:lnTo>
                  <a:lnTo>
                    <a:pt x="18" y="37625"/>
                  </a:lnTo>
                  <a:lnTo>
                    <a:pt x="3215" y="51374"/>
                  </a:lnTo>
                  <a:lnTo>
                    <a:pt x="11141" y="62584"/>
                  </a:lnTo>
                  <a:lnTo>
                    <a:pt x="22709" y="70132"/>
                  </a:lnTo>
                  <a:lnTo>
                    <a:pt x="36830" y="72898"/>
                  </a:lnTo>
                  <a:lnTo>
                    <a:pt x="38021" y="72879"/>
                  </a:lnTo>
                  <a:lnTo>
                    <a:pt x="51930" y="69689"/>
                  </a:lnTo>
                  <a:lnTo>
                    <a:pt x="63254" y="61806"/>
                  </a:lnTo>
                  <a:lnTo>
                    <a:pt x="70871" y="50352"/>
                  </a:lnTo>
                  <a:lnTo>
                    <a:pt x="73660" y="36449"/>
                  </a:lnTo>
                  <a:lnTo>
                    <a:pt x="73641" y="35272"/>
                  </a:lnTo>
                  <a:lnTo>
                    <a:pt x="70424" y="21523"/>
                  </a:lnTo>
                  <a:lnTo>
                    <a:pt x="62469" y="10313"/>
                  </a:lnTo>
                  <a:lnTo>
                    <a:pt x="50897" y="2765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7" name="object 186"/>
            <p:cNvSpPr/>
            <p:nvPr/>
          </p:nvSpPr>
          <p:spPr>
            <a:xfrm>
              <a:off x="7453661" y="5432422"/>
              <a:ext cx="62912" cy="65708"/>
            </a:xfrm>
            <a:custGeom>
              <a:avLst/>
              <a:gdLst/>
              <a:ahLst/>
              <a:cxnLst/>
              <a:rect l="l" t="t" r="r" b="b"/>
              <a:pathLst>
                <a:path w="73660" h="72644">
                  <a:moveTo>
                    <a:pt x="36703" y="0"/>
                  </a:moveTo>
                  <a:lnTo>
                    <a:pt x="21745" y="3159"/>
                  </a:lnTo>
                  <a:lnTo>
                    <a:pt x="10424" y="11008"/>
                  </a:lnTo>
                  <a:lnTo>
                    <a:pt x="2795" y="22469"/>
                  </a:lnTo>
                  <a:lnTo>
                    <a:pt x="0" y="36449"/>
                  </a:lnTo>
                  <a:lnTo>
                    <a:pt x="10" y="37319"/>
                  </a:lnTo>
                  <a:lnTo>
                    <a:pt x="3143" y="51133"/>
                  </a:lnTo>
                  <a:lnTo>
                    <a:pt x="11070" y="62354"/>
                  </a:lnTo>
                  <a:lnTo>
                    <a:pt x="22640" y="69889"/>
                  </a:lnTo>
                  <a:lnTo>
                    <a:pt x="36703" y="72644"/>
                  </a:lnTo>
                  <a:lnTo>
                    <a:pt x="37800" y="72628"/>
                  </a:lnTo>
                  <a:lnTo>
                    <a:pt x="51814" y="69508"/>
                  </a:lnTo>
                  <a:lnTo>
                    <a:pt x="63206" y="61716"/>
                  </a:lnTo>
                  <a:lnTo>
                    <a:pt x="70860" y="50335"/>
                  </a:lnTo>
                  <a:lnTo>
                    <a:pt x="73660" y="36449"/>
                  </a:lnTo>
                  <a:lnTo>
                    <a:pt x="73637" y="35162"/>
                  </a:lnTo>
                  <a:lnTo>
                    <a:pt x="70392" y="21402"/>
                  </a:lnTo>
                  <a:lnTo>
                    <a:pt x="62418" y="10234"/>
                  </a:lnTo>
                  <a:lnTo>
                    <a:pt x="50819" y="2738"/>
                  </a:lnTo>
                  <a:lnTo>
                    <a:pt x="36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0" name="object 197"/>
            <p:cNvSpPr/>
            <p:nvPr/>
          </p:nvSpPr>
          <p:spPr>
            <a:xfrm>
              <a:off x="8576540" y="6163942"/>
              <a:ext cx="112483" cy="117481"/>
            </a:xfrm>
            <a:custGeom>
              <a:avLst/>
              <a:gdLst/>
              <a:ahLst/>
              <a:cxnLst/>
              <a:rect l="l" t="t" r="r" b="b"/>
              <a:pathLst>
                <a:path w="131699" h="129882">
                  <a:moveTo>
                    <a:pt x="65785" y="0"/>
                  </a:moveTo>
                  <a:lnTo>
                    <a:pt x="47427" y="2563"/>
                  </a:lnTo>
                  <a:lnTo>
                    <a:pt x="34403" y="7854"/>
                  </a:lnTo>
                  <a:lnTo>
                    <a:pt x="22956" y="15648"/>
                  </a:lnTo>
                  <a:lnTo>
                    <a:pt x="13441" y="25598"/>
                  </a:lnTo>
                  <a:lnTo>
                    <a:pt x="6208" y="37354"/>
                  </a:lnTo>
                  <a:lnTo>
                    <a:pt x="1610" y="50570"/>
                  </a:lnTo>
                  <a:lnTo>
                    <a:pt x="0" y="64897"/>
                  </a:lnTo>
                  <a:lnTo>
                    <a:pt x="130" y="69026"/>
                  </a:lnTo>
                  <a:lnTo>
                    <a:pt x="2613" y="83099"/>
                  </a:lnTo>
                  <a:lnTo>
                    <a:pt x="7981" y="95954"/>
                  </a:lnTo>
                  <a:lnTo>
                    <a:pt x="15881" y="107247"/>
                  </a:lnTo>
                  <a:lnTo>
                    <a:pt x="25963" y="116632"/>
                  </a:lnTo>
                  <a:lnTo>
                    <a:pt x="37876" y="123763"/>
                  </a:lnTo>
                  <a:lnTo>
                    <a:pt x="51267" y="128295"/>
                  </a:lnTo>
                  <a:lnTo>
                    <a:pt x="65785" y="129882"/>
                  </a:lnTo>
                  <a:lnTo>
                    <a:pt x="70063" y="129747"/>
                  </a:lnTo>
                  <a:lnTo>
                    <a:pt x="84290" y="127280"/>
                  </a:lnTo>
                  <a:lnTo>
                    <a:pt x="97300" y="121973"/>
                  </a:lnTo>
                  <a:lnTo>
                    <a:pt x="108738" y="114171"/>
                  </a:lnTo>
                  <a:lnTo>
                    <a:pt x="118252" y="104218"/>
                  </a:lnTo>
                  <a:lnTo>
                    <a:pt x="125486" y="92458"/>
                  </a:lnTo>
                  <a:lnTo>
                    <a:pt x="130086" y="79236"/>
                  </a:lnTo>
                  <a:lnTo>
                    <a:pt x="131699" y="64897"/>
                  </a:lnTo>
                  <a:lnTo>
                    <a:pt x="131565" y="60748"/>
                  </a:lnTo>
                  <a:lnTo>
                    <a:pt x="129067" y="46713"/>
                  </a:lnTo>
                  <a:lnTo>
                    <a:pt x="123678" y="33886"/>
                  </a:lnTo>
                  <a:lnTo>
                    <a:pt x="115752" y="22612"/>
                  </a:lnTo>
                  <a:lnTo>
                    <a:pt x="105645" y="13240"/>
                  </a:lnTo>
                  <a:lnTo>
                    <a:pt x="93711" y="6116"/>
                  </a:lnTo>
                  <a:lnTo>
                    <a:pt x="80307" y="1586"/>
                  </a:lnTo>
                  <a:lnTo>
                    <a:pt x="657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1" name="object 198"/>
            <p:cNvSpPr/>
            <p:nvPr/>
          </p:nvSpPr>
          <p:spPr>
            <a:xfrm>
              <a:off x="8231389" y="5921327"/>
              <a:ext cx="157823" cy="164960"/>
            </a:xfrm>
            <a:custGeom>
              <a:avLst/>
              <a:gdLst/>
              <a:ahLst/>
              <a:cxnLst/>
              <a:rect l="l" t="t" r="r" b="b"/>
              <a:pathLst>
                <a:path w="184784" h="182372">
                  <a:moveTo>
                    <a:pt x="92328" y="0"/>
                  </a:moveTo>
                  <a:lnTo>
                    <a:pt x="74578" y="1684"/>
                  </a:lnTo>
                  <a:lnTo>
                    <a:pt x="60838" y="5443"/>
                  </a:lnTo>
                  <a:lnTo>
                    <a:pt x="48043" y="11157"/>
                  </a:lnTo>
                  <a:lnTo>
                    <a:pt x="36373" y="18651"/>
                  </a:lnTo>
                  <a:lnTo>
                    <a:pt x="26006" y="27749"/>
                  </a:lnTo>
                  <a:lnTo>
                    <a:pt x="17122" y="38277"/>
                  </a:lnTo>
                  <a:lnTo>
                    <a:pt x="9900" y="50060"/>
                  </a:lnTo>
                  <a:lnTo>
                    <a:pt x="4519" y="62922"/>
                  </a:lnTo>
                  <a:lnTo>
                    <a:pt x="1159" y="76689"/>
                  </a:lnTo>
                  <a:lnTo>
                    <a:pt x="0" y="91186"/>
                  </a:lnTo>
                  <a:lnTo>
                    <a:pt x="56" y="94398"/>
                  </a:lnTo>
                  <a:lnTo>
                    <a:pt x="1710" y="108750"/>
                  </a:lnTo>
                  <a:lnTo>
                    <a:pt x="5525" y="122335"/>
                  </a:lnTo>
                  <a:lnTo>
                    <a:pt x="11322" y="134977"/>
                  </a:lnTo>
                  <a:lnTo>
                    <a:pt x="18922" y="146501"/>
                  </a:lnTo>
                  <a:lnTo>
                    <a:pt x="28144" y="156732"/>
                  </a:lnTo>
                  <a:lnTo>
                    <a:pt x="38811" y="165496"/>
                  </a:lnTo>
                  <a:lnTo>
                    <a:pt x="50742" y="172616"/>
                  </a:lnTo>
                  <a:lnTo>
                    <a:pt x="63758" y="177919"/>
                  </a:lnTo>
                  <a:lnTo>
                    <a:pt x="77680" y="181229"/>
                  </a:lnTo>
                  <a:lnTo>
                    <a:pt x="92328" y="182372"/>
                  </a:lnTo>
                  <a:lnTo>
                    <a:pt x="95685" y="182313"/>
                  </a:lnTo>
                  <a:lnTo>
                    <a:pt x="110208" y="180670"/>
                  </a:lnTo>
                  <a:lnTo>
                    <a:pt x="123959" y="176901"/>
                  </a:lnTo>
                  <a:lnTo>
                    <a:pt x="136760" y="171181"/>
                  </a:lnTo>
                  <a:lnTo>
                    <a:pt x="148432" y="163685"/>
                  </a:lnTo>
                  <a:lnTo>
                    <a:pt x="158797" y="154588"/>
                  </a:lnTo>
                  <a:lnTo>
                    <a:pt x="167677" y="144063"/>
                  </a:lnTo>
                  <a:lnTo>
                    <a:pt x="174894" y="132286"/>
                  </a:lnTo>
                  <a:lnTo>
                    <a:pt x="180270" y="119431"/>
                  </a:lnTo>
                  <a:lnTo>
                    <a:pt x="183626" y="105672"/>
                  </a:lnTo>
                  <a:lnTo>
                    <a:pt x="184784" y="91186"/>
                  </a:lnTo>
                  <a:lnTo>
                    <a:pt x="184725" y="87871"/>
                  </a:lnTo>
                  <a:lnTo>
                    <a:pt x="183056" y="73533"/>
                  </a:lnTo>
                  <a:lnTo>
                    <a:pt x="179230" y="59963"/>
                  </a:lnTo>
                  <a:lnTo>
                    <a:pt x="173425" y="47335"/>
                  </a:lnTo>
                  <a:lnTo>
                    <a:pt x="165818" y="35825"/>
                  </a:lnTo>
                  <a:lnTo>
                    <a:pt x="156588" y="25606"/>
                  </a:lnTo>
                  <a:lnTo>
                    <a:pt x="145913" y="16853"/>
                  </a:lnTo>
                  <a:lnTo>
                    <a:pt x="133971" y="9742"/>
                  </a:lnTo>
                  <a:lnTo>
                    <a:pt x="120941" y="4446"/>
                  </a:lnTo>
                  <a:lnTo>
                    <a:pt x="107001" y="1140"/>
                  </a:lnTo>
                  <a:lnTo>
                    <a:pt x="92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2" name="object 199"/>
            <p:cNvSpPr/>
            <p:nvPr/>
          </p:nvSpPr>
          <p:spPr>
            <a:xfrm>
              <a:off x="8721455" y="5946599"/>
              <a:ext cx="83955" cy="87878"/>
            </a:xfrm>
            <a:custGeom>
              <a:avLst/>
              <a:gdLst/>
              <a:ahLst/>
              <a:cxnLst/>
              <a:rect l="l" t="t" r="r" b="b"/>
              <a:pathLst>
                <a:path w="98297" h="97154">
                  <a:moveTo>
                    <a:pt x="49148" y="0"/>
                  </a:moveTo>
                  <a:lnTo>
                    <a:pt x="42601" y="425"/>
                  </a:lnTo>
                  <a:lnTo>
                    <a:pt x="28926" y="4278"/>
                  </a:lnTo>
                  <a:lnTo>
                    <a:pt x="17206" y="11640"/>
                  </a:lnTo>
                  <a:lnTo>
                    <a:pt x="8062" y="21897"/>
                  </a:lnTo>
                  <a:lnTo>
                    <a:pt x="2119" y="34435"/>
                  </a:lnTo>
                  <a:lnTo>
                    <a:pt x="0" y="48641"/>
                  </a:lnTo>
                  <a:lnTo>
                    <a:pt x="418" y="55005"/>
                  </a:lnTo>
                  <a:lnTo>
                    <a:pt x="4298" y="68523"/>
                  </a:lnTo>
                  <a:lnTo>
                    <a:pt x="11736" y="80118"/>
                  </a:lnTo>
                  <a:lnTo>
                    <a:pt x="22108" y="89169"/>
                  </a:lnTo>
                  <a:lnTo>
                    <a:pt x="34787" y="95055"/>
                  </a:lnTo>
                  <a:lnTo>
                    <a:pt x="49148" y="97155"/>
                  </a:lnTo>
                  <a:lnTo>
                    <a:pt x="55576" y="96741"/>
                  </a:lnTo>
                  <a:lnTo>
                    <a:pt x="69250" y="92907"/>
                  </a:lnTo>
                  <a:lnTo>
                    <a:pt x="80999" y="85560"/>
                  </a:lnTo>
                  <a:lnTo>
                    <a:pt x="90183" y="75319"/>
                  </a:lnTo>
                  <a:lnTo>
                    <a:pt x="96162" y="62805"/>
                  </a:lnTo>
                  <a:lnTo>
                    <a:pt x="98297" y="48641"/>
                  </a:lnTo>
                  <a:lnTo>
                    <a:pt x="97864" y="42155"/>
                  </a:lnTo>
                  <a:lnTo>
                    <a:pt x="93950" y="28616"/>
                  </a:lnTo>
                  <a:lnTo>
                    <a:pt x="86484" y="17017"/>
                  </a:lnTo>
                  <a:lnTo>
                    <a:pt x="76103" y="7972"/>
                  </a:lnTo>
                  <a:lnTo>
                    <a:pt x="63446" y="2095"/>
                  </a:lnTo>
                  <a:lnTo>
                    <a:pt x="49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3" name="object 200"/>
            <p:cNvSpPr/>
            <p:nvPr/>
          </p:nvSpPr>
          <p:spPr>
            <a:xfrm>
              <a:off x="8886438" y="6249329"/>
              <a:ext cx="62912" cy="65846"/>
            </a:xfrm>
            <a:custGeom>
              <a:avLst/>
              <a:gdLst/>
              <a:ahLst/>
              <a:cxnLst/>
              <a:rect l="l" t="t" r="r" b="b"/>
              <a:pathLst>
                <a:path w="73660" h="72796">
                  <a:moveTo>
                    <a:pt x="36956" y="0"/>
                  </a:moveTo>
                  <a:lnTo>
                    <a:pt x="21732" y="3215"/>
                  </a:lnTo>
                  <a:lnTo>
                    <a:pt x="10396" y="11076"/>
                  </a:lnTo>
                  <a:lnTo>
                    <a:pt x="2783" y="22507"/>
                  </a:lnTo>
                  <a:lnTo>
                    <a:pt x="0" y="36410"/>
                  </a:lnTo>
                  <a:lnTo>
                    <a:pt x="20" y="37642"/>
                  </a:lnTo>
                  <a:lnTo>
                    <a:pt x="3252" y="51380"/>
                  </a:lnTo>
                  <a:lnTo>
                    <a:pt x="11224" y="62548"/>
                  </a:lnTo>
                  <a:lnTo>
                    <a:pt x="22828" y="70052"/>
                  </a:lnTo>
                  <a:lnTo>
                    <a:pt x="36956" y="72796"/>
                  </a:lnTo>
                  <a:lnTo>
                    <a:pt x="37993" y="72782"/>
                  </a:lnTo>
                  <a:lnTo>
                    <a:pt x="51935" y="69651"/>
                  </a:lnTo>
                  <a:lnTo>
                    <a:pt x="63265" y="61808"/>
                  </a:lnTo>
                  <a:lnTo>
                    <a:pt x="70876" y="50359"/>
                  </a:lnTo>
                  <a:lnTo>
                    <a:pt x="73660" y="36410"/>
                  </a:lnTo>
                  <a:lnTo>
                    <a:pt x="73645" y="35364"/>
                  </a:lnTo>
                  <a:lnTo>
                    <a:pt x="70485" y="21556"/>
                  </a:lnTo>
                  <a:lnTo>
                    <a:pt x="62579" y="10319"/>
                  </a:lnTo>
                  <a:lnTo>
                    <a:pt x="51034" y="2764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324" name="object 201"/>
          <p:cNvSpPr/>
          <p:nvPr/>
        </p:nvSpPr>
        <p:spPr>
          <a:xfrm>
            <a:off x="4635129" y="4563385"/>
            <a:ext cx="1882818" cy="1993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46"/>
          <p:cNvSpPr txBox="1"/>
          <p:nvPr/>
        </p:nvSpPr>
        <p:spPr>
          <a:xfrm>
            <a:off x="4565926" y="1190923"/>
            <a:ext cx="2234850" cy="681540"/>
          </a:xfrm>
          <a:prstGeom prst="rect">
            <a:avLst/>
          </a:prstGeom>
        </p:spPr>
        <p:txBody>
          <a:bodyPr wrap="square" lIns="0" tIns="17752" rIns="0" bIns="0" rtlCol="0">
            <a:noAutofit/>
          </a:bodyPr>
          <a:lstStyle/>
          <a:p>
            <a:pPr algn="ctr">
              <a:lnSpc>
                <a:spcPts val="2796"/>
              </a:lnSpc>
            </a:pPr>
            <a:r>
              <a:rPr dirty="0" err="1" smtClean="0">
                <a:solidFill>
                  <a:srgbClr val="FFFFFF"/>
                </a:solidFill>
                <a:cs typeface="Times New Roman"/>
              </a:rPr>
              <a:t>Озеленение</a:t>
            </a:r>
            <a:endParaRPr dirty="0" smtClean="0">
              <a:cs typeface="Times New Roman"/>
            </a:endParaRPr>
          </a:p>
          <a:p>
            <a:pPr marL="201639" marR="227502" algn="ctr">
              <a:lnSpc>
                <a:spcPct val="95825"/>
              </a:lnSpc>
              <a:spcBef>
                <a:spcPts val="83"/>
              </a:spcBef>
            </a:pPr>
            <a:r>
              <a:rPr dirty="0" err="1" smtClean="0">
                <a:solidFill>
                  <a:srgbClr val="FFFFFF"/>
                </a:solidFill>
                <a:cs typeface="Times New Roman"/>
              </a:rPr>
              <a:t>города</a:t>
            </a:r>
            <a:endParaRPr dirty="0">
              <a:cs typeface="Times New Roman"/>
            </a:endParaRPr>
          </a:p>
        </p:txBody>
      </p:sp>
      <p:sp>
        <p:nvSpPr>
          <p:cNvPr id="327" name="object 45"/>
          <p:cNvSpPr txBox="1"/>
          <p:nvPr/>
        </p:nvSpPr>
        <p:spPr>
          <a:xfrm>
            <a:off x="10116616" y="589073"/>
            <a:ext cx="2124579" cy="2828372"/>
          </a:xfrm>
          <a:prstGeom prst="rect">
            <a:avLst/>
          </a:prstGeom>
        </p:spPr>
        <p:txBody>
          <a:bodyPr wrap="square" lIns="0" tIns="17752" rIns="0" bIns="0" rtlCol="0">
            <a:noAutofit/>
          </a:bodyPr>
          <a:lstStyle/>
          <a:p>
            <a:pPr marL="681607" marR="687320">
              <a:lnSpc>
                <a:spcPts val="2796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28" name="object 44"/>
          <p:cNvSpPr txBox="1"/>
          <p:nvPr/>
        </p:nvSpPr>
        <p:spPr>
          <a:xfrm>
            <a:off x="-3420888" y="1613419"/>
            <a:ext cx="1861160" cy="4079625"/>
          </a:xfrm>
          <a:prstGeom prst="rect">
            <a:avLst/>
          </a:prstGeom>
        </p:spPr>
        <p:txBody>
          <a:bodyPr wrap="square" lIns="0" tIns="17752" rIns="0" bIns="0" rtlCol="0">
            <a:noAutofit/>
          </a:bodyPr>
          <a:lstStyle/>
          <a:p>
            <a:pPr marL="143965" marR="144156">
              <a:lnSpc>
                <a:spcPts val="2796"/>
              </a:lnSpc>
            </a:pP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29" name="object 43"/>
          <p:cNvSpPr txBox="1"/>
          <p:nvPr/>
        </p:nvSpPr>
        <p:spPr>
          <a:xfrm>
            <a:off x="2282963" y="3620775"/>
            <a:ext cx="2282963" cy="3181032"/>
          </a:xfrm>
          <a:prstGeom prst="rect">
            <a:avLst/>
          </a:prstGeom>
        </p:spPr>
        <p:txBody>
          <a:bodyPr wrap="square" lIns="0" tIns="17752" rIns="0" bIns="0" rtlCol="0">
            <a:noAutofit/>
          </a:bodyPr>
          <a:lstStyle/>
          <a:p>
            <a:pPr marL="191990" marR="224629" algn="ctr">
              <a:lnSpc>
                <a:spcPts val="2796"/>
              </a:lnSpc>
            </a:pPr>
            <a:r>
              <a:rPr sz="1600" dirty="0" err="1" smtClean="0">
                <a:solidFill>
                  <a:srgbClr val="FFFFFF"/>
                </a:solidFill>
                <a:cs typeface="Times New Roman"/>
              </a:rPr>
              <a:t>Содержание</a:t>
            </a:r>
            <a:r>
              <a:rPr lang="ru-RU" sz="1600" dirty="0" smtClean="0">
                <a:solidFill>
                  <a:srgbClr val="FFFFFF"/>
                </a:solidFill>
                <a:cs typeface="Times New Roman"/>
              </a:rPr>
              <a:t> детских, спортивных площадок, площадок для выгула собак</a:t>
            </a:r>
            <a:endParaRPr sz="1600" dirty="0">
              <a:cs typeface="Times New Roman"/>
            </a:endParaRPr>
          </a:p>
        </p:txBody>
      </p:sp>
      <p:sp>
        <p:nvSpPr>
          <p:cNvPr id="330" name="object 42"/>
          <p:cNvSpPr txBox="1"/>
          <p:nvPr/>
        </p:nvSpPr>
        <p:spPr>
          <a:xfrm>
            <a:off x="4598336" y="3368971"/>
            <a:ext cx="2155945" cy="1171488"/>
          </a:xfrm>
          <a:prstGeom prst="rect">
            <a:avLst/>
          </a:prstGeom>
        </p:spPr>
        <p:txBody>
          <a:bodyPr wrap="square" lIns="0" tIns="10779" rIns="0" bIns="0" rtlCol="0">
            <a:noAutofit/>
          </a:bodyPr>
          <a:lstStyle/>
          <a:p>
            <a:pPr marL="446388" marR="452323">
              <a:lnSpc>
                <a:spcPts val="1697"/>
              </a:lnSpc>
            </a:pPr>
            <a:endParaRPr lang="ru-RU" sz="1600" spc="-9" dirty="0" smtClean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331" name="object 41"/>
          <p:cNvSpPr txBox="1"/>
          <p:nvPr/>
        </p:nvSpPr>
        <p:spPr>
          <a:xfrm>
            <a:off x="7118978" y="3391026"/>
            <a:ext cx="1178133" cy="229749"/>
          </a:xfrm>
          <a:prstGeom prst="rect">
            <a:avLst/>
          </a:prstGeom>
        </p:spPr>
        <p:txBody>
          <a:bodyPr wrap="square" lIns="0" tIns="10779" rIns="0" bIns="0" rtlCol="0">
            <a:noAutofit/>
          </a:bodyPr>
          <a:lstStyle/>
          <a:p>
            <a:pPr marL="11113">
              <a:lnSpc>
                <a:spcPts val="1697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32" name="object 40"/>
          <p:cNvSpPr txBox="1"/>
          <p:nvPr/>
        </p:nvSpPr>
        <p:spPr>
          <a:xfrm>
            <a:off x="8302167" y="3391026"/>
            <a:ext cx="171057" cy="229749"/>
          </a:xfrm>
          <a:prstGeom prst="rect">
            <a:avLst/>
          </a:prstGeom>
        </p:spPr>
        <p:txBody>
          <a:bodyPr wrap="square" lIns="0" tIns="10779" rIns="0" bIns="0" rtlCol="0">
            <a:noAutofit/>
          </a:bodyPr>
          <a:lstStyle/>
          <a:p>
            <a:pPr marL="11113">
              <a:lnSpc>
                <a:spcPts val="1697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33" name="object 39"/>
          <p:cNvSpPr txBox="1"/>
          <p:nvPr/>
        </p:nvSpPr>
        <p:spPr>
          <a:xfrm>
            <a:off x="8476586" y="3391026"/>
            <a:ext cx="413942" cy="229749"/>
          </a:xfrm>
          <a:prstGeom prst="rect">
            <a:avLst/>
          </a:prstGeom>
        </p:spPr>
        <p:txBody>
          <a:bodyPr wrap="square" lIns="0" tIns="10779" rIns="0" bIns="0" rtlCol="0">
            <a:noAutofit/>
          </a:bodyPr>
          <a:lstStyle/>
          <a:p>
            <a:pPr marL="11113">
              <a:lnSpc>
                <a:spcPts val="1697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34" name="object 38"/>
          <p:cNvSpPr txBox="1"/>
          <p:nvPr/>
        </p:nvSpPr>
        <p:spPr>
          <a:xfrm>
            <a:off x="1896268" y="6173862"/>
            <a:ext cx="71435" cy="290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35" name="object 37"/>
          <p:cNvSpPr txBox="1"/>
          <p:nvPr/>
        </p:nvSpPr>
        <p:spPr>
          <a:xfrm>
            <a:off x="1760790" y="6173855"/>
            <a:ext cx="71435" cy="168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36" name="object 36"/>
          <p:cNvSpPr txBox="1"/>
          <p:nvPr/>
        </p:nvSpPr>
        <p:spPr>
          <a:xfrm>
            <a:off x="675040" y="6173855"/>
            <a:ext cx="71435" cy="168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37" name="object 35"/>
          <p:cNvSpPr txBox="1"/>
          <p:nvPr/>
        </p:nvSpPr>
        <p:spPr>
          <a:xfrm>
            <a:off x="539637" y="6173862"/>
            <a:ext cx="71399" cy="290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38" name="object 34"/>
          <p:cNvSpPr txBox="1"/>
          <p:nvPr/>
        </p:nvSpPr>
        <p:spPr>
          <a:xfrm>
            <a:off x="503105" y="5211568"/>
            <a:ext cx="171935" cy="75549"/>
          </a:xfrm>
          <a:prstGeom prst="rect">
            <a:avLst/>
          </a:prstGeom>
        </p:spPr>
        <p:txBody>
          <a:bodyPr wrap="square" lIns="0" tIns="852" rIns="0" bIns="0" rtlCol="0">
            <a:noAutofit/>
          </a:bodyPr>
          <a:lstStyle/>
          <a:p>
            <a:pPr marL="22225">
              <a:lnSpc>
                <a:spcPts val="569"/>
              </a:lnSpc>
            </a:pPr>
            <a:endParaRPr sz="600"/>
          </a:p>
        </p:txBody>
      </p:sp>
      <p:sp>
        <p:nvSpPr>
          <p:cNvPr id="339" name="object 33"/>
          <p:cNvSpPr txBox="1"/>
          <p:nvPr/>
        </p:nvSpPr>
        <p:spPr>
          <a:xfrm>
            <a:off x="675040" y="5211568"/>
            <a:ext cx="71435" cy="75549"/>
          </a:xfrm>
          <a:prstGeom prst="rect">
            <a:avLst/>
          </a:prstGeom>
        </p:spPr>
        <p:txBody>
          <a:bodyPr wrap="square" lIns="0" tIns="852" rIns="0" bIns="0" rtlCol="0">
            <a:noAutofit/>
          </a:bodyPr>
          <a:lstStyle/>
          <a:p>
            <a:pPr marL="22225">
              <a:lnSpc>
                <a:spcPts val="569"/>
              </a:lnSpc>
            </a:pPr>
            <a:endParaRPr sz="600"/>
          </a:p>
        </p:txBody>
      </p:sp>
      <p:sp>
        <p:nvSpPr>
          <p:cNvPr id="340" name="object 32"/>
          <p:cNvSpPr txBox="1"/>
          <p:nvPr/>
        </p:nvSpPr>
        <p:spPr>
          <a:xfrm>
            <a:off x="503105" y="5211568"/>
            <a:ext cx="1257685" cy="75549"/>
          </a:xfrm>
          <a:prstGeom prst="rect">
            <a:avLst/>
          </a:prstGeom>
        </p:spPr>
        <p:txBody>
          <a:bodyPr wrap="square" lIns="0" tIns="852" rIns="0" bIns="0" rtlCol="0">
            <a:noAutofit/>
          </a:bodyPr>
          <a:lstStyle/>
          <a:p>
            <a:pPr marL="22225">
              <a:lnSpc>
                <a:spcPts val="569"/>
              </a:lnSpc>
            </a:pPr>
            <a:endParaRPr sz="600"/>
          </a:p>
        </p:txBody>
      </p:sp>
      <p:sp>
        <p:nvSpPr>
          <p:cNvPr id="341" name="object 31"/>
          <p:cNvSpPr txBox="1"/>
          <p:nvPr/>
        </p:nvSpPr>
        <p:spPr>
          <a:xfrm>
            <a:off x="1760790" y="5211568"/>
            <a:ext cx="71435" cy="75549"/>
          </a:xfrm>
          <a:prstGeom prst="rect">
            <a:avLst/>
          </a:prstGeom>
        </p:spPr>
        <p:txBody>
          <a:bodyPr wrap="square" lIns="0" tIns="852" rIns="0" bIns="0" rtlCol="0">
            <a:noAutofit/>
          </a:bodyPr>
          <a:lstStyle/>
          <a:p>
            <a:pPr marL="22225">
              <a:lnSpc>
                <a:spcPts val="569"/>
              </a:lnSpc>
            </a:pPr>
            <a:endParaRPr sz="600"/>
          </a:p>
        </p:txBody>
      </p:sp>
      <p:sp>
        <p:nvSpPr>
          <p:cNvPr id="342" name="object 30"/>
          <p:cNvSpPr txBox="1"/>
          <p:nvPr/>
        </p:nvSpPr>
        <p:spPr>
          <a:xfrm>
            <a:off x="503104" y="5287117"/>
            <a:ext cx="1501112" cy="341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47" name="object 25"/>
          <p:cNvSpPr txBox="1"/>
          <p:nvPr/>
        </p:nvSpPr>
        <p:spPr>
          <a:xfrm>
            <a:off x="3473092" y="2331812"/>
            <a:ext cx="97286" cy="3487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48" name="object 24"/>
          <p:cNvSpPr txBox="1"/>
          <p:nvPr/>
        </p:nvSpPr>
        <p:spPr>
          <a:xfrm>
            <a:off x="3278606" y="2331846"/>
            <a:ext cx="97304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1" name="object 21"/>
          <p:cNvSpPr txBox="1"/>
          <p:nvPr/>
        </p:nvSpPr>
        <p:spPr>
          <a:xfrm>
            <a:off x="3667578" y="2099226"/>
            <a:ext cx="97226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2" name="object 20"/>
          <p:cNvSpPr txBox="1"/>
          <p:nvPr/>
        </p:nvSpPr>
        <p:spPr>
          <a:xfrm>
            <a:off x="3473092" y="2099226"/>
            <a:ext cx="97307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4" name="object 18"/>
          <p:cNvSpPr txBox="1"/>
          <p:nvPr/>
        </p:nvSpPr>
        <p:spPr>
          <a:xfrm>
            <a:off x="2889525" y="1983088"/>
            <a:ext cx="97227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 dirty="0"/>
          </a:p>
        </p:txBody>
      </p:sp>
      <p:sp>
        <p:nvSpPr>
          <p:cNvPr id="355" name="object 17"/>
          <p:cNvSpPr txBox="1"/>
          <p:nvPr/>
        </p:nvSpPr>
        <p:spPr>
          <a:xfrm>
            <a:off x="4056660" y="1866742"/>
            <a:ext cx="97227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6" name="object 16"/>
          <p:cNvSpPr txBox="1"/>
          <p:nvPr/>
        </p:nvSpPr>
        <p:spPr>
          <a:xfrm>
            <a:off x="3667578" y="1866742"/>
            <a:ext cx="97226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7" name="object 15"/>
          <p:cNvSpPr txBox="1"/>
          <p:nvPr/>
        </p:nvSpPr>
        <p:spPr>
          <a:xfrm>
            <a:off x="3473092" y="1866742"/>
            <a:ext cx="97307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8" name="object 14"/>
          <p:cNvSpPr txBox="1"/>
          <p:nvPr/>
        </p:nvSpPr>
        <p:spPr>
          <a:xfrm>
            <a:off x="3278606" y="1866742"/>
            <a:ext cx="97304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59" name="object 13"/>
          <p:cNvSpPr txBox="1"/>
          <p:nvPr/>
        </p:nvSpPr>
        <p:spPr>
          <a:xfrm>
            <a:off x="2889525" y="1750467"/>
            <a:ext cx="97227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0" name="object 12"/>
          <p:cNvSpPr txBox="1"/>
          <p:nvPr/>
        </p:nvSpPr>
        <p:spPr>
          <a:xfrm>
            <a:off x="3667578" y="1634237"/>
            <a:ext cx="97226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1" name="object 11"/>
          <p:cNvSpPr txBox="1"/>
          <p:nvPr/>
        </p:nvSpPr>
        <p:spPr>
          <a:xfrm>
            <a:off x="3473092" y="1634237"/>
            <a:ext cx="97307" cy="116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 dirty="0"/>
          </a:p>
        </p:txBody>
      </p:sp>
      <p:sp>
        <p:nvSpPr>
          <p:cNvPr id="364" name="object 8"/>
          <p:cNvSpPr txBox="1"/>
          <p:nvPr/>
        </p:nvSpPr>
        <p:spPr>
          <a:xfrm>
            <a:off x="3667578" y="1401709"/>
            <a:ext cx="97226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5" name="object 7"/>
          <p:cNvSpPr txBox="1"/>
          <p:nvPr/>
        </p:nvSpPr>
        <p:spPr>
          <a:xfrm>
            <a:off x="3473092" y="1401709"/>
            <a:ext cx="97307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7" name="object 5"/>
          <p:cNvSpPr txBox="1"/>
          <p:nvPr/>
        </p:nvSpPr>
        <p:spPr>
          <a:xfrm>
            <a:off x="3084120" y="1401801"/>
            <a:ext cx="97226" cy="1278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8" name="object 4"/>
          <p:cNvSpPr txBox="1"/>
          <p:nvPr/>
        </p:nvSpPr>
        <p:spPr>
          <a:xfrm>
            <a:off x="3667578" y="1169203"/>
            <a:ext cx="97226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69" name="object 3"/>
          <p:cNvSpPr txBox="1"/>
          <p:nvPr/>
        </p:nvSpPr>
        <p:spPr>
          <a:xfrm>
            <a:off x="3473092" y="1169203"/>
            <a:ext cx="97307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70" name="object 2"/>
          <p:cNvSpPr txBox="1"/>
          <p:nvPr/>
        </p:nvSpPr>
        <p:spPr>
          <a:xfrm>
            <a:off x="3278606" y="1169203"/>
            <a:ext cx="97304" cy="11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875"/>
              </a:lnSpc>
            </a:pPr>
            <a:endParaRPr sz="900"/>
          </a:p>
        </p:txBody>
      </p:sp>
      <p:sp>
        <p:nvSpPr>
          <p:cNvPr id="375" name="TextBox 374"/>
          <p:cNvSpPr txBox="1"/>
          <p:nvPr/>
        </p:nvSpPr>
        <p:spPr>
          <a:xfrm>
            <a:off x="6848888" y="2478870"/>
            <a:ext cx="2041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Прочее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благоустройство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303734" y="1707946"/>
            <a:ext cx="19552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965" marR="144156" algn="ctr">
              <a:lnSpc>
                <a:spcPts val="2796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/>
              </a:rPr>
              <a:t>Содержание озелененных </a:t>
            </a:r>
            <a:r>
              <a:rPr lang="ru-RU" sz="1600" dirty="0">
                <a:solidFill>
                  <a:schemeClr val="bg1"/>
                </a:solidFill>
                <a:cs typeface="Times New Roman"/>
              </a:rPr>
              <a:t>территорий</a:t>
            </a:r>
            <a:r>
              <a:rPr lang="ru-RU" sz="1600" dirty="0" smtClean="0">
                <a:solidFill>
                  <a:schemeClr val="bg1"/>
                </a:solidFill>
                <a:cs typeface="Times New Roman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cs typeface="Times New Roman"/>
              </a:rPr>
              <a:t>площадей </a:t>
            </a:r>
            <a:r>
              <a:rPr lang="ru-RU" sz="1600" dirty="0">
                <a:solidFill>
                  <a:schemeClr val="bg1"/>
                </a:solidFill>
                <a:cs typeface="Times New Roman"/>
              </a:rPr>
              <a:t>парков, </a:t>
            </a:r>
            <a:r>
              <a:rPr lang="ru-RU" sz="1600" dirty="0" smtClean="0">
                <a:solidFill>
                  <a:schemeClr val="bg1"/>
                </a:solidFill>
                <a:cs typeface="Times New Roman"/>
              </a:rPr>
              <a:t>скверов</a:t>
            </a:r>
            <a:endParaRPr lang="ru-RU"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4565926" y="2041202"/>
            <a:ext cx="2241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Посадка и уход за цветниками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Содержание зеленых насаждений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Снос аварийных деревьев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Высадка новых деревьев и кустарников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79" name="Прямоугольник 378"/>
          <p:cNvSpPr/>
          <p:nvPr/>
        </p:nvSpPr>
        <p:spPr>
          <a:xfrm>
            <a:off x="6800776" y="3211914"/>
            <a:ext cx="228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Содержание </a:t>
            </a:r>
            <a:r>
              <a:rPr lang="ru-RU" sz="1600" dirty="0">
                <a:solidFill>
                  <a:schemeClr val="bg1"/>
                </a:solidFill>
              </a:rPr>
              <a:t>и ремонт фонтанов,  туалетов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Содержание и ремонт сетей уличного освещения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err="1">
                <a:solidFill>
                  <a:schemeClr val="bg1"/>
                </a:solidFill>
              </a:rPr>
              <a:t>Акарицидная</a:t>
            </a:r>
            <a:r>
              <a:rPr lang="ru-RU" sz="1600" dirty="0">
                <a:solidFill>
                  <a:schemeClr val="bg1"/>
                </a:solidFill>
              </a:rPr>
              <a:t> обработка территорий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2555777" y="756558"/>
            <a:ext cx="3823286" cy="360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221 </a:t>
            </a:r>
            <a:r>
              <a:rPr lang="ru-RU" b="1" dirty="0" smtClean="0">
                <a:latin typeface="+mj-lt"/>
              </a:rPr>
              <a:t>млн. руб.</a:t>
            </a:r>
            <a:endParaRPr lang="ru-RU" b="1" dirty="0">
              <a:latin typeface="+mj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65" y="1707801"/>
            <a:ext cx="1395854" cy="13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«ФОРМИРОВАНИЕ  КОМФОРТНОЙ  ГОРОДСКОЙ СРЕДЫ  В  ГОРОДЕ 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39081"/>
              </p:ext>
            </p:extLst>
          </p:nvPr>
        </p:nvGraphicFramePr>
        <p:xfrm>
          <a:off x="251520" y="908720"/>
          <a:ext cx="8640960" cy="54044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17494"/>
                <a:gridCol w="917624"/>
                <a:gridCol w="823786"/>
                <a:gridCol w="782056"/>
              </a:tblGrid>
              <a:tr h="2639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Обеспечение эффективного использования автомобильных дорог местного значения и осуществление дорожной деятельности в их отношении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549 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476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459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Содержание объектов улично-дорожной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сети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364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364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364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Капитальный ремонт, реконструкция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автомобильных дорог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104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95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95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Строительство сетей уличного освещения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33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Замена остановочных павильонов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Строительство дорог со щебеночным покрытием с устройством наружного освещения на площадке для жилищного строительства,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р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азработка ПД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41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Организация пассажирских перевозок автомобильным транспортом в городском, пригородном и межмуниципальном сообщении, водным транспортом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629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629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410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Предоставление субсидий  транспортным организациям,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осуществляющим пассажирские перевозки автомобильным транспортом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463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462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462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Организация пассажирских перевозок на паромной переправе через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р.Иртыш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(Тобольск –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Бекерево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31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33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Предоставление мер социальной поддержки отдельным категориям граждан в отношении проезда на транспорте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133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127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132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Контроль за деятельностью такси, регулирований тарифов на пассажирском транспорте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ЖИЛИЩНО-КОММУНАЛЬНОГО ХОЗЯЙСТВА В ГОРОДЕ ТОБОЛЬСКЕ»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472046"/>
              </p:ext>
            </p:extLst>
          </p:nvPr>
        </p:nvGraphicFramePr>
        <p:xfrm>
          <a:off x="251520" y="908720"/>
          <a:ext cx="8640960" cy="56484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17494"/>
                <a:gridCol w="917624"/>
                <a:gridCol w="823786"/>
                <a:gridCol w="782056"/>
              </a:tblGrid>
              <a:tr h="335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ВСЕГО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317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54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54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1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Капитальный ремонт объектов коммунальной инфраструктуры муниципальной собственности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+mj-lt"/>
                          <a:ea typeface="Times New Roman"/>
                        </a:rPr>
                        <a:t>Актуализация</a:t>
                      </a:r>
                      <a:r>
                        <a:rPr lang="ru-RU" sz="1200" i="1" baseline="0" dirty="0" smtClean="0">
                          <a:effectLst/>
                          <a:latin typeface="+mj-lt"/>
                          <a:ea typeface="Times New Roman"/>
                        </a:rPr>
                        <a:t> схем теплоснабжения</a:t>
                      </a:r>
                      <a:endParaRPr lang="ru-RU" sz="12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по повышению надежности и эффективности работы инженерных систем ЖКХ и приведению их в технически исправное состояние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157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+mj-lt"/>
                          <a:ea typeface="Times New Roman"/>
                        </a:rPr>
                        <a:t>Капитальный ремонт теплосетей</a:t>
                      </a:r>
                      <a:r>
                        <a:rPr lang="ru-RU" sz="1200" i="1" baseline="0" dirty="0" smtClean="0">
                          <a:effectLst/>
                          <a:latin typeface="+mj-lt"/>
                          <a:ea typeface="Times New Roman"/>
                        </a:rPr>
                        <a:t> города</a:t>
                      </a:r>
                      <a:endParaRPr lang="ru-RU" sz="12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157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35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35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по развитию водоснабжения и водоотведения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Капитальный ремонт главного канализационного</a:t>
                      </a:r>
                      <a:r>
                        <a:rPr lang="ru-RU" sz="1200" b="0" i="1" baseline="0" dirty="0" smtClean="0">
                          <a:effectLst/>
                          <a:latin typeface="+mj-lt"/>
                          <a:ea typeface="Times New Roman"/>
                        </a:rPr>
                        <a:t> коллектора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68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Актуализация схемы водоснабжения и водоотведения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Повышение уровня комфортности условий проживания населения города в многоквартирных домах, расположенных на гостевых маршрутах, эстетической привлекательности города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Капитальный ремонт фасадов МКД по туристическому маршруту в том числе ПД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43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10" algn="l"/>
                          <a:tab pos="2667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Строительство и реконструкция (модернизация) объектов питьевого водоснабжения в рамках реализации регионального проект "Чистая вода" национального проекта "Жилье и городская среда"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4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Обеспечение деятельности органов местного самоуправления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19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19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19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264696" cy="6480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cs typeface="Arial" pitchFamily="34" charset="0"/>
              </a:rPr>
              <a:t>МП </a:t>
            </a:r>
            <a:r>
              <a:rPr lang="ru-RU" sz="1800" b="1" dirty="0">
                <a:solidFill>
                  <a:prstClr val="white"/>
                </a:solidFill>
                <a:cs typeface="Arial" pitchFamily="34" charset="0"/>
              </a:rPr>
              <a:t>«РАЗВИТИЕ ЖИЛИЩНО-КОММУНАЛЬНОГО ХОЗЯЙСТВА В ГОРОДЕ  ТОБОЛЬСКЕ»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36" y="3467840"/>
            <a:ext cx="829128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1813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3337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4861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6385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23046269"/>
              </p:ext>
            </p:extLst>
          </p:nvPr>
        </p:nvGraphicFramePr>
        <p:xfrm>
          <a:off x="270621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83768382"/>
              </p:ext>
            </p:extLst>
          </p:nvPr>
        </p:nvGraphicFramePr>
        <p:xfrm>
          <a:off x="2555776" y="1196752"/>
          <a:ext cx="63367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Блок-схема: альтернативный процесс 16"/>
          <p:cNvSpPr/>
          <p:nvPr/>
        </p:nvSpPr>
        <p:spPr>
          <a:xfrm>
            <a:off x="251520" y="3486150"/>
            <a:ext cx="2152650" cy="239112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04EAA"/>
                </a:solidFill>
              </a:rPr>
              <a:t>Общая протяженность водовода составит </a:t>
            </a:r>
          </a:p>
          <a:p>
            <a:pPr algn="ctr"/>
            <a:r>
              <a:rPr lang="ru-RU" dirty="0" smtClean="0">
                <a:solidFill>
                  <a:srgbClr val="204EAA"/>
                </a:solidFill>
              </a:rPr>
              <a:t>2 186 м.</a:t>
            </a:r>
            <a:endParaRPr lang="ru-RU" dirty="0">
              <a:solidFill>
                <a:srgbClr val="204EAA"/>
              </a:solidFill>
            </a:endParaRPr>
          </a:p>
        </p:txBody>
      </p:sp>
      <p:pic>
        <p:nvPicPr>
          <p:cNvPr id="2058" name="Picture 10" descr="https://im0-tub-ru.yandex.net/i?id=4aba7bb9fb031049f43901d85783fb8e-l&amp;ref=rim&amp;n=13&amp;w=1024&amp;h=102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15816" r="7792" b="14257"/>
          <a:stretch/>
        </p:blipFill>
        <p:spPr bwMode="auto">
          <a:xfrm>
            <a:off x="259557" y="980728"/>
            <a:ext cx="2224594" cy="18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182" y="-55705"/>
            <a:ext cx="6768752" cy="648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 ЖИЛИЩНЫХ  ОТНОШЕНИЙ , ПОВЫШЕНИЕ ЭФФЕКТИВНОСТИ УПРАВЛЕНИЯ И РАСПОРЯЖЕНИЯ МУНИЦИПАЛЬНОЙ СОБСТВЕННОСТЬЮ ГОРОДА ТОБОЛЬСКА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618882"/>
              </p:ext>
            </p:extLst>
          </p:nvPr>
        </p:nvGraphicFramePr>
        <p:xfrm>
          <a:off x="107504" y="836712"/>
          <a:ext cx="8928992" cy="56755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21410"/>
                <a:gridCol w="948212"/>
                <a:gridCol w="851246"/>
                <a:gridCol w="808124"/>
              </a:tblGrid>
              <a:tr h="1287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108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94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410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186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134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по повышению уровня обеспеченности жилыми помещениями малоимущих граждан и молодых семей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436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Обеспечение нуждающихся в жилых помещениях малоимущих граждан жилыми помещениями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22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Обеспечение жильем молодых семей государственной программы Российской Федерации  «Обеспечение доступным и комфортным жильем и коммунальными услугами граждан Российской Федерации»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65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65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65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на обеспечение переселения граждан из аварийного жилищного фонда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188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561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на обеспечение оформления права муниципальной собственности на имущество муниципального образования, в том числе бесхозяйное имущество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214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по обеспечению деятельности подведомственных учреждений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55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Мероприятия по совершенствованию системы управления и распоряжения муниципальной собственностью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71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982A"/>
                    </a:solidFill>
                  </a:tcPr>
                </a:tc>
              </a:tr>
              <a:tr h="355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Оценка недвижимости, признание прав и регулирование отношений по муниципальной собственности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Обеспечение безопасности гидротехнических сооружений, расположенных на территории муниципальных образований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25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Реконструкция гидротехнических сооружений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51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Расходы</a:t>
                      </a:r>
                      <a:r>
                        <a:rPr lang="ru-RU" sz="1200" b="0" i="1" baseline="0" dirty="0" smtClean="0">
                          <a:effectLst/>
                          <a:latin typeface="+mj-lt"/>
                          <a:ea typeface="Times New Roman"/>
                        </a:rPr>
                        <a:t> на содержание </a:t>
                      </a: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муниципального жилого фонда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Снос аварийных многоквартирных домов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14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Содержание и </a:t>
                      </a:r>
                      <a:r>
                        <a:rPr lang="ru-RU" sz="1200" b="0" i="1" baseline="0" dirty="0" smtClean="0">
                          <a:effectLst/>
                          <a:latin typeface="+mj-lt"/>
                          <a:ea typeface="Times New Roman"/>
                        </a:rPr>
                        <a:t>ремонт  муниципального имущества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22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/>
                        </a:rPr>
                        <a:t>Обеспечение деятельности органов местного самоуправления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24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25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25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480720" cy="504056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7" y="764704"/>
            <a:ext cx="8654752" cy="5731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1512168" cy="11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0"/>
            <a:ext cx="7344816" cy="648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НЕПРОГРАММНЫЕ НАПРАВЛЕНИЯ РАСХОДОВ</a:t>
            </a:r>
            <a:endParaRPr lang="ru-RU" dirty="0"/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848328"/>
              </p:ext>
            </p:extLst>
          </p:nvPr>
        </p:nvGraphicFramePr>
        <p:xfrm>
          <a:off x="323528" y="980728"/>
          <a:ext cx="8496944" cy="551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8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696744" cy="54868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sz="1800" b="1" dirty="0">
                <a:solidFill>
                  <a:prstClr val="white"/>
                </a:solidFill>
                <a:cs typeface="Arial" pitchFamily="34" charset="0"/>
              </a:rPr>
              <a:t>НЕПРОГРАММНЫЕ НАПРАВЛЕНИЯ </a:t>
            </a:r>
            <a:r>
              <a:rPr lang="ru-RU" sz="1800" b="1" dirty="0" smtClean="0">
                <a:solidFill>
                  <a:prstClr val="white"/>
                </a:solidFill>
                <a:cs typeface="Arial" pitchFamily="34" charset="0"/>
              </a:rPr>
              <a:t>РАСХОДОВ </a:t>
            </a:r>
            <a:br>
              <a:rPr lang="ru-RU" sz="1800" b="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sz="1800" b="1" dirty="0" smtClean="0">
                <a:solidFill>
                  <a:prstClr val="white"/>
                </a:solidFill>
                <a:cs typeface="Arial" pitchFamily="34" charset="0"/>
              </a:rPr>
              <a:t>НА 2022 ГОД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36" y="3467840"/>
            <a:ext cx="829128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1813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3337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4861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6385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11555558"/>
              </p:ext>
            </p:extLst>
          </p:nvPr>
        </p:nvGraphicFramePr>
        <p:xfrm>
          <a:off x="402395" y="794743"/>
          <a:ext cx="8424936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24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07132" cy="648000"/>
          </a:xfrm>
        </p:spPr>
        <p:txBody>
          <a:bodyPr>
            <a:noAutofit/>
          </a:bodyPr>
          <a:lstStyle/>
          <a:p>
            <a:r>
              <a:rPr lang="ru-RU" sz="1400" b="1" dirty="0"/>
              <a:t>МЕРЫ СОЦИАЛЬНОЙ ПОДДЕРЖКИ ОТДЕЛЬНЫМ КАТЕГОРИЯМ ГРАЖДАН, НЕ ВКЛЮЧЕННЫЕ В МУНИЦИПАЛЬНЫЕ ПРОГРАММЫ НА </a:t>
            </a:r>
            <a:r>
              <a:rPr lang="ru-RU" sz="1400" b="1" dirty="0" smtClean="0"/>
              <a:t>2022 </a:t>
            </a:r>
            <a:r>
              <a:rPr lang="ru-RU" sz="1400" b="1" dirty="0"/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878501"/>
              </p:ext>
            </p:extLst>
          </p:nvPr>
        </p:nvGraphicFramePr>
        <p:xfrm>
          <a:off x="611560" y="908720"/>
          <a:ext cx="871537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764704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3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963116" cy="692696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МУНИЦИПАЛЬНЫЙ ДОРОЖНЫЙ ФОНД на </a:t>
            </a:r>
            <a:r>
              <a:rPr lang="ru-RU" sz="1800" b="1" dirty="0" smtClean="0">
                <a:cs typeface="Arial" pitchFamily="34" charset="0"/>
              </a:rPr>
              <a:t>2022-2024 </a:t>
            </a:r>
            <a:r>
              <a:rPr lang="ru-RU" sz="1800" b="1" dirty="0">
                <a:cs typeface="Arial" pitchFamily="34" charset="0"/>
              </a:rPr>
              <a:t>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50400"/>
            <a:ext cx="87129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0" dirty="0" smtClean="0">
                <a:cs typeface="Arial" pitchFamily="34" charset="0"/>
              </a:rPr>
              <a:t>Решением </a:t>
            </a:r>
            <a:r>
              <a:rPr lang="ru-RU" sz="1600" b="0" dirty="0">
                <a:cs typeface="Arial" pitchFamily="34" charset="0"/>
              </a:rPr>
              <a:t>Тобольской городской Думы от 29.10.2013 </a:t>
            </a:r>
            <a:r>
              <a:rPr lang="ru-RU" sz="1600" b="0" dirty="0" smtClean="0">
                <a:cs typeface="Arial" pitchFamily="34" charset="0"/>
              </a:rPr>
              <a:t>№145 «О </a:t>
            </a:r>
            <a:r>
              <a:rPr lang="ru-RU" sz="1600" b="0" dirty="0">
                <a:cs typeface="Arial" pitchFamily="34" charset="0"/>
              </a:rPr>
              <a:t>муниципальном дорожном фонде города </a:t>
            </a:r>
            <a:r>
              <a:rPr lang="ru-RU" sz="1600" b="0" dirty="0" smtClean="0">
                <a:cs typeface="Arial" pitchFamily="34" charset="0"/>
              </a:rPr>
              <a:t>Тобольска» с 1 января 2014 года создан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муниципальный дорожный фонд. </a:t>
            </a:r>
          </a:p>
          <a:p>
            <a:pPr algn="just"/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Муниципальный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дорожный фонд города Тобольска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это часть средств бюджета города,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 территории города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Тобольска.</a:t>
            </a:r>
          </a:p>
          <a:p>
            <a:pPr algn="just"/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Средства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дорожного фонда имеют целевое назначение и не подлежат изъятию или расходованию на нужды, не связанные с обеспечением дорожной деятельности</a:t>
            </a:r>
            <a:r>
              <a:rPr lang="ru-RU" b="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6011" y="3976470"/>
            <a:ext cx="124288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Млн.руб.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37130"/>
              </p:ext>
            </p:extLst>
          </p:nvPr>
        </p:nvGraphicFramePr>
        <p:xfrm>
          <a:off x="539552" y="4396574"/>
          <a:ext cx="8172400" cy="18514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27886"/>
                <a:gridCol w="1791507"/>
                <a:gridCol w="1580556"/>
                <a:gridCol w="1772451"/>
              </a:tblGrid>
              <a:tr h="5445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Доходы</a:t>
                      </a:r>
                      <a:endParaRPr lang="ru-RU" sz="1400" dirty="0" smtClean="0">
                        <a:solidFill>
                          <a:schemeClr val="hlink"/>
                        </a:solidFill>
                        <a:latin typeface="+mn-lt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0839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2000" dirty="0" smtClean="0">
                          <a:latin typeface="+mn-lt"/>
                        </a:rPr>
                        <a:t>Расходы</a:t>
                      </a:r>
                      <a:endParaRPr lang="ru-RU" sz="1400" dirty="0">
                        <a:solidFill>
                          <a:schemeClr val="hlink"/>
                        </a:solidFill>
                        <a:latin typeface="+mn-lt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4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963116" cy="692696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КОНТАКТНАЯ ИНФОРМАЦ</a:t>
            </a:r>
            <a:r>
              <a:rPr lang="ru-RU" sz="1800" dirty="0">
                <a:cs typeface="Arial" pitchFamily="34" charset="0"/>
              </a:rPr>
              <a:t>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1058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ДЕПАРТАМЕНТ </a:t>
            </a:r>
            <a:r>
              <a:rPr lang="ru-RU" b="1" dirty="0">
                <a:latin typeface="+mj-lt"/>
              </a:rPr>
              <a:t>ФИНАНСОВ </a:t>
            </a:r>
          </a:p>
          <a:p>
            <a:pPr algn="ctr"/>
            <a:r>
              <a:rPr lang="ru-RU" b="1" dirty="0">
                <a:latin typeface="+mj-lt"/>
              </a:rPr>
              <a:t>АДМИНИСТРАЦИИ ГОРОДА ТОБОЛЬСК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263497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ул. Аптекарская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</a:rPr>
              <a:t>3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г</a:t>
            </a:r>
            <a:r>
              <a:rPr lang="ru-RU" sz="1400" b="1" dirty="0">
                <a:solidFill>
                  <a:schemeClr val="tx1"/>
                </a:solidFill>
              </a:rPr>
              <a:t>. Тобольск, Тюменская область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Телефон: (3456) 27-77-41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Факс: (3456) </a:t>
            </a:r>
            <a:r>
              <a:rPr lang="ru-RU" sz="1400" b="1" dirty="0" smtClean="0">
                <a:solidFill>
                  <a:schemeClr val="tx1"/>
                </a:solidFill>
              </a:rPr>
              <a:t>25-22-26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E-</a:t>
            </a:r>
            <a:r>
              <a:rPr lang="ru-RU" sz="1400" b="1" dirty="0" err="1">
                <a:solidFill>
                  <a:schemeClr val="tx1"/>
                </a:solidFill>
              </a:rPr>
              <a:t>mail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en-US" sz="1400" dirty="0"/>
              <a:t>depfin@admtobolsk.ru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8974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График работы: </a:t>
            </a:r>
          </a:p>
          <a:p>
            <a:pPr algn="just"/>
            <a:r>
              <a:rPr lang="ru-RU" dirty="0"/>
              <a:t>Понедельник – четверг: с </a:t>
            </a:r>
            <a:r>
              <a:rPr lang="en-US" dirty="0"/>
              <a:t>8</a:t>
            </a:r>
            <a:r>
              <a:rPr lang="ru-RU" dirty="0"/>
              <a:t>.45 до 18.00 </a:t>
            </a:r>
          </a:p>
          <a:p>
            <a:pPr algn="just"/>
            <a:r>
              <a:rPr lang="ru-RU" dirty="0"/>
              <a:t>Пятница с 9.00 до 17.00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675084" cy="6480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КАКИЕ НАЛОГИ УПЛАЧИВАЮТСЯ ЖИТЕЛЯМИ </a:t>
            </a:r>
            <a:br>
              <a:rPr lang="ru-RU" sz="1800" b="1" dirty="0" smtClean="0"/>
            </a:br>
            <a:r>
              <a:rPr lang="ru-RU" sz="1800" b="1" dirty="0" smtClean="0"/>
              <a:t>ГОРОДА ТОБОЛЬСКА?</a:t>
            </a:r>
            <a:endParaRPr lang="ru-RU" sz="1800" b="1" dirty="0"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0570177"/>
              </p:ext>
            </p:extLst>
          </p:nvPr>
        </p:nvGraphicFramePr>
        <p:xfrm>
          <a:off x="1404143" y="1412776"/>
          <a:ext cx="6096000" cy="412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692696"/>
            <a:ext cx="28082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>
                <a:solidFill>
                  <a:schemeClr val="tx1"/>
                </a:solidFill>
              </a:rPr>
              <a:t>Налог на доходы </a:t>
            </a:r>
          </a:p>
          <a:p>
            <a:r>
              <a:rPr lang="ru-RU" dirty="0">
                <a:solidFill>
                  <a:schemeClr val="tx1"/>
                </a:solidFill>
              </a:rPr>
              <a:t>физических лиц  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(гл.23 Налогового кодекса РФ)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40100" y="692696"/>
            <a:ext cx="40039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Налог </a:t>
            </a:r>
            <a:r>
              <a:rPr lang="ru-RU" dirty="0">
                <a:solidFill>
                  <a:schemeClr val="tx1"/>
                </a:solidFill>
              </a:rPr>
              <a:t>на имущество физических лиц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(гл.32 Налогового кодекса </a:t>
            </a:r>
            <a:r>
              <a:rPr lang="ru-RU" sz="1200" b="0" dirty="0" smtClean="0">
                <a:solidFill>
                  <a:schemeClr val="tx1"/>
                </a:solidFill>
              </a:rPr>
              <a:t>РФ; Решение Тобольской</a:t>
            </a:r>
          </a:p>
          <a:p>
            <a:r>
              <a:rPr lang="ru-RU" sz="1200" b="0" dirty="0" smtClean="0">
                <a:solidFill>
                  <a:schemeClr val="tx1"/>
                </a:solidFill>
              </a:rPr>
              <a:t>городской Думы </a:t>
            </a:r>
            <a:r>
              <a:rPr lang="ru-RU" sz="1200" b="0" dirty="0">
                <a:solidFill>
                  <a:schemeClr val="tx1"/>
                </a:solidFill>
              </a:rPr>
              <a:t>от 25.10.2017 </a:t>
            </a:r>
            <a:r>
              <a:rPr lang="ru-RU" sz="1200" b="0" dirty="0" smtClean="0">
                <a:solidFill>
                  <a:schemeClr val="tx1"/>
                </a:solidFill>
              </a:rPr>
              <a:t>№136 </a:t>
            </a:r>
          </a:p>
          <a:p>
            <a:r>
              <a:rPr lang="ru-RU" sz="1200" b="0" dirty="0" smtClean="0">
                <a:solidFill>
                  <a:schemeClr val="tx1"/>
                </a:solidFill>
              </a:rPr>
              <a:t>"О </a:t>
            </a:r>
            <a:r>
              <a:rPr lang="ru-RU" sz="1200" b="0" dirty="0">
                <a:solidFill>
                  <a:schemeClr val="tx1"/>
                </a:solidFill>
              </a:rPr>
              <a:t>налоге на имущество физических лиц</a:t>
            </a:r>
            <a:r>
              <a:rPr lang="ru-RU" sz="1200" b="0" dirty="0" smtClean="0">
                <a:solidFill>
                  <a:schemeClr val="tx1"/>
                </a:solidFill>
              </a:rPr>
              <a:t>")</a:t>
            </a:r>
            <a:endParaRPr lang="ru-RU" sz="1200" b="0" dirty="0">
              <a:solidFill>
                <a:schemeClr val="tx1"/>
              </a:solidFill>
            </a:endParaRPr>
          </a:p>
          <a:p>
            <a:pPr algn="r"/>
            <a:endParaRPr lang="ru-RU" sz="1000" b="0" dirty="0">
              <a:solidFill>
                <a:schemeClr val="tx1"/>
              </a:solidFill>
            </a:endParaRPr>
          </a:p>
          <a:p>
            <a:pPr algn="r"/>
            <a:endParaRPr lang="ru-RU" sz="1000" b="0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" y="3331878"/>
            <a:ext cx="1780580" cy="124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51" y="3362034"/>
            <a:ext cx="1656184" cy="118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06636" y="5445224"/>
            <a:ext cx="2160488" cy="1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Транспортный налог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</a:rPr>
              <a:t>(гл.28 Налогового кодекса РФ; </a:t>
            </a: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Закон </a:t>
            </a:r>
            <a:r>
              <a:rPr lang="ru-RU" sz="1200" b="0" dirty="0">
                <a:solidFill>
                  <a:schemeClr val="tx1"/>
                </a:solidFill>
              </a:rPr>
              <a:t>Тюменской области </a:t>
            </a:r>
            <a:endParaRPr lang="ru-RU" sz="1200" b="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от </a:t>
            </a:r>
            <a:r>
              <a:rPr lang="ru-RU" sz="1200" b="0" dirty="0">
                <a:solidFill>
                  <a:schemeClr val="tx1"/>
                </a:solidFill>
              </a:rPr>
              <a:t>19.11.2002 </a:t>
            </a:r>
            <a:r>
              <a:rPr lang="ru-RU" sz="1200" b="0" dirty="0" smtClean="0">
                <a:solidFill>
                  <a:schemeClr val="tx1"/>
                </a:solidFill>
              </a:rPr>
              <a:t>№93</a:t>
            </a:r>
            <a:endParaRPr lang="ru-RU" sz="1200" b="0" dirty="0">
              <a:solidFill>
                <a:schemeClr val="tx1"/>
              </a:solidFill>
            </a:endParaRP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"</a:t>
            </a:r>
            <a:r>
              <a:rPr lang="ru-RU" sz="1200" b="0" dirty="0">
                <a:solidFill>
                  <a:schemeClr val="tx1"/>
                </a:solidFill>
              </a:rPr>
              <a:t>О транспортном </a:t>
            </a:r>
            <a:r>
              <a:rPr lang="ru-RU" sz="1200" b="0" dirty="0" smtClean="0">
                <a:solidFill>
                  <a:schemeClr val="tx1"/>
                </a:solidFill>
              </a:rPr>
              <a:t>налоге«)</a:t>
            </a:r>
            <a:endParaRPr lang="ru-RU" sz="1200" b="0" dirty="0">
              <a:solidFill>
                <a:schemeClr val="tx1"/>
              </a:solidFill>
            </a:endParaRP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804248" y="5323433"/>
            <a:ext cx="2160587" cy="138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Земельный </a:t>
            </a:r>
            <a:r>
              <a:rPr lang="ru-RU" dirty="0" smtClean="0">
                <a:solidFill>
                  <a:schemeClr val="tx1"/>
                </a:solidFill>
              </a:rPr>
              <a:t>налог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1200" b="0" dirty="0">
                <a:solidFill>
                  <a:schemeClr val="tx1"/>
                </a:solidFill>
              </a:rPr>
              <a:t>(гл.31 Налогового кодекса РФ; </a:t>
            </a:r>
          </a:p>
          <a:p>
            <a:pPr algn="ctr"/>
            <a:r>
              <a:rPr lang="ru-RU" sz="1200" b="0" dirty="0">
                <a:solidFill>
                  <a:schemeClr val="tx1"/>
                </a:solidFill>
              </a:rPr>
              <a:t>Решение Тобольской городской </a:t>
            </a:r>
          </a:p>
          <a:p>
            <a:pPr algn="ctr"/>
            <a:r>
              <a:rPr lang="ru-RU" sz="1200" b="0" dirty="0">
                <a:solidFill>
                  <a:schemeClr val="tx1"/>
                </a:solidFill>
              </a:rPr>
              <a:t>Думы от 25 сентября 2007 г. </a:t>
            </a:r>
          </a:p>
          <a:p>
            <a:pPr algn="ctr"/>
            <a:r>
              <a:rPr lang="ru-RU" sz="1200" b="0" dirty="0" smtClean="0">
                <a:solidFill>
                  <a:schemeClr val="tx1"/>
                </a:solidFill>
              </a:rPr>
              <a:t>№160"О </a:t>
            </a:r>
            <a:r>
              <a:rPr lang="ru-RU" sz="1200" b="0" dirty="0">
                <a:solidFill>
                  <a:schemeClr val="tx1"/>
                </a:solidFill>
              </a:rPr>
              <a:t>земельном налоге")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85940" y="2099385"/>
            <a:ext cx="1401880" cy="1193676"/>
            <a:chOff x="168461" y="-279768"/>
            <a:chExt cx="1931252" cy="130536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8461" y="-279768"/>
              <a:ext cx="1931252" cy="1305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54150" y="-279768"/>
              <a:ext cx="1294526" cy="921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НДФЛ в части налог. базы прев. 5 млн. руб.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68% -областной бюджет;</a:t>
              </a:r>
              <a:endParaRPr lang="ru-RU" sz="800" kern="1200" dirty="0"/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32% - бюджет города Тобольска </a:t>
              </a:r>
              <a:endParaRPr lang="ru-RU" sz="8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17566" y="843464"/>
            <a:ext cx="1284836" cy="1138624"/>
            <a:chOff x="425475" y="0"/>
            <a:chExt cx="1931252" cy="130536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25475" y="0"/>
              <a:ext cx="1931252" cy="1305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54150" y="28675"/>
              <a:ext cx="1294526" cy="921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НДФЛ 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63% - областной бюджет;</a:t>
              </a:r>
              <a:endParaRPr lang="ru-RU" sz="800" kern="1200" dirty="0"/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/>
                <a:t>37% - бюджет города Тобольска </a:t>
              </a:r>
              <a:endParaRPr lang="ru-RU" sz="800" kern="1200" dirty="0"/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>
            <a:off x="2267124" y="1178095"/>
            <a:ext cx="612552" cy="234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90836" y="1633229"/>
            <a:ext cx="144016" cy="19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961680" y="1672419"/>
            <a:ext cx="74222" cy="426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675084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+mn-lt"/>
                <a:cs typeface="Calibri" pitchFamily="34" charset="0"/>
              </a:rPr>
              <a:t>НОРМАТИВЫ ОТЧИСЛЕНИЙ НАЛОГОВЫХ ДОХОДОВ </a:t>
            </a:r>
            <a:r>
              <a:rPr lang="ru-RU" sz="1800" b="1" dirty="0" smtClean="0">
                <a:latin typeface="+mn-lt"/>
                <a:cs typeface="Calibri" pitchFamily="34" charset="0"/>
              </a:rPr>
              <a:t>НА 2022-2024 ГОДЫ, </a:t>
            </a:r>
            <a:r>
              <a:rPr lang="ru-RU" sz="1800" b="1" dirty="0">
                <a:latin typeface="+mn-lt"/>
                <a:cs typeface="Calibri" pitchFamily="34" charset="0"/>
              </a:rPr>
              <a:t>%</a:t>
            </a:r>
            <a:endParaRPr lang="ru-RU" sz="1800" b="1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218258"/>
              </p:ext>
            </p:extLst>
          </p:nvPr>
        </p:nvGraphicFramePr>
        <p:xfrm>
          <a:off x="-1" y="692700"/>
          <a:ext cx="9036498" cy="5797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7404"/>
                <a:gridCol w="730664"/>
                <a:gridCol w="707394"/>
                <a:gridCol w="778133"/>
                <a:gridCol w="707394"/>
                <a:gridCol w="707394"/>
                <a:gridCol w="748429"/>
                <a:gridCol w="773559"/>
                <a:gridCol w="736127"/>
              </a:tblGrid>
              <a:tr h="245184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Налоги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и сборы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2021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2022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2023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2024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885">
                <a:tc v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9606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ФЕДЕРАЛЬНЫЕ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BB90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098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</a:t>
                      </a:r>
                    </a:p>
                    <a:p>
                      <a:pPr algn="l"/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61%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39%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63%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37%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67%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33%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69%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31%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986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с иностранных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76%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24%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78%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22%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82%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18%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84%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16%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в части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налоговой базы, превышающей 5 000 000 рублей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67%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33%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68%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32%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72%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28%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74%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26%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986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Налог, взимаемый в связи с применением упрощенной системы налогообложения (УСН)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Единый сельскохозяйственный налог (ЕСХН)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Патентная система налогообложения (ПСН)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Государственная пошлина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9606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РЕГИОНАЛЬНЫЕ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BB90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имущество организаций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Транспортный налог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игорный бизнес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9606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МЕСТНЫЕ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BB90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на имущество физических лиц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Земельный налог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1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531068" cy="648000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8662950"/>
              </p:ext>
            </p:extLst>
          </p:nvPr>
        </p:nvGraphicFramePr>
        <p:xfrm>
          <a:off x="107504" y="2306427"/>
          <a:ext cx="8776126" cy="439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3" y="779798"/>
            <a:ext cx="1791351" cy="1526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6686" y="907845"/>
            <a:ext cx="461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rgbClr val="BB903B"/>
                </a:solidFill>
                <a:cs typeface="Arial" pitchFamily="34" charset="0"/>
              </a:rPr>
              <a:t>МЕЖБЮДЖЕТНЫЕ ТРАНСФЕРТЫ </a:t>
            </a:r>
            <a:endParaRPr lang="ru-RU" dirty="0">
              <a:solidFill>
                <a:srgbClr val="BB903B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1724" y="1460969"/>
            <a:ext cx="7064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редства</a:t>
            </a:r>
            <a:r>
              <a:rPr lang="ru-RU" sz="1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Федерации</a:t>
            </a:r>
            <a:endParaRPr lang="ru-RU" sz="1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326" y="0"/>
            <a:ext cx="4968552" cy="764632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Arial" pitchFamily="34" charset="0"/>
              </a:rPr>
              <a:t>ОСНОВНЫЕ ТЕРМИНЫ И ПОНЯТИЯ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99520"/>
            <a:ext cx="1791393" cy="18175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36309" y="977267"/>
            <a:ext cx="461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rgbClr val="BB903B"/>
                </a:solidFill>
                <a:cs typeface="Arial" pitchFamily="34" charset="0"/>
              </a:rPr>
              <a:t>РАСХОДЫ БЮДЖЕТА </a:t>
            </a:r>
            <a:endParaRPr lang="ru-RU" dirty="0">
              <a:solidFill>
                <a:srgbClr val="BB903B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3335" y="1515920"/>
            <a:ext cx="4472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Расходы бюджета – выплачиваемые из бюджета денежные средства</a:t>
            </a:r>
            <a:endParaRPr lang="ru-R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2420888"/>
            <a:ext cx="68407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Объем расходов определяется исходя из объема средств, необходимых для исполнения установленных законодательством полномочий органов местного самоуправления</a:t>
            </a:r>
          </a:p>
          <a:p>
            <a:pPr algn="l"/>
            <a:endParaRPr lang="ru-RU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Расходы бюджета города классифицируются: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разделам и подразделам;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главным распорядителям средств бюджета;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муниципальным программам.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5810988" cy="579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СОЦИАЛЬНО-ЭКОНОМИЧЕСКОЕ РАЗВИТИЕ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469133"/>
              </p:ext>
            </p:extLst>
          </p:nvPr>
        </p:nvGraphicFramePr>
        <p:xfrm>
          <a:off x="-3" y="681662"/>
          <a:ext cx="9144002" cy="598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/>
                <a:gridCol w="4572001"/>
              </a:tblGrid>
              <a:tr h="5987697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ЧИСЛЕННОСТЬ НАСЕЛЕНИЯ</a:t>
                      </a: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     ВВОД В ДЕЙСТВИЕ ЖИЛЫХ ДОМОВ</a:t>
                      </a: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СРЕДНИЙ ОБЪЕМ ПОКУПОК НА 1 ЖИТЕЛЯ</a:t>
                      </a: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ОБЪЕМ ОТГРУЖЕННЫХ ТОВАРОВ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63984"/>
              </p:ext>
            </p:extLst>
          </p:nvPr>
        </p:nvGraphicFramePr>
        <p:xfrm>
          <a:off x="323528" y="1196752"/>
          <a:ext cx="3960440" cy="1887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16224"/>
              </a:tblGrid>
              <a:tr h="3775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01.01.2021 (факт)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-  </a:t>
                      </a:r>
                      <a:r>
                        <a:rPr lang="ru-RU" sz="1400" b="1" dirty="0" smtClean="0">
                          <a:latin typeface="+mj-lt"/>
                        </a:rPr>
                        <a:t>102,1</a:t>
                      </a:r>
                      <a:r>
                        <a:rPr lang="ru-RU" sz="1200" b="1" dirty="0" smtClean="0"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latin typeface="+mj-lt"/>
                        </a:rPr>
                        <a:t>тыс. человек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01.01.2022 (оценка)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-  </a:t>
                      </a:r>
                      <a:r>
                        <a:rPr lang="ru-RU" sz="1400" b="1" dirty="0" smtClean="0">
                          <a:latin typeface="+mj-lt"/>
                        </a:rPr>
                        <a:t>101,9</a:t>
                      </a:r>
                      <a:r>
                        <a:rPr lang="ru-RU" sz="1600" b="1" dirty="0" smtClean="0">
                          <a:latin typeface="+mj-lt"/>
                        </a:rPr>
                        <a:t> </a:t>
                      </a:r>
                      <a:r>
                        <a:rPr lang="ru-RU" sz="1200" b="1" dirty="0" smtClean="0"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latin typeface="+mj-lt"/>
                        </a:rPr>
                        <a:t>тыс. человек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01.01.2023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-  </a:t>
                      </a:r>
                      <a:r>
                        <a:rPr lang="ru-RU" sz="1400" b="1" dirty="0" smtClean="0">
                          <a:latin typeface="+mj-lt"/>
                        </a:rPr>
                        <a:t>102,2 </a:t>
                      </a:r>
                      <a:r>
                        <a:rPr lang="ru-RU" sz="1200" b="1" dirty="0" smtClean="0"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latin typeface="+mj-lt"/>
                        </a:rPr>
                        <a:t>тыс. человек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01.01.2024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-  </a:t>
                      </a:r>
                      <a:r>
                        <a:rPr lang="ru-RU" sz="1400" b="1" dirty="0" smtClean="0">
                          <a:latin typeface="+mj-lt"/>
                        </a:rPr>
                        <a:t>102,5</a:t>
                      </a:r>
                      <a:r>
                        <a:rPr lang="ru-RU" sz="1200" b="1" dirty="0" smtClean="0">
                          <a:latin typeface="+mj-lt"/>
                        </a:rPr>
                        <a:t>  </a:t>
                      </a:r>
                      <a:r>
                        <a:rPr lang="ru-RU" sz="1200" dirty="0" smtClean="0">
                          <a:latin typeface="+mj-lt"/>
                        </a:rPr>
                        <a:t>тыс. человек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01.01.2025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-  </a:t>
                      </a:r>
                      <a:r>
                        <a:rPr lang="ru-RU" sz="1400" b="1" dirty="0" smtClean="0">
                          <a:latin typeface="+mj-lt"/>
                        </a:rPr>
                        <a:t>103,0</a:t>
                      </a:r>
                      <a:r>
                        <a:rPr lang="ru-RU" sz="1200" b="1" dirty="0" smtClean="0">
                          <a:latin typeface="+mj-lt"/>
                        </a:rPr>
                        <a:t>  </a:t>
                      </a:r>
                      <a:r>
                        <a:rPr lang="ru-RU" sz="1200" dirty="0" smtClean="0">
                          <a:latin typeface="+mj-lt"/>
                        </a:rPr>
                        <a:t>тыс. человек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53680"/>
              </p:ext>
            </p:extLst>
          </p:nvPr>
        </p:nvGraphicFramePr>
        <p:xfrm>
          <a:off x="251520" y="4149080"/>
          <a:ext cx="4032448" cy="2304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224"/>
                <a:gridCol w="2016224"/>
              </a:tblGrid>
              <a:tr h="4608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01.01.2021 (факт)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79,2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01.01.2022 (оценка)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96,0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01.01.2023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97,0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01.01.2024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103,9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01.01.2025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95,0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13851"/>
              </p:ext>
            </p:extLst>
          </p:nvPr>
        </p:nvGraphicFramePr>
        <p:xfrm>
          <a:off x="4800042" y="1196752"/>
          <a:ext cx="4006204" cy="1944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3102"/>
                <a:gridCol w="2003102"/>
              </a:tblGrid>
              <a:tr h="388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01.01.2021 (факт)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263,2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тыс. руб.</a:t>
                      </a:r>
                      <a:endParaRPr lang="ru-RU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01.01.2022 (оценка)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292,1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тыс. руб.</a:t>
                      </a:r>
                      <a:endParaRPr lang="ru-RU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01.01.2023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311,4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тыс. руб.</a:t>
                      </a:r>
                      <a:endParaRPr lang="ru-RU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01.01.2024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331,6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тыс. руб.</a:t>
                      </a:r>
                      <a:endParaRPr lang="ru-RU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01.01.2025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353,1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тыс.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427291"/>
              </p:ext>
            </p:extLst>
          </p:nvPr>
        </p:nvGraphicFramePr>
        <p:xfrm>
          <a:off x="4847716" y="4149080"/>
          <a:ext cx="4116772" cy="2232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8386"/>
                <a:gridCol w="205838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01.01.2021 (факт)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527 738,3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млн. руб.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01.01.2022 (оценка)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686 059,8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млн. руб.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01.01.2023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703 897,4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млн. руб.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01.01.2024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731 349,4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млн. руб.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на</a:t>
                      </a:r>
                      <a:r>
                        <a:rPr lang="ru-RU" sz="1200" baseline="0" dirty="0" smtClean="0">
                          <a:latin typeface="+mj-lt"/>
                        </a:rPr>
                        <a:t> 01.01.2025 (прогноз)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-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slab regular"/>
                          <a:ea typeface="+mn-ea"/>
                          <a:cs typeface="+mn-cs"/>
                        </a:rPr>
                        <a:t>761 334,7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млн. руб.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 descr="https://alfasnab.com/files/images/brand/icon_3744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3873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e7.pngegg.com/pngimages/802/221/png-clipart-building-computer-icons-business-apartment-building-building-apartm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" y="3356992"/>
            <a:ext cx="539552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9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11137</TotalTime>
  <Words>4567</Words>
  <Application>Microsoft Office PowerPoint</Application>
  <PresentationFormat>Экран (4:3)</PresentationFormat>
  <Paragraphs>1380</Paragraphs>
  <Slides>44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44</vt:i4>
      </vt:variant>
    </vt:vector>
  </HeadingPairs>
  <TitlesOfParts>
    <vt:vector size="54" baseType="lpstr"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ПРОЕКТ БЮДЖЕТА ГОРОДА ТОБОЛЬСКА  НА 2022 ГОД  И НА ПЛАНОВЫЙ ПЕРИОД  2023 И 2024 ГОДОВ</vt:lpstr>
      <vt:lpstr>Презентация PowerPoint</vt:lpstr>
      <vt:lpstr>ОСНОВНЫЕ ТЕРМИНЫ И ПОНЯТИЯ</vt:lpstr>
      <vt:lpstr>ОСНОВНЫЕ ТЕРМИНЫ И ПОНЯТИЯ</vt:lpstr>
      <vt:lpstr>КАКИЕ НАЛОГИ УПЛАЧИВАЮТСЯ ЖИТЕЛЯМИ  ГОРОДА ТОБОЛЬСКА?</vt:lpstr>
      <vt:lpstr>НОРМАТИВЫ ОТЧИСЛЕНИЙ НАЛОГОВЫХ ДОХОДОВ НА 2022-2024 ГОДЫ, %</vt:lpstr>
      <vt:lpstr>ОСНОВНЫЕ ТЕРМИНЫ И ПОНЯТИЯ</vt:lpstr>
      <vt:lpstr>ОСНОВНЫЕ ТЕРМИНЫ И ПОНЯТИЯ</vt:lpstr>
      <vt:lpstr> СОЦИАЛЬНО-ЭКОНОМИЧЕСКОЕ РАЗВИТИЕ </vt:lpstr>
      <vt:lpstr>ОСНОВЫ ДЛЯ СОСТАВЛЕНИЯ ПРОЕКТА БЮДЖЕТА</vt:lpstr>
      <vt:lpstr>ОСНОВНЫЕ  ХАРАКТЕРИСТИКИ БЮДЖЕТА ГОРОДА ТОБОЛЬСКА НА 2022-2024 ГОДЫ</vt:lpstr>
      <vt:lpstr>СТРУКТУРА ДОХОДОВ БЮДЖЕТА  ГОРОДА ТОБОЛЬСКА  НА 2022 – 2024 ГОДЫ</vt:lpstr>
      <vt:lpstr>ДОХОДЫ БЮДЖЕТА  ГОРОДА ТОБОЛЬСКА  НА 2022-2024 ГОДЫ </vt:lpstr>
      <vt:lpstr>ДОХОДЫ БЮДЖЕТА  ГОРОДА ТОБОЛЬСКА  НА 2022-2024 ГОДЫ </vt:lpstr>
      <vt:lpstr> РАСХОДЫ БЮДЖЕТА ГОРОДА ТОБОЛЬСКА  НА 2022-2024 ГОДЫ </vt:lpstr>
      <vt:lpstr> ПРОГРАММНО-ЦЕЛЕВОЙ ПРИНЦИП ФОРМИРОВАНИЯ БЮДЖЕТА НА 2022 ГОД </vt:lpstr>
      <vt:lpstr> РАСПРЕДЕЛЕНИЕ МУНИЦИПАЛЬНЫХ ПРОГРАММ  ПО НАПРАВЛЕНИЯМ ДЕЯТЕЛЬНОСТИ </vt:lpstr>
      <vt:lpstr> РАСПРЕДЕЛЕНИЕ МУНИЦИПАЛЬНЫХ ПРОГРАММ ПО НАПРАВЛЕНИЯМ ДЕЯТЕЛЬНОСТИ </vt:lpstr>
      <vt:lpstr> МП «РАЗВИТИЕ ОБЩЕГО ОБРАЗОВАНИЯ  В ГОРОДЕ  ТОБОЛЬСКЕ» </vt:lpstr>
      <vt:lpstr> МП «РАЗВИТИЕ ОБЩЕГО ОБРАЗОВАНИЯ  В ГОРОДЕ  ТОБОЛЬСКЕ» </vt:lpstr>
      <vt:lpstr> МП «РАЗВИТИЕ ОБЩЕГО ОБРАЗОВАНИЯ  В ГОРОДЕ  ТОБОЛЬСКЕ» </vt:lpstr>
      <vt:lpstr> МП «РАЗВИТИЕ ОБЩЕГО ОБРАЗОВАНИЯ  В ГОРОДЕ  ТОБОЛЬСКЕ» </vt:lpstr>
      <vt:lpstr> МП «РАЗВИТИЕ ОБЩЕГО ОБРАЗОВАНИЯ  В ГОРОДЕ  ТОБОЛЬСКЕ» </vt:lpstr>
      <vt:lpstr>  МП «РАЗВИТИЕ МОЛОДЕЖНОЙ ПОЛИТИКИ  В  ГОРОДЕ  ТОБОЛЬСКЕ» </vt:lpstr>
      <vt:lpstr>  МП «РАЗВИТИЕ МОЛОДЕЖНОЙ ПОЛИТИКИ  В  ГОРОДЕ  ТОБОЛЬСКЕ» </vt:lpstr>
      <vt:lpstr>  МП «РАЗВИТИЕ  ФИЗИЧЕСКОЙ КУЛЬТУРЫ, СПОРТА В ГОРОДЕ  ТОБОЛЬСКЕ» </vt:lpstr>
      <vt:lpstr> МП «РАЗВИТИЕ  ФИЗИЧЕСКОЙ КУЛЬТУРЫ, СПОРТА В ГОРОДЕ  ТОБОЛЬСКЕ» </vt:lpstr>
      <vt:lpstr> МП «РАЗВИТИЕ  ФИЗИЧЕСКОЙ КУЛЬТУРЫ, СПОРТА В ГОРОДЕ  ТОБОЛЬСКЕ» </vt:lpstr>
      <vt:lpstr>  МП «РАЗВИТИЕ  КУЛЬТУРЫ В ГОРОДЕ  ТОБОЛЬСКЕ» </vt:lpstr>
      <vt:lpstr> МП «РАЗВИТИЕ  КУЛЬТУРЫ В ГОРОДЕ  ТОБОЛЬСКЕ» </vt:lpstr>
      <vt:lpstr> МП «РАЗВИТИЕ  КУЛЬТУРЫ В ГОРОДЕ  ТОБОЛЬСКЕ» </vt:lpstr>
      <vt:lpstr> МП «РАЗВИТИЕ  КУЛЬТУРЫ В ГОРОДЕ  ТОБОЛЬСКЕ» </vt:lpstr>
      <vt:lpstr>  МП «РАЗВИТИЕ ХИМИЧЕСКОЙ И НЕФТЕХТМИЧЕСКОЙ ПРОМЫШЛЕННОСТИ В ГОРОДЕ ТОБОЛЬСКЕ» </vt:lpstr>
      <vt:lpstr>  МП «ФОРМИРОВАНИЕ  КОМФОРТНОЙ  ГОРОДСКОЙ СРЕДЫ  В  ГОРОДЕ  ТОБОЛЬСКЕ» </vt:lpstr>
      <vt:lpstr>ТЕКУЩЕЕ СОДЕРЖАНИЕ ОБЪЕКТОВ БЛАГОУСТРОЙСТВА ТЕРРИТОРИИ ГОРОДА</vt:lpstr>
      <vt:lpstr>  МП «ФОРМИРОВАНИЕ  КОМФОРТНОЙ  ГОРОДСКОЙ СРЕДЫ  В  ГОРОДЕ  ТОБОЛЬСКЕ» </vt:lpstr>
      <vt:lpstr>  МП «РАЗВИТИЕ ЖИЛИЩНО-КОММУНАЛЬНОГО ХОЗЯЙСТВА В ГОРОДЕ ТОБОЛЬСКЕ» </vt:lpstr>
      <vt:lpstr> МП «РАЗВИТИЕ ЖИЛИЩНО-КОММУНАЛЬНОГО ХОЗЯЙСТВА В ГОРОДЕ  ТОБОЛЬСКЕ» </vt:lpstr>
      <vt:lpstr> МП «РАЗВИТИЕ  ЖИЛИЩНЫХ  ОТНОШЕНИЙ , ПОВЫШЕНИЕ ЭФФЕКТИВНОСТИ УПРАВЛЕНИЯ И РАСПОРЯЖЕНИЯ МУНИЦИПАЛЬНОЙ СОБСТВЕННОСТЬЮ ГОРОДА ТОБОЛЬСКА</vt:lpstr>
      <vt:lpstr>НЕПРОГРАММНЫЕ НАПРАВЛЕНИЯ РАСХОДОВ</vt:lpstr>
      <vt:lpstr> НЕПРОГРАММНЫЕ НАПРАВЛЕНИЯ РАСХОДОВ  НА 2022 ГОД</vt:lpstr>
      <vt:lpstr>МЕРЫ СОЦИАЛЬНОЙ ПОДДЕРЖКИ ОТДЕЛЬНЫМ КАТЕГОРИЯМ ГРАЖДАН, НЕ ВКЛЮЧЕННЫЕ В МУНИЦИПАЛЬНЫЕ ПРОГРАММЫ НА 2022 ГОД</vt:lpstr>
      <vt:lpstr>МУНИЦИПАЛЬНЫЙ ДОРОЖНЫЙ ФОНД на 2022-2024 годы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454</cp:revision>
  <cp:lastPrinted>2021-12-01T11:36:00Z</cp:lastPrinted>
  <dcterms:created xsi:type="dcterms:W3CDTF">2020-07-14T04:25:01Z</dcterms:created>
  <dcterms:modified xsi:type="dcterms:W3CDTF">2021-12-22T04:30:30Z</dcterms:modified>
</cp:coreProperties>
</file>