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7.xml" ContentType="application/vnd.openxmlformats-officedocument.drawingml.chart+xml"/>
  <Override PartName="/ppt/notesSlides/notesSlide3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8.xml" ContentType="application/vnd.openxmlformats-officedocument.drawingml.chart+xml"/>
  <Override PartName="/ppt/notesSlides/notesSlide3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20" r:id="rId6"/>
    <p:sldMasterId id="2147483735" r:id="rId7"/>
    <p:sldMasterId id="2147483750" r:id="rId8"/>
    <p:sldMasterId id="2147483765" r:id="rId9"/>
    <p:sldMasterId id="2147483780" r:id="rId10"/>
  </p:sldMasterIdLst>
  <p:notesMasterIdLst>
    <p:notesMasterId r:id="rId57"/>
  </p:notesMasterIdLst>
  <p:sldIdLst>
    <p:sldId id="257" r:id="rId11"/>
    <p:sldId id="256" r:id="rId12"/>
    <p:sldId id="284" r:id="rId13"/>
    <p:sldId id="285" r:id="rId14"/>
    <p:sldId id="263" r:id="rId15"/>
    <p:sldId id="269" r:id="rId16"/>
    <p:sldId id="283" r:id="rId17"/>
    <p:sldId id="326" r:id="rId18"/>
    <p:sldId id="337" r:id="rId19"/>
    <p:sldId id="338" r:id="rId20"/>
    <p:sldId id="339" r:id="rId21"/>
    <p:sldId id="340" r:id="rId22"/>
    <p:sldId id="341" r:id="rId23"/>
    <p:sldId id="286" r:id="rId24"/>
    <p:sldId id="289" r:id="rId25"/>
    <p:sldId id="287" r:id="rId26"/>
    <p:sldId id="288" r:id="rId27"/>
    <p:sldId id="268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290" r:id="rId55"/>
    <p:sldId id="291" r:id="rId5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B7DEE8"/>
    <a:srgbClr val="31859C"/>
    <a:srgbClr val="174F9E"/>
    <a:srgbClr val="068139"/>
    <a:srgbClr val="85C2FF"/>
    <a:srgbClr val="AF1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7" autoAdjust="0"/>
    <p:restoredTop sz="75771" autoAdjust="0"/>
  </p:normalViewPr>
  <p:slideViewPr>
    <p:cSldViewPr>
      <p:cViewPr>
        <p:scale>
          <a:sx n="80" d="100"/>
          <a:sy n="80" d="100"/>
        </p:scale>
        <p:origin x="-304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rAngAx val="0"/>
      <c:perspective val="10"/>
    </c:view3D>
    <c:floor>
      <c:thickness val="0"/>
    </c:floor>
    <c:sideWall>
      <c:thickness val="0"/>
      <c:spPr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1.4349180840371742E-2"/>
          <c:y val="4.8319773586410625E-2"/>
          <c:w val="0.96786591364400443"/>
          <c:h val="0.745707741874834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_-* #,##0\ _₽_-;\-* #,##0\ _₽_-;_-* "-"??\ _₽_-;_-@_-</c:formatCode>
                <c:ptCount val="3"/>
                <c:pt idx="0">
                  <c:v>9896</c:v>
                </c:pt>
                <c:pt idx="1">
                  <c:v>9953</c:v>
                </c:pt>
                <c:pt idx="2">
                  <c:v>10623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_-* #,##0\ _₽_-;\-* #,##0\ _₽_-;_-* "-"??\ _₽_-;_-@_-</c:formatCode>
                <c:ptCount val="3"/>
                <c:pt idx="0">
                  <c:v>10024</c:v>
                </c:pt>
                <c:pt idx="1">
                  <c:v>9953</c:v>
                </c:pt>
                <c:pt idx="2">
                  <c:v>10623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_-* #,##0\ _₽_-;\-* #,##0\ _₽_-;_-* "-"??\ _₽_-;_-@_-</c:formatCode>
                <c:ptCount val="3"/>
                <c:pt idx="0">
                  <c:v>-128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358656"/>
        <c:axId val="100973952"/>
        <c:axId val="0"/>
      </c:bar3DChart>
      <c:catAx>
        <c:axId val="104358656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0973952"/>
        <c:crosses val="autoZero"/>
        <c:auto val="1"/>
        <c:lblAlgn val="ctr"/>
        <c:lblOffset val="100"/>
        <c:noMultiLvlLbl val="0"/>
      </c:catAx>
      <c:valAx>
        <c:axId val="100973952"/>
        <c:scaling>
          <c:orientation val="minMax"/>
        </c:scaling>
        <c:delete val="1"/>
        <c:axPos val="l"/>
        <c:numFmt formatCode="_-* #,##0\ _₽_-;\-* #,##0\ _₽_-;_-* &quot;-&quot;??\ _₽_-;_-@_-" sourceLinked="1"/>
        <c:majorTickMark val="out"/>
        <c:minorTickMark val="none"/>
        <c:tickLblPos val="none"/>
        <c:crossAx val="104358656"/>
        <c:crosses val="autoZero"/>
        <c:crossBetween val="between"/>
      </c:valAx>
      <c:spPr>
        <a:ln>
          <a:solidFill>
            <a:sysClr val="window" lastClr="FFFFFF"/>
          </a:solidFill>
        </a:ln>
      </c:spPr>
    </c:plotArea>
    <c:legend>
      <c:legendPos val="r"/>
      <c:layout>
        <c:manualLayout>
          <c:xMode val="edge"/>
          <c:yMode val="edge"/>
          <c:x val="0.11617087765442083"/>
          <c:y val="0.7919173510635571"/>
          <c:w val="0.74157528248495264"/>
          <c:h val="0.16912663629908897"/>
        </c:manualLayout>
      </c:layout>
      <c:overlay val="0"/>
      <c:spPr>
        <a:ln>
          <a:solidFill>
            <a:sysClr val="window" lastClr="FFFFFF"/>
          </a:solidFill>
        </a:ln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СТРУКТУРА ДОХОДОВ БЮДЖЕТА  ГОРОДА ТОБОЛЬСКА НА 2021 ГОД</a:t>
            </a:r>
            <a:endParaRPr lang="ru-RU" dirty="0"/>
          </a:p>
        </c:rich>
      </c:tx>
      <c:layout>
        <c:manualLayout>
          <c:xMode val="edge"/>
          <c:yMode val="edge"/>
          <c:x val="0.13227031248134963"/>
          <c:y val="4.7514561874077482E-4"/>
        </c:manualLayout>
      </c:layout>
      <c:overlay val="0"/>
      <c:spPr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title>
    <c:autoTitleDeleted val="0"/>
    <c:plotArea>
      <c:layout>
        <c:manualLayout>
          <c:layoutTarget val="inner"/>
          <c:xMode val="edge"/>
          <c:yMode val="edge"/>
          <c:x val="0.33986317865508059"/>
          <c:y val="0.21586589585284174"/>
          <c:w val="0.27217877995190615"/>
          <c:h val="0.78413410414715823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1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b="1">
                        <a:latin typeface="Roboto Bold (Основной текст)"/>
                        <a:cs typeface="Times New Roman" pitchFamily="18" charset="0"/>
                      </a:rPr>
                      <a:t>1 328; </a:t>
                    </a:r>
                    <a:r>
                      <a:rPr lang="en-US" sz="900" b="1">
                        <a:latin typeface="Roboto Bold (Основной текст)"/>
                        <a:cs typeface="Times New Roman" pitchFamily="18" charset="0"/>
                      </a:rPr>
                      <a:t>13%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1187039823857955E-2"/>
                  <c:y val="8.8619452335983839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>
                        <a:latin typeface="Roboto Bold (Основной текст)"/>
                        <a:cs typeface="Times New Roman" pitchFamily="18" charset="0"/>
                      </a:rPr>
                      <a:t>269; </a:t>
                    </a:r>
                    <a:r>
                      <a:rPr lang="en-US" sz="900" b="1" dirty="0">
                        <a:latin typeface="Roboto Bold (Основной текст)"/>
                        <a:cs typeface="Times New Roman" pitchFamily="18" charset="0"/>
                      </a:rPr>
                      <a:t>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5646897819434206E-2"/>
                  <c:y val="-0.228393935065416"/>
                </c:manualLayout>
              </c:layout>
              <c:tx>
                <c:rich>
                  <a:bodyPr/>
                  <a:lstStyle/>
                  <a:p>
                    <a:r>
                      <a:rPr lang="ru-RU" sz="900" b="1">
                        <a:latin typeface="Roboto Bold (Основной текст)"/>
                        <a:cs typeface="Times New Roman" pitchFamily="18" charset="0"/>
                      </a:rPr>
                      <a:t>8 299;</a:t>
                    </a:r>
                    <a:r>
                      <a:rPr lang="ru-RU" sz="900" b="1" baseline="0">
                        <a:latin typeface="Roboto Bold (Основной текст)"/>
                        <a:cs typeface="Times New Roman" pitchFamily="18" charset="0"/>
                      </a:rPr>
                      <a:t> </a:t>
                    </a:r>
                    <a:r>
                      <a:rPr lang="en-US" sz="900" b="1">
                        <a:latin typeface="Roboto Bold (Основной текст)"/>
                        <a:cs typeface="Times New Roman" pitchFamily="18" charset="0"/>
                      </a:rPr>
                      <a:t>84%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Лист1!$U$2:$U$4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 поступления</c:v>
                </c:pt>
              </c:strCache>
            </c:strRef>
          </c:cat>
          <c:val>
            <c:numRef>
              <c:f>Лист1!$V$2:$V$4</c:f>
              <c:numCache>
                <c:formatCode>\О\с\н\о\в\н\о\й</c:formatCode>
                <c:ptCount val="3"/>
                <c:pt idx="0" formatCode="#,##0">
                  <c:v>1328</c:v>
                </c:pt>
                <c:pt idx="1">
                  <c:v>269</c:v>
                </c:pt>
                <c:pt idx="2" formatCode="#,##0">
                  <c:v>8299</c:v>
                </c:pt>
              </c:numCache>
            </c:numRef>
          </c:val>
        </c:ser>
        <c:ser>
          <c:idx val="1"/>
          <c:order val="1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Лист1!$U$2:$U$4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 поступления</c:v>
                </c:pt>
              </c:strCache>
            </c:strRef>
          </c:cat>
          <c:val>
            <c:numRef>
              <c:f>Лист1!$W$2:$W$4</c:f>
              <c:numCache>
                <c:formatCode>0%</c:formatCode>
                <c:ptCount val="3"/>
                <c:pt idx="0">
                  <c:v>0.13</c:v>
                </c:pt>
                <c:pt idx="1">
                  <c:v>0.03</c:v>
                </c:pt>
                <c:pt idx="2">
                  <c:v>0.84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70998699868976911"/>
          <c:y val="0.476866657672957"/>
          <c:w val="0.24741454347129474"/>
          <c:h val="0.50023608487945781"/>
        </c:manualLayout>
      </c:layout>
      <c:overlay val="0"/>
    </c:legend>
    <c:plotVisOnly val="1"/>
    <c:dispBlanksAs val="gap"/>
    <c:showDLblsOverMax val="0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latin typeface="roboto slab regular (Заголовки)"/>
              </a:defRPr>
            </a:pPr>
            <a:r>
              <a:rPr lang="ru-RU" sz="1000" dirty="0" smtClean="0">
                <a:latin typeface="roboto slab regular (Заголовки)"/>
              </a:rPr>
              <a:t>Структура налоговых доходов</a:t>
            </a:r>
            <a:r>
              <a:rPr lang="ru-RU" sz="1000" baseline="0" dirty="0" smtClean="0">
                <a:latin typeface="roboto slab regular (Заголовки)"/>
              </a:rPr>
              <a:t> в</a:t>
            </a:r>
            <a:r>
              <a:rPr lang="ru-RU" sz="1000" dirty="0" smtClean="0">
                <a:latin typeface="roboto slab regular (Заголовки)"/>
              </a:rPr>
              <a:t> </a:t>
            </a:r>
            <a:r>
              <a:rPr lang="ru-RU" sz="1000" baseline="0" dirty="0" smtClean="0">
                <a:latin typeface="roboto slab regular (Заголовки)"/>
              </a:rPr>
              <a:t>2021 году</a:t>
            </a:r>
            <a:endParaRPr lang="ru-RU" sz="1000" dirty="0">
              <a:latin typeface="roboto slab regular (Заголовки)"/>
            </a:endParaRPr>
          </a:p>
        </c:rich>
      </c:tx>
      <c:layout>
        <c:manualLayout>
          <c:xMode val="edge"/>
          <c:yMode val="edge"/>
          <c:x val="0.17703461294746925"/>
          <c:y val="3.229777328181941E-2"/>
        </c:manualLayout>
      </c:layout>
      <c:overlay val="0"/>
    </c:title>
    <c:autoTitleDeleted val="0"/>
    <c:view3D>
      <c:rotX val="20"/>
      <c:rotY val="180"/>
      <c:rAngAx val="0"/>
      <c:perspective val="1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3.7635557500413787E-2"/>
          <c:y val="8.651443708955063E-2"/>
          <c:w val="0.88570005827016951"/>
          <c:h val="0.8371321380305120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CCFF"/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налоговые!$A$8:$A$20</c:f>
              <c:strCache>
                <c:ptCount val="6"/>
                <c:pt idx="0">
                  <c:v>НДФЛ, в т.ч.: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Земельный налог, в т.ч.: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налоговые!$D$9</c:f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налоговые!$A$8:$A$20</c:f>
              <c:strCache>
                <c:ptCount val="6"/>
                <c:pt idx="0">
                  <c:v>НДФЛ, в т.ч.: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Земельный налог, в т.ч.: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налоговые!$D$10</c:f>
            </c:numRef>
          </c:val>
        </c:ser>
        <c:ser>
          <c:idx val="5"/>
          <c:order val="2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налоговые!$A$8:$A$20</c:f>
              <c:strCache>
                <c:ptCount val="6"/>
                <c:pt idx="0">
                  <c:v>НДФЛ, в т.ч.: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Земельный налог, в т.ч.: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налоговые!$D$14</c:f>
            </c:numRef>
          </c:val>
        </c:ser>
        <c:ser>
          <c:idx val="6"/>
          <c:order val="3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налоговые!$A$8:$A$20</c:f>
              <c:strCache>
                <c:ptCount val="6"/>
                <c:pt idx="0">
                  <c:v>НДФЛ, в т.ч.: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Земельный налог, в т.ч.: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налоговые!$D$15</c:f>
            </c:numRef>
          </c:val>
        </c:ser>
        <c:ser>
          <c:idx val="7"/>
          <c:order val="4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налоговые!$A$8:$A$20</c:f>
              <c:strCache>
                <c:ptCount val="6"/>
                <c:pt idx="0">
                  <c:v>НДФЛ, в т.ч.: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Земельный налог, в т.ч.: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налоговые!$D$16</c:f>
            </c:numRef>
          </c:val>
        </c:ser>
        <c:ser>
          <c:idx val="9"/>
          <c:order val="5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налоговые!$A$8:$A$20</c:f>
              <c:strCache>
                <c:ptCount val="6"/>
                <c:pt idx="0">
                  <c:v>НДФЛ, в т.ч.: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Земельный налог, в т.ч.: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налоговые!$D$18</c:f>
            </c:numRef>
          </c:val>
        </c:ser>
        <c:ser>
          <c:idx val="10"/>
          <c:order val="6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налоговые!$A$8:$A$20</c:f>
              <c:strCache>
                <c:ptCount val="6"/>
                <c:pt idx="0">
                  <c:v>НДФЛ, в т.ч.: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Земельный налог, в т.ч.: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налоговые!$D$19</c:f>
            </c:numRef>
          </c:val>
        </c:ser>
        <c:ser>
          <c:idx val="2"/>
          <c:order val="7"/>
          <c:tx>
            <c:strRef>
              <c:f>налоговые!$D$2</c:f>
              <c:strCache>
                <c:ptCount val="1"/>
                <c:pt idx="0">
                  <c:v>Исполнение, 9 мес. 2020 года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explosion val="25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0.1776333182380084"/>
                  <c:y val="0.13211337554831637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>
                        <a:latin typeface="roboto slab regular (Заголовки)"/>
                      </a:rPr>
                      <a:t>НДФЛ</a:t>
                    </a:r>
                    <a:r>
                      <a:rPr lang="ru-RU" sz="800" dirty="0">
                        <a:latin typeface="roboto slab regular (Заголовки)"/>
                      </a:rPr>
                      <a:t>
</a:t>
                    </a:r>
                    <a:r>
                      <a:rPr lang="ru-RU" sz="800" dirty="0" smtClean="0">
                        <a:latin typeface="roboto slab regular (Заголовки)"/>
                      </a:rPr>
                      <a:t>79%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-0.23937956188002998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>
                        <a:latin typeface="roboto slab regular (Заголовки)"/>
                      </a:rPr>
                      <a:t>Налог на имущество </a:t>
                    </a:r>
                  </a:p>
                  <a:p>
                    <a:r>
                      <a:rPr lang="ru-RU" sz="800" dirty="0">
                        <a:latin typeface="roboto slab regular (Заголовки)"/>
                      </a:rPr>
                      <a:t>физ. лиц
</a:t>
                    </a:r>
                    <a:r>
                      <a:rPr lang="ru-RU" sz="800" dirty="0" smtClean="0">
                        <a:latin typeface="roboto slab regular (Заголовки)"/>
                      </a:rPr>
                      <a:t>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971010856394502E-2"/>
                  <c:y val="3.9064206715996676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err="1">
                        <a:latin typeface="roboto slab regular (Заголовки)"/>
                      </a:rPr>
                      <a:t>Спец.режим</a:t>
                    </a:r>
                    <a:r>
                      <a:rPr lang="ru-RU" sz="800" dirty="0">
                        <a:latin typeface="roboto slab regular (Заголовки)"/>
                      </a:rPr>
                      <a:t>
</a:t>
                    </a:r>
                    <a:r>
                      <a:rPr lang="ru-RU" sz="800" dirty="0" smtClean="0">
                        <a:latin typeface="roboto slab regular (Заголовки)"/>
                      </a:rPr>
                      <a:t>11%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5308713872808461E-2"/>
                  <c:y val="5.0220200628640327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>
                        <a:latin typeface="roboto slab regular (Заголовки)"/>
                      </a:rPr>
                      <a:t>Государственная пошлина
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3329125491305541"/>
                  <c:y val="4.3587494604779904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>
                        <a:latin typeface="roboto slab regular (Заголовки)"/>
                      </a:rPr>
                      <a:t>Земельный</a:t>
                    </a:r>
                    <a:r>
                      <a:rPr lang="ru-RU" sz="800" baseline="0" dirty="0" smtClean="0">
                        <a:latin typeface="roboto slab regular (Заголовки)"/>
                      </a:rPr>
                      <a:t> </a:t>
                    </a:r>
                    <a:r>
                      <a:rPr lang="ru-RU" sz="800" dirty="0" smtClean="0">
                        <a:latin typeface="roboto slab regular (Заголовки)"/>
                      </a:rPr>
                      <a:t>4%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4088853299626478"/>
                  <c:y val="-2.4016767104266121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>
                        <a:latin typeface="roboto slab regular (Заголовки)"/>
                      </a:rPr>
                      <a:t>Акцизы
</a:t>
                    </a:r>
                    <a:r>
                      <a:rPr lang="ru-RU" sz="800" dirty="0" smtClean="0">
                        <a:latin typeface="roboto slab regular (Заголовки)"/>
                      </a:rPr>
                      <a:t>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 b="1">
                    <a:latin typeface="roboto slab regular (Заголовки)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налоговые!$A$8:$A$20</c:f>
              <c:strCache>
                <c:ptCount val="6"/>
                <c:pt idx="0">
                  <c:v>НДФЛ, в т.ч.: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Земельный налог, в т.ч.: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налоговые!$D$8:$D$20</c:f>
              <c:numCache>
                <c:formatCode>\О\с\н\о\в\н\о\й</c:formatCode>
                <c:ptCount val="6"/>
                <c:pt idx="0">
                  <c:v>840389.87190999999</c:v>
                </c:pt>
                <c:pt idx="1">
                  <c:v>12696.81561</c:v>
                </c:pt>
                <c:pt idx="2">
                  <c:v>87374.558050000007</c:v>
                </c:pt>
                <c:pt idx="3">
                  <c:v>24161.127990000001</c:v>
                </c:pt>
                <c:pt idx="4">
                  <c:v>34763.071210000002</c:v>
                </c:pt>
                <c:pt idx="5">
                  <c:v>20922.70506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00" dirty="0" smtClean="0"/>
              <a:t>Структура</a:t>
            </a:r>
            <a:r>
              <a:rPr lang="ru-RU" sz="1000" baseline="0" dirty="0" smtClean="0"/>
              <a:t> неналоговых доходов в 2021 году</a:t>
            </a:r>
            <a:endParaRPr lang="ru-RU" sz="1000" dirty="0"/>
          </a:p>
        </c:rich>
      </c:tx>
      <c:layout>
        <c:manualLayout>
          <c:xMode val="edge"/>
          <c:yMode val="edge"/>
          <c:x val="0.17469065656565658"/>
          <c:y val="0.19470353584674993"/>
        </c:manualLayout>
      </c:layout>
      <c:overlay val="0"/>
    </c:title>
    <c:autoTitleDeleted val="0"/>
    <c:view3D>
      <c:rotX val="20"/>
      <c:rotY val="18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707070707070714E-2"/>
          <c:y val="0.19727706436317499"/>
          <c:w val="0.80765151515151512"/>
          <c:h val="0.69313648293963259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>
              <a:bevelT w="88900" h="57150"/>
              <a:bevelB w="88900" h="0"/>
            </a:sp3d>
          </c:spPr>
          <c:explosion val="8"/>
          <c:dPt>
            <c:idx val="0"/>
            <c:bubble3D val="0"/>
            <c:explosion val="25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88900" h="57150"/>
                <a:bevelB w="88900" h="0"/>
              </a:sp3d>
            </c:spPr>
          </c:dPt>
          <c:dLbls>
            <c:dLbl>
              <c:idx val="0"/>
              <c:layout>
                <c:manualLayout>
                  <c:x val="0.12441818181818182"/>
                  <c:y val="0.1742258105366723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1661111111111106E-2"/>
                  <c:y val="2.88719743365412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302575757575757"/>
                  <c:y val="3.33333333333333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23029696969696969"/>
                  <c:y val="2.54841061533974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 b="1">
                    <a:latin typeface="roboto slab regular (Заголовки)"/>
                    <a:ea typeface="Roboto Bold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Лист1!$R$33:$R$37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Штрафы, санкции, возмещение ущерба</c:v>
                </c:pt>
                <c:pt idx="3">
                  <c:v>Доходы от оказания услуг и компенсации затрат</c:v>
                </c:pt>
                <c:pt idx="4">
                  <c:v>Доходы от продажи активов</c:v>
                </c:pt>
              </c:strCache>
            </c:strRef>
          </c:cat>
          <c:val>
            <c:numRef>
              <c:f>Лист1!$S$33:$S$37</c:f>
              <c:numCache>
                <c:formatCode>\О\с\н\о\в\н\о\й</c:formatCode>
                <c:ptCount val="5"/>
                <c:pt idx="0">
                  <c:v>229</c:v>
                </c:pt>
                <c:pt idx="1">
                  <c:v>15</c:v>
                </c:pt>
                <c:pt idx="2">
                  <c:v>7</c:v>
                </c:pt>
                <c:pt idx="3">
                  <c:v>1</c:v>
                </c:pt>
                <c:pt idx="4">
                  <c:v>16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Лист1!$R$33:$R$37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Штрафы, санкции, возмещение ущерба</c:v>
                </c:pt>
                <c:pt idx="3">
                  <c:v>Доходы от оказания услуг и компенсации затрат</c:v>
                </c:pt>
                <c:pt idx="4">
                  <c:v>Доходы от продажи активов</c:v>
                </c:pt>
              </c:strCache>
            </c:strRef>
          </c:cat>
          <c:val>
            <c:numRef>
              <c:f>Лист1!$T$33:$T$37</c:f>
              <c:numCache>
                <c:formatCode>0%</c:formatCode>
                <c:ptCount val="5"/>
                <c:pt idx="0">
                  <c:v>0.85</c:v>
                </c:pt>
                <c:pt idx="1">
                  <c:v>0.06</c:v>
                </c:pt>
                <c:pt idx="2">
                  <c:v>0.03</c:v>
                </c:pt>
                <c:pt idx="4">
                  <c:v>0.06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Лист1!$H$96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roboto slab regular (Заголовки)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Лист1!$I$95:$L$95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Лист1!$I$96:$L$96</c:f>
              <c:numCache>
                <c:formatCode>#,##0</c:formatCode>
                <c:ptCount val="4"/>
                <c:pt idx="0">
                  <c:v>1226</c:v>
                </c:pt>
                <c:pt idx="1">
                  <c:v>6054</c:v>
                </c:pt>
                <c:pt idx="2">
                  <c:v>6260</c:v>
                </c:pt>
                <c:pt idx="3">
                  <c:v>6961</c:v>
                </c:pt>
              </c:numCache>
            </c:numRef>
          </c:val>
        </c:ser>
        <c:ser>
          <c:idx val="1"/>
          <c:order val="1"/>
          <c:tx>
            <c:strRef>
              <c:f>Лист1!$H$97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roboto slab regular (Заголовки)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Лист1!$I$95:$L$95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Лист1!$I$97:$L$97</c:f>
              <c:numCache>
                <c:formatCode>\О\с\н\о\в\н\о\й</c:formatCode>
                <c:ptCount val="4"/>
                <c:pt idx="0" formatCode="#,##0">
                  <c:v>8382</c:v>
                </c:pt>
                <c:pt idx="1">
                  <c:v>345</c:v>
                </c:pt>
                <c:pt idx="2">
                  <c:v>145</c:v>
                </c:pt>
                <c:pt idx="3">
                  <c:v>146</c:v>
                </c:pt>
              </c:numCache>
            </c:numRef>
          </c:val>
        </c:ser>
        <c:ser>
          <c:idx val="2"/>
          <c:order val="2"/>
          <c:tx>
            <c:strRef>
              <c:f>Лист1!$H$98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roboto slab regular (Заголовки)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Лист1!$I$95:$L$95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Лист1!$I$98:$L$98</c:f>
              <c:numCache>
                <c:formatCode>#,##0</c:formatCode>
                <c:ptCount val="4"/>
                <c:pt idx="0">
                  <c:v>1922</c:v>
                </c:pt>
                <c:pt idx="1">
                  <c:v>1900</c:v>
                </c:pt>
                <c:pt idx="2">
                  <c:v>1929</c:v>
                </c:pt>
                <c:pt idx="3">
                  <c:v>1953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51505152"/>
        <c:axId val="151388160"/>
        <c:axId val="0"/>
      </c:bar3DChart>
      <c:catAx>
        <c:axId val="15150515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roboto slab regular (Заголовки)"/>
              </a:defRPr>
            </a:pPr>
            <a:endParaRPr lang="ru-RU"/>
          </a:p>
        </c:txPr>
        <c:crossAx val="151388160"/>
        <c:crosses val="autoZero"/>
        <c:auto val="1"/>
        <c:lblAlgn val="ctr"/>
        <c:lblOffset val="100"/>
        <c:noMultiLvlLbl val="0"/>
      </c:catAx>
      <c:valAx>
        <c:axId val="15138816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51505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266797900262468"/>
          <c:y val="2.7777777777777776E-2"/>
          <c:w val="0.58910826771653546"/>
          <c:h val="7.8996427529892096E-2"/>
        </c:manualLayout>
      </c:layout>
      <c:overlay val="0"/>
      <c:txPr>
        <a:bodyPr/>
        <a:lstStyle/>
        <a:p>
          <a:pPr>
            <a:defRPr b="1">
              <a:latin typeface="roboto slab regular (Заголовки)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5493827160493929E-2"/>
          <c:y val="3.6478424591628381E-2"/>
          <c:w val="0.81481481481481588"/>
          <c:h val="0.642127874222570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6.9325573527194593E-3"/>
                  <c:y val="-1.8220293389763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473915516035083E-3"/>
                  <c:y val="-3.260842708495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698458428510428E-3"/>
                  <c:y val="-2.9699078225314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субвенции на исполнение государственных полномочий</c:v>
                </c:pt>
                <c:pt idx="1">
                  <c:v>расходы на инвестпрограммы</c:v>
                </c:pt>
                <c:pt idx="2">
                  <c:v>расходы на решение вопросов местного значения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1900</c:v>
                </c:pt>
                <c:pt idx="1">
                  <c:v>4185</c:v>
                </c:pt>
                <c:pt idx="2">
                  <c:v>3939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dLbl>
              <c:idx val="0"/>
              <c:layout>
                <c:manualLayout>
                  <c:x val="7.402661163125923E-3"/>
                  <c:y val="-2.703426068728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460458821755196E-3"/>
                  <c:y val="-2.6318201562991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726062015928735E-3"/>
                  <c:y val="-4.6318440674453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субвенции на исполнение государственных полномочий</c:v>
                </c:pt>
                <c:pt idx="1">
                  <c:v>расходы на инвестпрограммы</c:v>
                </c:pt>
                <c:pt idx="2">
                  <c:v>расходы на решение вопросов местного значения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1929</c:v>
                </c:pt>
                <c:pt idx="1">
                  <c:v>4455</c:v>
                </c:pt>
                <c:pt idx="2">
                  <c:v>3570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7.7161000947741027E-3"/>
                  <c:y val="-4.553686500962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195E-2"/>
                  <c:y val="-3.92844572525228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325786416751072E-2"/>
                  <c:y val="-3.7156805311462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субвенции на исполнение государственных полномочий</c:v>
                </c:pt>
                <c:pt idx="1">
                  <c:v>расходы на инвестпрограммы</c:v>
                </c:pt>
                <c:pt idx="2">
                  <c:v>расходы на решение вопросов местного значения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1953</c:v>
                </c:pt>
                <c:pt idx="1">
                  <c:v>4888</c:v>
                </c:pt>
                <c:pt idx="2">
                  <c:v>3782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987968"/>
        <c:axId val="155989504"/>
        <c:axId val="0"/>
      </c:bar3DChart>
      <c:catAx>
        <c:axId val="155987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600"/>
            </a:pPr>
            <a:endParaRPr lang="ru-RU"/>
          </a:p>
        </c:txPr>
        <c:crossAx val="155989504"/>
        <c:crosses val="autoZero"/>
        <c:auto val="1"/>
        <c:lblAlgn val="ctr"/>
        <c:lblOffset val="100"/>
        <c:noMultiLvlLbl val="0"/>
      </c:catAx>
      <c:valAx>
        <c:axId val="155989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59879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  <a:scene3d>
      <a:camera prst="orthographicFront"/>
      <a:lightRig rig="threePt" dir="t"/>
    </a:scene3d>
    <a:sp3d>
      <a:bevelT w="25400" h="8890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2021г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76143209300884862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2021u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29214624301003594"/>
                  <c:y val="-0.1272805005793007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Обеспечен</a:t>
                    </a:r>
                    <a:r>
                      <a:rPr lang="ru-RU" i="1" dirty="0"/>
                      <a:t>ие  </a:t>
                    </a:r>
                    <a:r>
                      <a:rPr lang="ru-RU" dirty="0"/>
                      <a:t>доступности и повышение качества  транспортных услуг;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532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194242306410422"/>
                  <c:y val="0.380325797133653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Регулирование  тарифов пассажирского транспорта; 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048063876327039"/>
                  <c:y val="1.207843003199076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0898858460171091"/>
                  <c:y val="2.8674062670285406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обеспечение доступности услуг речного транспорта; </a:t>
                    </a:r>
                    <a:r>
                      <a:rPr lang="ru-RU" dirty="0" smtClean="0"/>
                      <a:t>26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Обеспечение  доступности и повышение качества  транспортных услуг</c:v>
                </c:pt>
                <c:pt idx="1">
                  <c:v>Регулирование  тарифов пассажирского ртанспорта</c:v>
                </c:pt>
                <c:pt idx="2">
                  <c:v>Контроль за деятельностью такси</c:v>
                </c:pt>
                <c:pt idx="3">
                  <c:v>обеспечение доступности услуг речного транспорта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532</c:v>
                </c:pt>
                <c:pt idx="1">
                  <c:v>1</c:v>
                </c:pt>
                <c:pt idx="2">
                  <c:v>1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2021г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76143209300884862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2021u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29214624301003594"/>
                  <c:y val="-0.1272805005793007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Обеспечен</a:t>
                    </a:r>
                    <a:r>
                      <a:rPr lang="ru-RU" i="1" dirty="0"/>
                      <a:t>ие  </a:t>
                    </a:r>
                    <a:r>
                      <a:rPr lang="ru-RU" dirty="0"/>
                      <a:t>доступности и повышение качества  транспортных услуг;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532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194242306410422"/>
                  <c:y val="0.380325797133653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Регулирование  тарифов пассажирского транспорта; 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048063876327039"/>
                  <c:y val="1.207843003199076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0898858460171091"/>
                  <c:y val="2.8674062670285406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обеспечение доступности услуг речного транспорта; </a:t>
                    </a:r>
                    <a:r>
                      <a:rPr lang="ru-RU" dirty="0" smtClean="0"/>
                      <a:t>26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Обеспечение  доступности и повышение качества  транспортных услуг</c:v>
                </c:pt>
                <c:pt idx="1">
                  <c:v>Регулирование  тарифов пассажирского ртанспорта</c:v>
                </c:pt>
                <c:pt idx="2">
                  <c:v>Контроль за деятельностью такси</c:v>
                </c:pt>
                <c:pt idx="3">
                  <c:v>обеспечение доступности услуг речного транспорта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532</c:v>
                </c:pt>
                <c:pt idx="1">
                  <c:v>1</c:v>
                </c:pt>
                <c:pt idx="2">
                  <c:v>1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54.png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45015-596B-47E1-85E7-7B1CDD1880EF}" type="doc">
      <dgm:prSet loTypeId="urn:microsoft.com/office/officeart/2005/8/layout/cycle4#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36AEBA-94F3-4E00-BFD5-B08FA8E5A947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Налог на доходы физических лиц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AE10CF45-B104-47A2-B8A3-CF4B527CFFB3}" type="parTrans" cxnId="{69BF7684-9D99-443E-B5B6-0FD8D6BA059F}">
      <dgm:prSet/>
      <dgm:spPr/>
      <dgm:t>
        <a:bodyPr/>
        <a:lstStyle/>
        <a:p>
          <a:pPr algn="ctr"/>
          <a:endParaRPr lang="ru-RU"/>
        </a:p>
      </dgm:t>
    </dgm:pt>
    <dgm:pt modelId="{DC0793C8-6381-40C3-9CFA-876D0DC02076}" type="sibTrans" cxnId="{69BF7684-9D99-443E-B5B6-0FD8D6BA059F}">
      <dgm:prSet/>
      <dgm:spPr/>
      <dgm:t>
        <a:bodyPr/>
        <a:lstStyle/>
        <a:p>
          <a:pPr algn="ctr"/>
          <a:endParaRPr lang="ru-RU"/>
        </a:p>
      </dgm:t>
    </dgm:pt>
    <dgm:pt modelId="{728681C0-6C58-4168-9A73-DEB1A6D61790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Налог на имущество физических лиц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BB80E1AC-B796-46A2-9568-F3772D6DA570}" type="parTrans" cxnId="{96324B46-7CB2-4D48-B2EF-8E0FE94D1F5E}">
      <dgm:prSet/>
      <dgm:spPr/>
      <dgm:t>
        <a:bodyPr/>
        <a:lstStyle/>
        <a:p>
          <a:pPr algn="ctr"/>
          <a:endParaRPr lang="ru-RU"/>
        </a:p>
      </dgm:t>
    </dgm:pt>
    <dgm:pt modelId="{8779DDE0-6B8A-498B-81D8-4A1C77902099}" type="sibTrans" cxnId="{96324B46-7CB2-4D48-B2EF-8E0FE94D1F5E}">
      <dgm:prSet/>
      <dgm:spPr/>
      <dgm:t>
        <a:bodyPr/>
        <a:lstStyle/>
        <a:p>
          <a:pPr algn="ctr"/>
          <a:endParaRPr lang="ru-RU"/>
        </a:p>
      </dgm:t>
    </dgm:pt>
    <dgm:pt modelId="{61A05EB4-5242-4718-9069-5049DF197A45}">
      <dgm:prSet phldrT="[Текст]"/>
      <dgm:spPr/>
      <dgm:t>
        <a:bodyPr/>
        <a:lstStyle/>
        <a:p>
          <a:pPr algn="ctr"/>
          <a:r>
            <a:rPr lang="ru-RU" dirty="0" smtClean="0"/>
            <a:t>100% - бюджет города Тобольска</a:t>
          </a:r>
          <a:endParaRPr lang="ru-RU" dirty="0"/>
        </a:p>
      </dgm:t>
    </dgm:pt>
    <dgm:pt modelId="{2AF5EC18-6E81-4AC7-8827-26FCDC4588AA}" type="parTrans" cxnId="{0B621749-7CF0-4E9F-B964-19DB4958BBCD}">
      <dgm:prSet/>
      <dgm:spPr/>
      <dgm:t>
        <a:bodyPr/>
        <a:lstStyle/>
        <a:p>
          <a:pPr algn="ctr"/>
          <a:endParaRPr lang="ru-RU"/>
        </a:p>
      </dgm:t>
    </dgm:pt>
    <dgm:pt modelId="{764A39E2-457B-49CF-9608-BAEAA2ADFF36}" type="sibTrans" cxnId="{0B621749-7CF0-4E9F-B964-19DB4958BBCD}">
      <dgm:prSet/>
      <dgm:spPr/>
      <dgm:t>
        <a:bodyPr/>
        <a:lstStyle/>
        <a:p>
          <a:pPr algn="ctr"/>
          <a:endParaRPr lang="ru-RU"/>
        </a:p>
      </dgm:t>
    </dgm:pt>
    <dgm:pt modelId="{39B2EA2D-DE8C-4437-8319-4D096E5D00B3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    Земельный </a:t>
          </a:r>
          <a:r>
            <a:rPr lang="ru-RU" sz="1200" b="1" dirty="0" smtClean="0">
              <a:latin typeface="+mn-lt"/>
              <a:cs typeface="Arial" pitchFamily="34" charset="0"/>
            </a:rPr>
            <a:t>налог</a:t>
          </a:r>
          <a:endParaRPr lang="ru-RU" sz="1200" b="1" dirty="0">
            <a:latin typeface="+mn-lt"/>
            <a:cs typeface="Arial" pitchFamily="34" charset="0"/>
          </a:endParaRPr>
        </a:p>
      </dgm:t>
    </dgm:pt>
    <dgm:pt modelId="{20B9B25D-442C-47FF-A1DF-811BBE2A8E3E}" type="parTrans" cxnId="{DB95C31D-62AA-4068-899A-29B9EA14FD3D}">
      <dgm:prSet/>
      <dgm:spPr/>
      <dgm:t>
        <a:bodyPr/>
        <a:lstStyle/>
        <a:p>
          <a:pPr algn="ctr"/>
          <a:endParaRPr lang="ru-RU"/>
        </a:p>
      </dgm:t>
    </dgm:pt>
    <dgm:pt modelId="{030BB018-C7E0-463F-ADF2-90F95AFF1ACE}" type="sibTrans" cxnId="{DB95C31D-62AA-4068-899A-29B9EA14FD3D}">
      <dgm:prSet/>
      <dgm:spPr/>
      <dgm:t>
        <a:bodyPr/>
        <a:lstStyle/>
        <a:p>
          <a:pPr algn="ctr"/>
          <a:endParaRPr lang="ru-RU"/>
        </a:p>
      </dgm:t>
    </dgm:pt>
    <dgm:pt modelId="{BFF053B2-CE76-4C3C-9417-36A93D6FF149}">
      <dgm:prSet phldrT="[Текст]"/>
      <dgm:spPr/>
      <dgm:t>
        <a:bodyPr/>
        <a:lstStyle/>
        <a:p>
          <a:pPr algn="ctr"/>
          <a:r>
            <a:rPr lang="ru-RU" dirty="0" smtClean="0"/>
            <a:t>100% - бюджет города Тобольска</a:t>
          </a:r>
          <a:endParaRPr lang="ru-RU" dirty="0"/>
        </a:p>
      </dgm:t>
    </dgm:pt>
    <dgm:pt modelId="{A0EA4E5D-4F0B-482D-8769-FBFFD184C429}" type="parTrans" cxnId="{FBF8546C-EB90-47DE-9941-9D67B9742C58}">
      <dgm:prSet/>
      <dgm:spPr/>
      <dgm:t>
        <a:bodyPr/>
        <a:lstStyle/>
        <a:p>
          <a:pPr algn="ctr"/>
          <a:endParaRPr lang="ru-RU"/>
        </a:p>
      </dgm:t>
    </dgm:pt>
    <dgm:pt modelId="{E2CA8121-5258-45FC-88B6-F621FEA8ED87}" type="sibTrans" cxnId="{FBF8546C-EB90-47DE-9941-9D67B9742C58}">
      <dgm:prSet/>
      <dgm:spPr/>
      <dgm:t>
        <a:bodyPr/>
        <a:lstStyle/>
        <a:p>
          <a:pPr algn="ctr"/>
          <a:endParaRPr lang="ru-RU"/>
        </a:p>
      </dgm:t>
    </dgm:pt>
    <dgm:pt modelId="{514E51BB-B748-4DF2-88A6-08636EA88110}">
      <dgm:prSet phldrT="[Текст]" custT="1"/>
      <dgm:spPr/>
      <dgm:t>
        <a:bodyPr/>
        <a:lstStyle/>
        <a:p>
          <a:pPr algn="ctr"/>
          <a:r>
            <a:rPr lang="ru-RU" sz="1100" b="1" dirty="0" smtClean="0">
              <a:latin typeface="+mn-lt"/>
              <a:cs typeface="Arial" pitchFamily="34" charset="0"/>
            </a:rPr>
            <a:t>Транспортный      налог</a:t>
          </a:r>
          <a:endParaRPr lang="ru-RU" sz="1100" b="1" dirty="0">
            <a:latin typeface="+mn-lt"/>
            <a:cs typeface="Arial" pitchFamily="34" charset="0"/>
          </a:endParaRPr>
        </a:p>
      </dgm:t>
    </dgm:pt>
    <dgm:pt modelId="{14BC446C-C1FB-45BB-A5D8-41E9B476E98E}" type="parTrans" cxnId="{B17159E2-9EAD-42BC-8161-ABED26ECCFD4}">
      <dgm:prSet/>
      <dgm:spPr/>
      <dgm:t>
        <a:bodyPr/>
        <a:lstStyle/>
        <a:p>
          <a:pPr algn="ctr"/>
          <a:endParaRPr lang="ru-RU"/>
        </a:p>
      </dgm:t>
    </dgm:pt>
    <dgm:pt modelId="{A90CFB27-6265-4DF0-833E-8659AAC1C47C}" type="sibTrans" cxnId="{B17159E2-9EAD-42BC-8161-ABED26ECCFD4}">
      <dgm:prSet/>
      <dgm:spPr/>
      <dgm:t>
        <a:bodyPr/>
        <a:lstStyle/>
        <a:p>
          <a:pPr algn="ctr"/>
          <a:endParaRPr lang="ru-RU"/>
        </a:p>
      </dgm:t>
    </dgm:pt>
    <dgm:pt modelId="{78D1CAAC-9E7D-4BE5-AF4D-47619F4822D7}">
      <dgm:prSet phldrT="[Текст]"/>
      <dgm:spPr/>
      <dgm:t>
        <a:bodyPr/>
        <a:lstStyle/>
        <a:p>
          <a:pPr algn="ctr"/>
          <a:r>
            <a:rPr lang="ru-RU" dirty="0" smtClean="0"/>
            <a:t>100% - областной бюджет</a:t>
          </a:r>
          <a:endParaRPr lang="ru-RU" dirty="0"/>
        </a:p>
      </dgm:t>
    </dgm:pt>
    <dgm:pt modelId="{D664E2EC-8E5C-4DEE-9008-713D2935163E}" type="parTrans" cxnId="{5AF45DE4-BD00-4988-88C6-A9B866F5E9EF}">
      <dgm:prSet/>
      <dgm:spPr/>
      <dgm:t>
        <a:bodyPr/>
        <a:lstStyle/>
        <a:p>
          <a:pPr algn="ctr"/>
          <a:endParaRPr lang="ru-RU"/>
        </a:p>
      </dgm:t>
    </dgm:pt>
    <dgm:pt modelId="{C0B75C03-969D-474A-8523-A6D41F13A38D}" type="sibTrans" cxnId="{5AF45DE4-BD00-4988-88C6-A9B866F5E9EF}">
      <dgm:prSet/>
      <dgm:spPr/>
      <dgm:t>
        <a:bodyPr/>
        <a:lstStyle/>
        <a:p>
          <a:pPr algn="ctr"/>
          <a:endParaRPr lang="ru-RU"/>
        </a:p>
      </dgm:t>
    </dgm:pt>
    <dgm:pt modelId="{5B4E6716-6CA2-46DE-922F-93FA505B3D5C}">
      <dgm:prSet phldrT="[Текст]" custScaleX="66773" custScaleY="75627" custLinFactNeighborX="-52412" custLinFactNeighborY="-827"/>
      <dgm:spPr/>
      <dgm:t>
        <a:bodyPr/>
        <a:lstStyle/>
        <a:p>
          <a:endParaRPr lang="ru-RU"/>
        </a:p>
      </dgm:t>
    </dgm:pt>
    <dgm:pt modelId="{69534367-F984-4DC0-9287-B0E53FF94D4E}" type="parTrans" cxnId="{B880623B-9863-4129-8231-207198E18DC5}">
      <dgm:prSet/>
      <dgm:spPr/>
      <dgm:t>
        <a:bodyPr/>
        <a:lstStyle/>
        <a:p>
          <a:endParaRPr lang="ru-RU"/>
        </a:p>
      </dgm:t>
    </dgm:pt>
    <dgm:pt modelId="{CF184136-0336-4462-8905-9D3E51D48789}" type="sibTrans" cxnId="{B880623B-9863-4129-8231-207198E18DC5}">
      <dgm:prSet/>
      <dgm:spPr/>
      <dgm:t>
        <a:bodyPr/>
        <a:lstStyle/>
        <a:p>
          <a:endParaRPr lang="ru-RU"/>
        </a:p>
      </dgm:t>
    </dgm:pt>
    <dgm:pt modelId="{E8BB399C-A8E3-4D01-9D51-02250E53D3A2}">
      <dgm:prSet phldrT="[Текст]" custScaleX="66773" custScaleY="75627" custLinFactNeighborX="-52412" custLinFactNeighborY="-827"/>
      <dgm:spPr/>
      <dgm:t>
        <a:bodyPr/>
        <a:lstStyle/>
        <a:p>
          <a:endParaRPr lang="ru-RU"/>
        </a:p>
      </dgm:t>
    </dgm:pt>
    <dgm:pt modelId="{05881CB3-A5A2-4740-85F5-2C9A5D1EAFB3}" type="parTrans" cxnId="{C709B637-99EC-487F-9F04-ABA1B99FCF6E}">
      <dgm:prSet/>
      <dgm:spPr/>
      <dgm:t>
        <a:bodyPr/>
        <a:lstStyle/>
        <a:p>
          <a:endParaRPr lang="ru-RU"/>
        </a:p>
      </dgm:t>
    </dgm:pt>
    <dgm:pt modelId="{92BF7C1D-2F53-41B5-ABB0-B7CDC80CFF8C}" type="sibTrans" cxnId="{C709B637-99EC-487F-9F04-ABA1B99FCF6E}">
      <dgm:prSet/>
      <dgm:spPr/>
      <dgm:t>
        <a:bodyPr/>
        <a:lstStyle/>
        <a:p>
          <a:endParaRPr lang="ru-RU"/>
        </a:p>
      </dgm:t>
    </dgm:pt>
    <dgm:pt modelId="{91ADEF06-1DA0-406A-8AC7-382484BDFB1E}">
      <dgm:prSet/>
      <dgm:spPr/>
      <dgm:t>
        <a:bodyPr/>
        <a:lstStyle/>
        <a:p>
          <a:endParaRPr lang="ru-RU"/>
        </a:p>
      </dgm:t>
    </dgm:pt>
    <dgm:pt modelId="{3CFA7D91-EEC6-4915-AFAD-1620CF0B306B}" type="parTrans" cxnId="{20FA4D22-3F8E-4252-A0BC-92F659013644}">
      <dgm:prSet/>
      <dgm:spPr/>
      <dgm:t>
        <a:bodyPr/>
        <a:lstStyle/>
        <a:p>
          <a:endParaRPr lang="ru-RU"/>
        </a:p>
      </dgm:t>
    </dgm:pt>
    <dgm:pt modelId="{8364ED0B-981C-4F76-BF7F-E763C3FF9452}" type="sibTrans" cxnId="{20FA4D22-3F8E-4252-A0BC-92F659013644}">
      <dgm:prSet/>
      <dgm:spPr/>
      <dgm:t>
        <a:bodyPr/>
        <a:lstStyle/>
        <a:p>
          <a:endParaRPr lang="ru-RU"/>
        </a:p>
      </dgm:t>
    </dgm:pt>
    <dgm:pt modelId="{65DE45AD-06EC-4612-93F2-F8F48BA5F60E}">
      <dgm:prSet/>
      <dgm:spPr/>
      <dgm:t>
        <a:bodyPr/>
        <a:lstStyle/>
        <a:p>
          <a:endParaRPr lang="ru-RU"/>
        </a:p>
      </dgm:t>
    </dgm:pt>
    <dgm:pt modelId="{835C83D6-05EB-4CE8-8A30-2D77A7408460}" type="parTrans" cxnId="{FD4461B0-7B2D-4DEF-AFB8-27EE7DCB2350}">
      <dgm:prSet/>
      <dgm:spPr/>
      <dgm:t>
        <a:bodyPr/>
        <a:lstStyle/>
        <a:p>
          <a:endParaRPr lang="ru-RU"/>
        </a:p>
      </dgm:t>
    </dgm:pt>
    <dgm:pt modelId="{FF39179C-C699-422B-A0ED-B8632E9CFB7D}" type="sibTrans" cxnId="{FD4461B0-7B2D-4DEF-AFB8-27EE7DCB2350}">
      <dgm:prSet/>
      <dgm:spPr/>
      <dgm:t>
        <a:bodyPr/>
        <a:lstStyle/>
        <a:p>
          <a:endParaRPr lang="ru-RU"/>
        </a:p>
      </dgm:t>
    </dgm:pt>
    <dgm:pt modelId="{7D436379-A22A-490A-8D1B-DA5FE0763814}">
      <dgm:prSet/>
      <dgm:spPr/>
      <dgm:t>
        <a:bodyPr/>
        <a:lstStyle/>
        <a:p>
          <a:endParaRPr lang="ru-RU"/>
        </a:p>
      </dgm:t>
    </dgm:pt>
    <dgm:pt modelId="{0B424D0D-F8B1-4F99-AA02-32969242FC51}" type="parTrans" cxnId="{A239C4A6-D6F8-429D-8FA8-0C93BED7E29C}">
      <dgm:prSet/>
      <dgm:spPr/>
      <dgm:t>
        <a:bodyPr/>
        <a:lstStyle/>
        <a:p>
          <a:endParaRPr lang="ru-RU"/>
        </a:p>
      </dgm:t>
    </dgm:pt>
    <dgm:pt modelId="{62B96850-D70F-4F21-8139-DF844E693A0B}" type="sibTrans" cxnId="{A239C4A6-D6F8-429D-8FA8-0C93BED7E29C}">
      <dgm:prSet/>
      <dgm:spPr/>
      <dgm:t>
        <a:bodyPr/>
        <a:lstStyle/>
        <a:p>
          <a:endParaRPr lang="ru-RU"/>
        </a:p>
      </dgm:t>
    </dgm:pt>
    <dgm:pt modelId="{D302E8BB-755E-4F50-B5DC-FD466D11B825}">
      <dgm:prSet phldrT="[Текст]" custT="1"/>
      <dgm:spPr/>
      <dgm:t>
        <a:bodyPr/>
        <a:lstStyle/>
        <a:p>
          <a:pPr algn="ctr"/>
          <a:r>
            <a:rPr lang="ru-RU" sz="800" dirty="0" smtClean="0"/>
            <a:t> НДФЛ с иностранных граждан</a:t>
          </a:r>
          <a:endParaRPr lang="ru-RU" sz="800" dirty="0"/>
        </a:p>
      </dgm:t>
    </dgm:pt>
    <dgm:pt modelId="{B54F5533-F9BD-4990-A73B-D11D7E342093}" type="parTrans" cxnId="{A4E11CBA-4B17-43F9-AE8B-8329ED3E93A7}">
      <dgm:prSet/>
      <dgm:spPr/>
      <dgm:t>
        <a:bodyPr/>
        <a:lstStyle/>
        <a:p>
          <a:endParaRPr lang="ru-RU"/>
        </a:p>
      </dgm:t>
    </dgm:pt>
    <dgm:pt modelId="{D91763EE-BD8A-4DB0-9E0E-E92765C97C76}" type="sibTrans" cxnId="{A4E11CBA-4B17-43F9-AE8B-8329ED3E93A7}">
      <dgm:prSet/>
      <dgm:spPr/>
      <dgm:t>
        <a:bodyPr/>
        <a:lstStyle/>
        <a:p>
          <a:endParaRPr lang="ru-RU"/>
        </a:p>
      </dgm:t>
    </dgm:pt>
    <dgm:pt modelId="{C8FCD25F-EA92-4888-98AD-2EC1A275A047}">
      <dgm:prSet phldrT="[Текст]" custT="1"/>
      <dgm:spPr/>
      <dgm:t>
        <a:bodyPr/>
        <a:lstStyle/>
        <a:p>
          <a:pPr algn="ctr"/>
          <a:r>
            <a:rPr lang="ru-RU" sz="800" dirty="0" smtClean="0"/>
            <a:t> 24% - бюджет города Тобольска </a:t>
          </a:r>
          <a:endParaRPr lang="ru-RU" sz="800" dirty="0"/>
        </a:p>
      </dgm:t>
    </dgm:pt>
    <dgm:pt modelId="{5DBE7F64-D39B-4F2E-852A-2D4D3B0759EF}" type="sibTrans" cxnId="{CDC4ECC1-8DE6-4C0E-A6AD-3A5AAC48D241}">
      <dgm:prSet/>
      <dgm:spPr/>
      <dgm:t>
        <a:bodyPr/>
        <a:lstStyle/>
        <a:p>
          <a:pPr algn="ctr"/>
          <a:endParaRPr lang="ru-RU"/>
        </a:p>
      </dgm:t>
    </dgm:pt>
    <dgm:pt modelId="{CC189408-5B88-43D5-A0C8-60AC949DA81D}" type="parTrans" cxnId="{CDC4ECC1-8DE6-4C0E-A6AD-3A5AAC48D241}">
      <dgm:prSet/>
      <dgm:spPr/>
      <dgm:t>
        <a:bodyPr/>
        <a:lstStyle/>
        <a:p>
          <a:pPr algn="ctr"/>
          <a:endParaRPr lang="ru-RU"/>
        </a:p>
      </dgm:t>
    </dgm:pt>
    <dgm:pt modelId="{055FDAC7-52A9-4C5F-A3BB-A83198A71FD9}">
      <dgm:prSet phldrT="[Текст]" custT="1"/>
      <dgm:spPr/>
      <dgm:t>
        <a:bodyPr/>
        <a:lstStyle/>
        <a:p>
          <a:pPr algn="ctr"/>
          <a:r>
            <a:rPr lang="ru-RU" sz="800" dirty="0" smtClean="0"/>
            <a:t> 76% -областной бюджет;</a:t>
          </a:r>
          <a:endParaRPr lang="ru-RU" sz="800" dirty="0"/>
        </a:p>
      </dgm:t>
    </dgm:pt>
    <dgm:pt modelId="{5F599462-36EA-41D9-B60F-068473A34A0F}" type="sibTrans" cxnId="{8CA38AD7-E47C-403D-B8BA-B983250AB907}">
      <dgm:prSet/>
      <dgm:spPr/>
      <dgm:t>
        <a:bodyPr/>
        <a:lstStyle/>
        <a:p>
          <a:pPr algn="ctr"/>
          <a:endParaRPr lang="ru-RU"/>
        </a:p>
      </dgm:t>
    </dgm:pt>
    <dgm:pt modelId="{86A8AA15-82B5-49E3-B5AA-E80FABE792CE}" type="parTrans" cxnId="{8CA38AD7-E47C-403D-B8BA-B983250AB907}">
      <dgm:prSet/>
      <dgm:spPr/>
      <dgm:t>
        <a:bodyPr/>
        <a:lstStyle/>
        <a:p>
          <a:pPr algn="ctr"/>
          <a:endParaRPr lang="ru-RU"/>
        </a:p>
      </dgm:t>
    </dgm:pt>
    <dgm:pt modelId="{AECF376F-B389-40D3-98D1-37FBE0F7B5F2}" type="pres">
      <dgm:prSet presAssocID="{B8C45015-596B-47E1-85E7-7B1CDD1880E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D2C28E-9F7F-402A-BE9B-BF0D020434FD}" type="pres">
      <dgm:prSet presAssocID="{B8C45015-596B-47E1-85E7-7B1CDD1880EF}" presName="children" presStyleCnt="0"/>
      <dgm:spPr/>
    </dgm:pt>
    <dgm:pt modelId="{7545193D-80C0-4FD3-AD9E-3CFA53023F74}" type="pres">
      <dgm:prSet presAssocID="{B8C45015-596B-47E1-85E7-7B1CDD1880EF}" presName="child1group" presStyleCnt="0"/>
      <dgm:spPr/>
    </dgm:pt>
    <dgm:pt modelId="{9EC6C6CD-399F-4E45-AAF2-4C68CA3E43E8}" type="pres">
      <dgm:prSet presAssocID="{B8C45015-596B-47E1-85E7-7B1CDD1880EF}" presName="child1" presStyleLbl="bgAcc1" presStyleIdx="0" presStyleCnt="4" custScaleX="66773" custScaleY="86212" custLinFactNeighborX="-14033" custLinFactNeighborY="2006"/>
      <dgm:spPr/>
      <dgm:t>
        <a:bodyPr/>
        <a:lstStyle/>
        <a:p>
          <a:endParaRPr lang="ru-RU"/>
        </a:p>
      </dgm:t>
    </dgm:pt>
    <dgm:pt modelId="{BCFAA6CC-3D58-4953-A551-308B513828FC}" type="pres">
      <dgm:prSet presAssocID="{B8C45015-596B-47E1-85E7-7B1CDD1880E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133A0-3C81-4AF0-891F-DC1790C7F56D}" type="pres">
      <dgm:prSet presAssocID="{B8C45015-596B-47E1-85E7-7B1CDD1880EF}" presName="child2group" presStyleCnt="0"/>
      <dgm:spPr/>
    </dgm:pt>
    <dgm:pt modelId="{70974E91-9A30-4F24-880B-3070C593D4AB}" type="pres">
      <dgm:prSet presAssocID="{B8C45015-596B-47E1-85E7-7B1CDD1880EF}" presName="child2" presStyleLbl="bgAcc1" presStyleIdx="1" presStyleCnt="4" custScaleX="76436" custScaleY="97078" custLinFactNeighborX="26357" custLinFactNeighborY="30047"/>
      <dgm:spPr/>
      <dgm:t>
        <a:bodyPr/>
        <a:lstStyle/>
        <a:p>
          <a:endParaRPr lang="ru-RU"/>
        </a:p>
      </dgm:t>
    </dgm:pt>
    <dgm:pt modelId="{B9F80241-9876-4168-BE02-409B0C34148F}" type="pres">
      <dgm:prSet presAssocID="{B8C45015-596B-47E1-85E7-7B1CDD1880E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DB4A3-0752-4DEF-8F5F-98C5F421428A}" type="pres">
      <dgm:prSet presAssocID="{B8C45015-596B-47E1-85E7-7B1CDD1880EF}" presName="child3group" presStyleCnt="0"/>
      <dgm:spPr/>
    </dgm:pt>
    <dgm:pt modelId="{BBA82461-E105-4C11-BC36-C7BF9CD37B0F}" type="pres">
      <dgm:prSet presAssocID="{B8C45015-596B-47E1-85E7-7B1CDD1880EF}" presName="child3" presStyleLbl="bgAcc1" presStyleIdx="2" presStyleCnt="4" custScaleX="76683" custScaleY="90361" custLinFactNeighborX="12520" custLinFactNeighborY="-2252"/>
      <dgm:spPr/>
      <dgm:t>
        <a:bodyPr/>
        <a:lstStyle/>
        <a:p>
          <a:endParaRPr lang="ru-RU"/>
        </a:p>
      </dgm:t>
    </dgm:pt>
    <dgm:pt modelId="{8EA1153B-13C0-4028-A45B-4562AFB7A8D0}" type="pres">
      <dgm:prSet presAssocID="{B8C45015-596B-47E1-85E7-7B1CDD1880E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60384-FD88-4267-AC72-4DBAE32C0740}" type="pres">
      <dgm:prSet presAssocID="{B8C45015-596B-47E1-85E7-7B1CDD1880EF}" presName="child4group" presStyleCnt="0"/>
      <dgm:spPr/>
    </dgm:pt>
    <dgm:pt modelId="{6528E390-7D6E-49D2-A115-D209DE575E03}" type="pres">
      <dgm:prSet presAssocID="{B8C45015-596B-47E1-85E7-7B1CDD1880EF}" presName="child4" presStyleLbl="bgAcc1" presStyleIdx="3" presStyleCnt="4" custScaleX="79457" custScaleY="89424"/>
      <dgm:spPr/>
      <dgm:t>
        <a:bodyPr/>
        <a:lstStyle/>
        <a:p>
          <a:endParaRPr lang="ru-RU"/>
        </a:p>
      </dgm:t>
    </dgm:pt>
    <dgm:pt modelId="{9AD5FA01-A9D5-4526-A4D6-9C85279CEF87}" type="pres">
      <dgm:prSet presAssocID="{B8C45015-596B-47E1-85E7-7B1CDD1880E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AA0CE-60AB-4B08-BE78-2CD096A25488}" type="pres">
      <dgm:prSet presAssocID="{B8C45015-596B-47E1-85E7-7B1CDD1880EF}" presName="childPlaceholder" presStyleCnt="0"/>
      <dgm:spPr/>
    </dgm:pt>
    <dgm:pt modelId="{4E3E179B-25BD-4F95-A501-265FD3DBD46F}" type="pres">
      <dgm:prSet presAssocID="{B8C45015-596B-47E1-85E7-7B1CDD1880EF}" presName="circle" presStyleCnt="0"/>
      <dgm:spPr/>
    </dgm:pt>
    <dgm:pt modelId="{A0DEC0DC-E251-4206-8D1F-FB47C5871D82}" type="pres">
      <dgm:prSet presAssocID="{B8C45015-596B-47E1-85E7-7B1CDD1880EF}" presName="quadrant1" presStyleLbl="node1" presStyleIdx="0" presStyleCnt="4" custScaleX="94153" custScaleY="70463" custLinFactNeighborX="6050" custLinFactNeighborY="80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96601-DD0A-4583-AE6F-AABE851D5D0E}" type="pres">
      <dgm:prSet presAssocID="{B8C45015-596B-47E1-85E7-7B1CDD1880EF}" presName="quadrant2" presStyleLbl="node1" presStyleIdx="1" presStyleCnt="4" custScaleX="86819" custScaleY="70509" custLinFactNeighborX="1877" custLinFactNeighborY="80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09AAD-5E86-4A42-9BA7-307F9DD2891B}" type="pres">
      <dgm:prSet presAssocID="{B8C45015-596B-47E1-85E7-7B1CDD1880EF}" presName="quadrant3" presStyleLbl="node1" presStyleIdx="2" presStyleCnt="4" custScaleX="86063" custScaleY="69415" custLinFactNeighborX="1500" custLinFactNeighborY="-89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B0EAE-F4E7-4C7B-B004-5E776555B98E}" type="pres">
      <dgm:prSet presAssocID="{B8C45015-596B-47E1-85E7-7B1CDD1880EF}" presName="quadrant4" presStyleLbl="node1" presStyleIdx="3" presStyleCnt="4" custScaleX="91911" custScaleY="71129" custLinFactNeighborX="4072" custLinFactNeighborY="-92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8A3EC-B2F0-496B-943B-2E10AB01A094}" type="pres">
      <dgm:prSet presAssocID="{B8C45015-596B-47E1-85E7-7B1CDD1880EF}" presName="quadrantPlaceholder" presStyleCnt="0"/>
      <dgm:spPr/>
    </dgm:pt>
    <dgm:pt modelId="{E3D80CA2-9A92-4BBF-ADA6-F0D3117ED87B}" type="pres">
      <dgm:prSet presAssocID="{B8C45015-596B-47E1-85E7-7B1CDD1880EF}" presName="center1" presStyleLbl="fgShp" presStyleIdx="0" presStyleCnt="2" custScaleY="130090" custLinFactNeighborX="0" custLinFactNeighborY="15849"/>
      <dgm:spPr>
        <a:prstGeom prst="flowChartConnector">
          <a:avLst/>
        </a:prstGeom>
      </dgm:spPr>
    </dgm:pt>
    <dgm:pt modelId="{1E6F8028-1625-4D00-9869-C3F00F134361}" type="pres">
      <dgm:prSet presAssocID="{B8C45015-596B-47E1-85E7-7B1CDD1880EF}" presName="center2" presStyleLbl="fgShp" presStyleIdx="1" presStyleCnt="2" custScaleX="171360" custScaleY="125247" custLinFactNeighborX="0" custLinFactNeighborY="-19231"/>
      <dgm:spPr>
        <a:prstGeom prst="ellipse">
          <a:avLst/>
        </a:prstGeom>
      </dgm:spPr>
    </dgm:pt>
  </dgm:ptLst>
  <dgm:cxnLst>
    <dgm:cxn modelId="{A4E11CBA-4B17-43F9-AE8B-8329ED3E93A7}" srcId="{E136AEBA-94F3-4E00-BFD5-B08FA8E5A947}" destId="{D302E8BB-755E-4F50-B5DC-FD466D11B825}" srcOrd="0" destOrd="0" parTransId="{B54F5533-F9BD-4990-A73B-D11D7E342093}" sibTransId="{D91763EE-BD8A-4DB0-9E0E-E92765C97C76}"/>
    <dgm:cxn modelId="{96324B46-7CB2-4D48-B2EF-8E0FE94D1F5E}" srcId="{B8C45015-596B-47E1-85E7-7B1CDD1880EF}" destId="{728681C0-6C58-4168-9A73-DEB1A6D61790}" srcOrd="1" destOrd="0" parTransId="{BB80E1AC-B796-46A2-9568-F3772D6DA570}" sibTransId="{8779DDE0-6B8A-498B-81D8-4A1C77902099}"/>
    <dgm:cxn modelId="{0B621749-7CF0-4E9F-B964-19DB4958BBCD}" srcId="{728681C0-6C58-4168-9A73-DEB1A6D61790}" destId="{61A05EB4-5242-4718-9069-5049DF197A45}" srcOrd="0" destOrd="0" parTransId="{2AF5EC18-6E81-4AC7-8827-26FCDC4588AA}" sibTransId="{764A39E2-457B-49CF-9608-BAEAA2ADFF36}"/>
    <dgm:cxn modelId="{248696E2-40B3-4B07-8BDB-09C414F693C1}" type="presOf" srcId="{61A05EB4-5242-4718-9069-5049DF197A45}" destId="{B9F80241-9876-4168-BE02-409B0C34148F}" srcOrd="1" destOrd="0" presId="urn:microsoft.com/office/officeart/2005/8/layout/cycle4#3"/>
    <dgm:cxn modelId="{785F5E55-DE69-4D2D-8A97-ED5EEB704B49}" type="presOf" srcId="{514E51BB-B748-4DF2-88A6-08636EA88110}" destId="{676B0EAE-F4E7-4C7B-B004-5E776555B98E}" srcOrd="0" destOrd="0" presId="urn:microsoft.com/office/officeart/2005/8/layout/cycle4#3"/>
    <dgm:cxn modelId="{69BF7684-9D99-443E-B5B6-0FD8D6BA059F}" srcId="{B8C45015-596B-47E1-85E7-7B1CDD1880EF}" destId="{E136AEBA-94F3-4E00-BFD5-B08FA8E5A947}" srcOrd="0" destOrd="0" parTransId="{AE10CF45-B104-47A2-B8A3-CF4B527CFFB3}" sibTransId="{DC0793C8-6381-40C3-9CFA-876D0DC02076}"/>
    <dgm:cxn modelId="{D3F910B8-C907-48A8-904D-497436003346}" type="presOf" srcId="{39B2EA2D-DE8C-4437-8319-4D096E5D00B3}" destId="{C6A09AAD-5E86-4A42-9BA7-307F9DD2891B}" srcOrd="0" destOrd="0" presId="urn:microsoft.com/office/officeart/2005/8/layout/cycle4#3"/>
    <dgm:cxn modelId="{9E66D9F2-1ED3-49BF-8AA5-15FBA37BDCFB}" type="presOf" srcId="{C8FCD25F-EA92-4888-98AD-2EC1A275A047}" destId="{BCFAA6CC-3D58-4953-A551-308B513828FC}" srcOrd="1" destOrd="2" presId="urn:microsoft.com/office/officeart/2005/8/layout/cycle4#3"/>
    <dgm:cxn modelId="{D2847BB8-F0C1-486A-8005-317849EEE3F5}" type="presOf" srcId="{728681C0-6C58-4168-9A73-DEB1A6D61790}" destId="{63796601-DD0A-4583-AE6F-AABE851D5D0E}" srcOrd="0" destOrd="0" presId="urn:microsoft.com/office/officeart/2005/8/layout/cycle4#3"/>
    <dgm:cxn modelId="{5AF45DE4-BD00-4988-88C6-A9B866F5E9EF}" srcId="{514E51BB-B748-4DF2-88A6-08636EA88110}" destId="{78D1CAAC-9E7D-4BE5-AF4D-47619F4822D7}" srcOrd="0" destOrd="0" parTransId="{D664E2EC-8E5C-4DEE-9008-713D2935163E}" sibTransId="{C0B75C03-969D-474A-8523-A6D41F13A38D}"/>
    <dgm:cxn modelId="{E953ED48-687E-46FD-8B17-7D1EA54819A7}" type="presOf" srcId="{78D1CAAC-9E7D-4BE5-AF4D-47619F4822D7}" destId="{6528E390-7D6E-49D2-A115-D209DE575E03}" srcOrd="0" destOrd="0" presId="urn:microsoft.com/office/officeart/2005/8/layout/cycle4#3"/>
    <dgm:cxn modelId="{CDC4ECC1-8DE6-4C0E-A6AD-3A5AAC48D241}" srcId="{E136AEBA-94F3-4E00-BFD5-B08FA8E5A947}" destId="{C8FCD25F-EA92-4888-98AD-2EC1A275A047}" srcOrd="2" destOrd="0" parTransId="{CC189408-5B88-43D5-A0C8-60AC949DA81D}" sibTransId="{5DBE7F64-D39B-4F2E-852A-2D4D3B0759EF}"/>
    <dgm:cxn modelId="{326D907D-C9CA-413F-AD27-71EBFF67CFDD}" type="presOf" srcId="{D302E8BB-755E-4F50-B5DC-FD466D11B825}" destId="{9EC6C6CD-399F-4E45-AAF2-4C68CA3E43E8}" srcOrd="0" destOrd="0" presId="urn:microsoft.com/office/officeart/2005/8/layout/cycle4#3"/>
    <dgm:cxn modelId="{7BA3101C-DC98-4ED4-B505-9354175038AA}" type="presOf" srcId="{BFF053B2-CE76-4C3C-9417-36A93D6FF149}" destId="{BBA82461-E105-4C11-BC36-C7BF9CD37B0F}" srcOrd="0" destOrd="0" presId="urn:microsoft.com/office/officeart/2005/8/layout/cycle4#3"/>
    <dgm:cxn modelId="{B17159E2-9EAD-42BC-8161-ABED26ECCFD4}" srcId="{B8C45015-596B-47E1-85E7-7B1CDD1880EF}" destId="{514E51BB-B748-4DF2-88A6-08636EA88110}" srcOrd="3" destOrd="0" parTransId="{14BC446C-C1FB-45BB-A5D8-41E9B476E98E}" sibTransId="{A90CFB27-6265-4DF0-833E-8659AAC1C47C}"/>
    <dgm:cxn modelId="{816242E0-511B-411C-B49A-0F2B8A64BD7D}" type="presOf" srcId="{78D1CAAC-9E7D-4BE5-AF4D-47619F4822D7}" destId="{9AD5FA01-A9D5-4526-A4D6-9C85279CEF87}" srcOrd="1" destOrd="0" presId="urn:microsoft.com/office/officeart/2005/8/layout/cycle4#3"/>
    <dgm:cxn modelId="{9F9216E8-0751-4D90-8373-FAAF4F23A116}" type="presOf" srcId="{055FDAC7-52A9-4C5F-A3BB-A83198A71FD9}" destId="{BCFAA6CC-3D58-4953-A551-308B513828FC}" srcOrd="1" destOrd="1" presId="urn:microsoft.com/office/officeart/2005/8/layout/cycle4#3"/>
    <dgm:cxn modelId="{DB95C31D-62AA-4068-899A-29B9EA14FD3D}" srcId="{B8C45015-596B-47E1-85E7-7B1CDD1880EF}" destId="{39B2EA2D-DE8C-4437-8319-4D096E5D00B3}" srcOrd="2" destOrd="0" parTransId="{20B9B25D-442C-47FF-A1DF-811BBE2A8E3E}" sibTransId="{030BB018-C7E0-463F-ADF2-90F95AFF1ACE}"/>
    <dgm:cxn modelId="{FD4461B0-7B2D-4DEF-AFB8-27EE7DCB2350}" srcId="{B8C45015-596B-47E1-85E7-7B1CDD1880EF}" destId="{65DE45AD-06EC-4612-93F2-F8F48BA5F60E}" srcOrd="7" destOrd="0" parTransId="{835C83D6-05EB-4CE8-8A30-2D77A7408460}" sibTransId="{FF39179C-C699-422B-A0ED-B8632E9CFB7D}"/>
    <dgm:cxn modelId="{A239C4A6-D6F8-429D-8FA8-0C93BED7E29C}" srcId="{B8C45015-596B-47E1-85E7-7B1CDD1880EF}" destId="{7D436379-A22A-490A-8D1B-DA5FE0763814}" srcOrd="8" destOrd="0" parTransId="{0B424D0D-F8B1-4F99-AA02-32969242FC51}" sibTransId="{62B96850-D70F-4F21-8139-DF844E693A0B}"/>
    <dgm:cxn modelId="{4D65488F-4E24-4810-A780-6BD73CEE16C3}" type="presOf" srcId="{BFF053B2-CE76-4C3C-9417-36A93D6FF149}" destId="{8EA1153B-13C0-4028-A45B-4562AFB7A8D0}" srcOrd="1" destOrd="0" presId="urn:microsoft.com/office/officeart/2005/8/layout/cycle4#3"/>
    <dgm:cxn modelId="{20FA4D22-3F8E-4252-A0BC-92F659013644}" srcId="{B8C45015-596B-47E1-85E7-7B1CDD1880EF}" destId="{91ADEF06-1DA0-406A-8AC7-382484BDFB1E}" srcOrd="6" destOrd="0" parTransId="{3CFA7D91-EEC6-4915-AFAD-1620CF0B306B}" sibTransId="{8364ED0B-981C-4F76-BF7F-E763C3FF9452}"/>
    <dgm:cxn modelId="{EABEE925-0309-4FC9-9890-5B32D5650EE6}" type="presOf" srcId="{D302E8BB-755E-4F50-B5DC-FD466D11B825}" destId="{BCFAA6CC-3D58-4953-A551-308B513828FC}" srcOrd="1" destOrd="0" presId="urn:microsoft.com/office/officeart/2005/8/layout/cycle4#3"/>
    <dgm:cxn modelId="{9E152B82-3287-4BC2-9983-248F58ABC587}" type="presOf" srcId="{E136AEBA-94F3-4E00-BFD5-B08FA8E5A947}" destId="{A0DEC0DC-E251-4206-8D1F-FB47C5871D82}" srcOrd="0" destOrd="0" presId="urn:microsoft.com/office/officeart/2005/8/layout/cycle4#3"/>
    <dgm:cxn modelId="{8CA38AD7-E47C-403D-B8BA-B983250AB907}" srcId="{E136AEBA-94F3-4E00-BFD5-B08FA8E5A947}" destId="{055FDAC7-52A9-4C5F-A3BB-A83198A71FD9}" srcOrd="1" destOrd="0" parTransId="{86A8AA15-82B5-49E3-B5AA-E80FABE792CE}" sibTransId="{5F599462-36EA-41D9-B60F-068473A34A0F}"/>
    <dgm:cxn modelId="{A467ED48-5D5C-402E-A496-70A50BBE3404}" type="presOf" srcId="{055FDAC7-52A9-4C5F-A3BB-A83198A71FD9}" destId="{9EC6C6CD-399F-4E45-AAF2-4C68CA3E43E8}" srcOrd="0" destOrd="1" presId="urn:microsoft.com/office/officeart/2005/8/layout/cycle4#3"/>
    <dgm:cxn modelId="{B880623B-9863-4129-8231-207198E18DC5}" srcId="{B8C45015-596B-47E1-85E7-7B1CDD1880EF}" destId="{5B4E6716-6CA2-46DE-922F-93FA505B3D5C}" srcOrd="4" destOrd="0" parTransId="{69534367-F984-4DC0-9287-B0E53FF94D4E}" sibTransId="{CF184136-0336-4462-8905-9D3E51D48789}"/>
    <dgm:cxn modelId="{F9D458E7-CEEB-40A8-8588-DB3898BD7DE6}" type="presOf" srcId="{C8FCD25F-EA92-4888-98AD-2EC1A275A047}" destId="{9EC6C6CD-399F-4E45-AAF2-4C68CA3E43E8}" srcOrd="0" destOrd="2" presId="urn:microsoft.com/office/officeart/2005/8/layout/cycle4#3"/>
    <dgm:cxn modelId="{FBF8546C-EB90-47DE-9941-9D67B9742C58}" srcId="{39B2EA2D-DE8C-4437-8319-4D096E5D00B3}" destId="{BFF053B2-CE76-4C3C-9417-36A93D6FF149}" srcOrd="0" destOrd="0" parTransId="{A0EA4E5D-4F0B-482D-8769-FBFFD184C429}" sibTransId="{E2CA8121-5258-45FC-88B6-F621FEA8ED87}"/>
    <dgm:cxn modelId="{773EF26C-1036-4CB6-85E4-3C3262A39658}" type="presOf" srcId="{61A05EB4-5242-4718-9069-5049DF197A45}" destId="{70974E91-9A30-4F24-880B-3070C593D4AB}" srcOrd="0" destOrd="0" presId="urn:microsoft.com/office/officeart/2005/8/layout/cycle4#3"/>
    <dgm:cxn modelId="{E922CE1B-329D-4547-B8EE-DEA1D8293DB8}" type="presOf" srcId="{B8C45015-596B-47E1-85E7-7B1CDD1880EF}" destId="{AECF376F-B389-40D3-98D1-37FBE0F7B5F2}" srcOrd="0" destOrd="0" presId="urn:microsoft.com/office/officeart/2005/8/layout/cycle4#3"/>
    <dgm:cxn modelId="{C709B637-99EC-487F-9F04-ABA1B99FCF6E}" srcId="{B8C45015-596B-47E1-85E7-7B1CDD1880EF}" destId="{E8BB399C-A8E3-4D01-9D51-02250E53D3A2}" srcOrd="5" destOrd="0" parTransId="{05881CB3-A5A2-4740-85F5-2C9A5D1EAFB3}" sibTransId="{92BF7C1D-2F53-41B5-ABB0-B7CDC80CFF8C}"/>
    <dgm:cxn modelId="{AA4B68AD-E4F7-4799-BAE9-EA0C0417501D}" type="presParOf" srcId="{AECF376F-B389-40D3-98D1-37FBE0F7B5F2}" destId="{E4D2C28E-9F7F-402A-BE9B-BF0D020434FD}" srcOrd="0" destOrd="0" presId="urn:microsoft.com/office/officeart/2005/8/layout/cycle4#3"/>
    <dgm:cxn modelId="{44E569CF-1E1B-4776-B9EE-6E5F5D9D7BCE}" type="presParOf" srcId="{E4D2C28E-9F7F-402A-BE9B-BF0D020434FD}" destId="{7545193D-80C0-4FD3-AD9E-3CFA53023F74}" srcOrd="0" destOrd="0" presId="urn:microsoft.com/office/officeart/2005/8/layout/cycle4#3"/>
    <dgm:cxn modelId="{ECB26FFF-00A4-48C4-B3BF-39CB7EB28703}" type="presParOf" srcId="{7545193D-80C0-4FD3-AD9E-3CFA53023F74}" destId="{9EC6C6CD-399F-4E45-AAF2-4C68CA3E43E8}" srcOrd="0" destOrd="0" presId="urn:microsoft.com/office/officeart/2005/8/layout/cycle4#3"/>
    <dgm:cxn modelId="{F3ADA8B2-3E47-4FF9-9781-013316DEB33D}" type="presParOf" srcId="{7545193D-80C0-4FD3-AD9E-3CFA53023F74}" destId="{BCFAA6CC-3D58-4953-A551-308B513828FC}" srcOrd="1" destOrd="0" presId="urn:microsoft.com/office/officeart/2005/8/layout/cycle4#3"/>
    <dgm:cxn modelId="{180BC467-2AB2-4B2E-8696-FF69602E333D}" type="presParOf" srcId="{E4D2C28E-9F7F-402A-BE9B-BF0D020434FD}" destId="{B18133A0-3C81-4AF0-891F-DC1790C7F56D}" srcOrd="1" destOrd="0" presId="urn:microsoft.com/office/officeart/2005/8/layout/cycle4#3"/>
    <dgm:cxn modelId="{8C0E4512-4BDE-4151-9844-3C5FEF9A794B}" type="presParOf" srcId="{B18133A0-3C81-4AF0-891F-DC1790C7F56D}" destId="{70974E91-9A30-4F24-880B-3070C593D4AB}" srcOrd="0" destOrd="0" presId="urn:microsoft.com/office/officeart/2005/8/layout/cycle4#3"/>
    <dgm:cxn modelId="{24E1E308-66BB-426A-BBC4-975B9AC862FA}" type="presParOf" srcId="{B18133A0-3C81-4AF0-891F-DC1790C7F56D}" destId="{B9F80241-9876-4168-BE02-409B0C34148F}" srcOrd="1" destOrd="0" presId="urn:microsoft.com/office/officeart/2005/8/layout/cycle4#3"/>
    <dgm:cxn modelId="{DFD2878F-F28D-4669-B63A-3B9BFF659E7E}" type="presParOf" srcId="{E4D2C28E-9F7F-402A-BE9B-BF0D020434FD}" destId="{8E4DB4A3-0752-4DEF-8F5F-98C5F421428A}" srcOrd="2" destOrd="0" presId="urn:microsoft.com/office/officeart/2005/8/layout/cycle4#3"/>
    <dgm:cxn modelId="{E636B412-3AA6-4CE1-8F51-6A80E819E9FB}" type="presParOf" srcId="{8E4DB4A3-0752-4DEF-8F5F-98C5F421428A}" destId="{BBA82461-E105-4C11-BC36-C7BF9CD37B0F}" srcOrd="0" destOrd="0" presId="urn:microsoft.com/office/officeart/2005/8/layout/cycle4#3"/>
    <dgm:cxn modelId="{D9997A1B-B190-4C35-B0E8-9CC2B546B202}" type="presParOf" srcId="{8E4DB4A3-0752-4DEF-8F5F-98C5F421428A}" destId="{8EA1153B-13C0-4028-A45B-4562AFB7A8D0}" srcOrd="1" destOrd="0" presId="urn:microsoft.com/office/officeart/2005/8/layout/cycle4#3"/>
    <dgm:cxn modelId="{61A5C70E-6801-4C12-87FF-415F41C86EC3}" type="presParOf" srcId="{E4D2C28E-9F7F-402A-BE9B-BF0D020434FD}" destId="{53F60384-FD88-4267-AC72-4DBAE32C0740}" srcOrd="3" destOrd="0" presId="urn:microsoft.com/office/officeart/2005/8/layout/cycle4#3"/>
    <dgm:cxn modelId="{73FD2532-6FF4-495E-8DCE-2E4AC260B49F}" type="presParOf" srcId="{53F60384-FD88-4267-AC72-4DBAE32C0740}" destId="{6528E390-7D6E-49D2-A115-D209DE575E03}" srcOrd="0" destOrd="0" presId="urn:microsoft.com/office/officeart/2005/8/layout/cycle4#3"/>
    <dgm:cxn modelId="{98692537-B5FF-4B79-884D-B669C4B34847}" type="presParOf" srcId="{53F60384-FD88-4267-AC72-4DBAE32C0740}" destId="{9AD5FA01-A9D5-4526-A4D6-9C85279CEF87}" srcOrd="1" destOrd="0" presId="urn:microsoft.com/office/officeart/2005/8/layout/cycle4#3"/>
    <dgm:cxn modelId="{383E6021-43CB-4C48-8057-BED5FE24B793}" type="presParOf" srcId="{E4D2C28E-9F7F-402A-BE9B-BF0D020434FD}" destId="{401AA0CE-60AB-4B08-BE78-2CD096A25488}" srcOrd="4" destOrd="0" presId="urn:microsoft.com/office/officeart/2005/8/layout/cycle4#3"/>
    <dgm:cxn modelId="{9AAEEFD7-E4A3-4649-8FDA-2B83F34558BF}" type="presParOf" srcId="{AECF376F-B389-40D3-98D1-37FBE0F7B5F2}" destId="{4E3E179B-25BD-4F95-A501-265FD3DBD46F}" srcOrd="1" destOrd="0" presId="urn:microsoft.com/office/officeart/2005/8/layout/cycle4#3"/>
    <dgm:cxn modelId="{4C23ACFF-73E7-442D-8906-C232F3DEBC7F}" type="presParOf" srcId="{4E3E179B-25BD-4F95-A501-265FD3DBD46F}" destId="{A0DEC0DC-E251-4206-8D1F-FB47C5871D82}" srcOrd="0" destOrd="0" presId="urn:microsoft.com/office/officeart/2005/8/layout/cycle4#3"/>
    <dgm:cxn modelId="{0C576FF4-30E1-4D03-98D7-8167C007D2E9}" type="presParOf" srcId="{4E3E179B-25BD-4F95-A501-265FD3DBD46F}" destId="{63796601-DD0A-4583-AE6F-AABE851D5D0E}" srcOrd="1" destOrd="0" presId="urn:microsoft.com/office/officeart/2005/8/layout/cycle4#3"/>
    <dgm:cxn modelId="{4324C3ED-5480-4775-B9C8-7762A298D084}" type="presParOf" srcId="{4E3E179B-25BD-4F95-A501-265FD3DBD46F}" destId="{C6A09AAD-5E86-4A42-9BA7-307F9DD2891B}" srcOrd="2" destOrd="0" presId="urn:microsoft.com/office/officeart/2005/8/layout/cycle4#3"/>
    <dgm:cxn modelId="{4821A799-3F03-40DA-9A20-A43607D6AA86}" type="presParOf" srcId="{4E3E179B-25BD-4F95-A501-265FD3DBD46F}" destId="{676B0EAE-F4E7-4C7B-B004-5E776555B98E}" srcOrd="3" destOrd="0" presId="urn:microsoft.com/office/officeart/2005/8/layout/cycle4#3"/>
    <dgm:cxn modelId="{A2EC5FB4-C4E8-4684-9FB8-EF6EC6DE1E7F}" type="presParOf" srcId="{4E3E179B-25BD-4F95-A501-265FD3DBD46F}" destId="{7FD8A3EC-B2F0-496B-943B-2E10AB01A094}" srcOrd="4" destOrd="0" presId="urn:microsoft.com/office/officeart/2005/8/layout/cycle4#3"/>
    <dgm:cxn modelId="{0C16ECEA-28BE-4B80-9A38-220D56BA382C}" type="presParOf" srcId="{AECF376F-B389-40D3-98D1-37FBE0F7B5F2}" destId="{E3D80CA2-9A92-4BBF-ADA6-F0D3117ED87B}" srcOrd="2" destOrd="0" presId="urn:microsoft.com/office/officeart/2005/8/layout/cycle4#3"/>
    <dgm:cxn modelId="{37C2D02B-93EF-48EF-82F9-AB4B86CDC959}" type="presParOf" srcId="{AECF376F-B389-40D3-98D1-37FBE0F7B5F2}" destId="{1E6F8028-1625-4D00-9869-C3F00F134361}" srcOrd="3" destOrd="0" presId="urn:microsoft.com/office/officeart/2005/8/layout/cycle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050E4E-3DDC-4400-BE95-F5195EBB3E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664B31-8763-4BDA-AE80-4830CC1826E1}">
      <dgm:prSet/>
      <dgm:spPr>
        <a:xfrm>
          <a:off x="0" y="0"/>
          <a:ext cx="2794790" cy="2348064"/>
        </a:xfrm>
        <a:solidFill>
          <a:srgbClr val="CCC1D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b="1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Цель Программы</a:t>
          </a:r>
          <a:endParaRPr lang="ru-RU" b="1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gm:t>
    </dgm:pt>
    <dgm:pt modelId="{77DA5CA1-720C-4F4A-A808-4015DD136226}" type="parTrans" cxnId="{C5A250C9-C76B-420B-B662-0629F45F2EDB}">
      <dgm:prSet/>
      <dgm:spPr/>
      <dgm:t>
        <a:bodyPr/>
        <a:lstStyle/>
        <a:p>
          <a:endParaRPr lang="ru-RU"/>
        </a:p>
      </dgm:t>
    </dgm:pt>
    <dgm:pt modelId="{67318B5B-C46E-487D-A3E0-53B1DFA81149}" type="sibTrans" cxnId="{C5A250C9-C76B-420B-B662-0629F45F2EDB}">
      <dgm:prSet/>
      <dgm:spPr/>
      <dgm:t>
        <a:bodyPr/>
        <a:lstStyle/>
        <a:p>
          <a:endParaRPr lang="ru-RU"/>
        </a:p>
      </dgm:t>
    </dgm:pt>
    <dgm:pt modelId="{ECC79009-14CA-48BC-9D4C-65758CC82592}">
      <dgm:prSet custT="1"/>
      <dgm:spPr>
        <a:xfrm rot="5400000">
          <a:off x="5036289" y="-1368202"/>
          <a:ext cx="1760082" cy="5598087"/>
        </a:xfrm>
        <a:solidFill>
          <a:srgbClr val="CCC1DA"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sz="1050" dirty="0" smtClean="0">
              <a:effectLst/>
              <a:latin typeface="+mj-lt"/>
              <a:ea typeface="Times New Roman"/>
            </a:rPr>
            <a:t>Повышение качества и комфорта городской среды на территории муниципального образования городской округ город Тобольск</a:t>
          </a:r>
          <a:endParaRPr lang="ru-RU" sz="105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5BDB96C5-4C12-4062-832D-DB48EDFC9A2E}" type="parTrans" cxnId="{966EE346-8627-4EB1-B6CD-0D4C9BBE7326}">
      <dgm:prSet/>
      <dgm:spPr/>
      <dgm:t>
        <a:bodyPr/>
        <a:lstStyle/>
        <a:p>
          <a:endParaRPr lang="ru-RU"/>
        </a:p>
      </dgm:t>
    </dgm:pt>
    <dgm:pt modelId="{96FE2662-6EA3-4F71-BD69-543E59F6E118}" type="sibTrans" cxnId="{966EE346-8627-4EB1-B6CD-0D4C9BBE7326}">
      <dgm:prSet/>
      <dgm:spPr/>
      <dgm:t>
        <a:bodyPr/>
        <a:lstStyle/>
        <a:p>
          <a:endParaRPr lang="ru-RU"/>
        </a:p>
      </dgm:t>
    </dgm:pt>
    <dgm:pt modelId="{482A6BBE-C710-4349-9D95-A4B306AB727B}">
      <dgm:prSet/>
      <dgm:spPr>
        <a:xfrm>
          <a:off x="0" y="2580722"/>
          <a:ext cx="2648299" cy="2697137"/>
        </a:xfrm>
        <a:solidFill>
          <a:srgbClr val="B7DEE8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b="1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Задачи Программы</a:t>
          </a:r>
          <a:endParaRPr lang="ru-RU" b="1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gm:t>
    </dgm:pt>
    <dgm:pt modelId="{5882D8E4-5551-4131-AFF1-2AF7C882B3AC}" type="parTrans" cxnId="{0663638F-D8BF-4266-B684-0A7FF9471A5A}">
      <dgm:prSet/>
      <dgm:spPr/>
      <dgm:t>
        <a:bodyPr/>
        <a:lstStyle/>
        <a:p>
          <a:endParaRPr lang="ru-RU"/>
        </a:p>
      </dgm:t>
    </dgm:pt>
    <dgm:pt modelId="{FFF64316-45B3-4526-8DDE-CAFC2D0BF71E}" type="sibTrans" cxnId="{0663638F-D8BF-4266-B684-0A7FF9471A5A}">
      <dgm:prSet/>
      <dgm:spPr/>
      <dgm:t>
        <a:bodyPr/>
        <a:lstStyle/>
        <a:p>
          <a:endParaRPr lang="ru-RU"/>
        </a:p>
      </dgm:t>
    </dgm:pt>
    <dgm:pt modelId="{63747B7F-B6B6-41CF-BB38-03D6665EA645}">
      <dgm:prSet custT="1"/>
      <dgm:spPr>
        <a:xfrm rot="5400000">
          <a:off x="4596915" y="1101015"/>
          <a:ext cx="2638775" cy="5598143"/>
        </a:xfrm>
        <a:solidFill>
          <a:srgbClr val="B7DEE8"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sz="1050" dirty="0" smtClean="0">
              <a:effectLst/>
              <a:latin typeface="+mj-lt"/>
              <a:ea typeface="Times New Roman"/>
            </a:rPr>
            <a:t>Реализация мероприятий по благоустройству придомовых территорий;</a:t>
          </a:r>
          <a:endParaRPr lang="ru-RU" sz="105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B1556E2A-BD60-40AC-97CC-96F45261538B}" type="parTrans" cxnId="{D3ABF260-E78C-40F1-95FF-A0B65361DEA2}">
      <dgm:prSet/>
      <dgm:spPr/>
      <dgm:t>
        <a:bodyPr/>
        <a:lstStyle/>
        <a:p>
          <a:endParaRPr lang="ru-RU"/>
        </a:p>
      </dgm:t>
    </dgm:pt>
    <dgm:pt modelId="{E3D6B7BC-C25F-423D-A15E-CFB88A96756D}" type="sibTrans" cxnId="{D3ABF260-E78C-40F1-95FF-A0B65361DEA2}">
      <dgm:prSet/>
      <dgm:spPr/>
      <dgm:t>
        <a:bodyPr/>
        <a:lstStyle/>
        <a:p>
          <a:endParaRPr lang="ru-RU"/>
        </a:p>
      </dgm:t>
    </dgm:pt>
    <dgm:pt modelId="{78D4E2FC-2905-4C53-931F-34E959828215}">
      <dgm:prSet custT="1"/>
      <dgm:spPr>
        <a:xfrm rot="5400000">
          <a:off x="4596915" y="1101015"/>
          <a:ext cx="2638775" cy="5598143"/>
        </a:xfrm>
        <a:solidFill>
          <a:srgbClr val="B7DEE8"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sz="1050" dirty="0" smtClean="0">
              <a:effectLst/>
              <a:latin typeface="+mj-lt"/>
              <a:ea typeface="Times New Roman"/>
            </a:rPr>
            <a:t>Реализация мероприятий по текущему содержанию объектов благоустройства и  территории города.</a:t>
          </a:r>
          <a:endParaRPr lang="ru-RU" sz="105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B774584F-7E35-400A-AA37-4E2CAD2AA5DA}" type="sibTrans" cxnId="{E8A5E983-3255-400F-8147-B7E30209B7E5}">
      <dgm:prSet/>
      <dgm:spPr/>
      <dgm:t>
        <a:bodyPr/>
        <a:lstStyle/>
        <a:p>
          <a:endParaRPr lang="ru-RU"/>
        </a:p>
      </dgm:t>
    </dgm:pt>
    <dgm:pt modelId="{166E740D-ABDB-4D90-8476-7A03209E165D}" type="parTrans" cxnId="{E8A5E983-3255-400F-8147-B7E30209B7E5}">
      <dgm:prSet/>
      <dgm:spPr/>
      <dgm:t>
        <a:bodyPr/>
        <a:lstStyle/>
        <a:p>
          <a:endParaRPr lang="ru-RU"/>
        </a:p>
      </dgm:t>
    </dgm:pt>
    <dgm:pt modelId="{29A6341C-9603-4E0E-9D47-1EE84CB6B928}">
      <dgm:prSet custT="1"/>
      <dgm:spPr>
        <a:xfrm rot="5400000">
          <a:off x="4596915" y="1101015"/>
          <a:ext cx="2638775" cy="5598143"/>
        </a:xfrm>
        <a:solidFill>
          <a:srgbClr val="B7DEE8"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sz="1050" dirty="0" smtClean="0">
              <a:effectLst/>
              <a:latin typeface="+mj-lt"/>
              <a:ea typeface="Times New Roman"/>
            </a:rPr>
            <a:t>Реализация мероприятий по содержанию муниципальных дорог и тротуаров;</a:t>
          </a:r>
          <a:endParaRPr lang="ru-RU" sz="105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36D1EDC1-F75B-4817-8D64-371A9C370CB4}" type="sibTrans" cxnId="{92783C59-3143-43E3-90B2-3C404D3CE230}">
      <dgm:prSet/>
      <dgm:spPr/>
      <dgm:t>
        <a:bodyPr/>
        <a:lstStyle/>
        <a:p>
          <a:endParaRPr lang="ru-RU"/>
        </a:p>
      </dgm:t>
    </dgm:pt>
    <dgm:pt modelId="{087E2E35-B9E3-474C-84A4-DB1128BD91D4}" type="parTrans" cxnId="{92783C59-3143-43E3-90B2-3C404D3CE230}">
      <dgm:prSet/>
      <dgm:spPr/>
      <dgm:t>
        <a:bodyPr/>
        <a:lstStyle/>
        <a:p>
          <a:endParaRPr lang="ru-RU"/>
        </a:p>
      </dgm:t>
    </dgm:pt>
    <dgm:pt modelId="{8C477A02-589C-4A45-B067-3659EA21F2FD}">
      <dgm:prSet custT="1"/>
      <dgm:spPr>
        <a:xfrm rot="5400000">
          <a:off x="4596915" y="1101015"/>
          <a:ext cx="2638775" cy="5598143"/>
        </a:xfrm>
        <a:solidFill>
          <a:srgbClr val="B7DEE8"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sz="1050" dirty="0" smtClean="0">
              <a:effectLst/>
              <a:latin typeface="+mj-lt"/>
              <a:ea typeface="Times New Roman"/>
            </a:rPr>
            <a:t>Реализация мероприятий по благоустройству общественных пространств и  мест массового отдыха населения;</a:t>
          </a:r>
          <a:endParaRPr lang="ru-RU" sz="105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5E239E1B-EB41-4765-AE69-8384717437C7}" type="sibTrans" cxnId="{E1F95AAD-7BA6-49EE-8DD0-08631A762AD0}">
      <dgm:prSet/>
      <dgm:spPr/>
      <dgm:t>
        <a:bodyPr/>
        <a:lstStyle/>
        <a:p>
          <a:endParaRPr lang="ru-RU"/>
        </a:p>
      </dgm:t>
    </dgm:pt>
    <dgm:pt modelId="{7118648E-2925-42AA-9F4F-72E4E747CF9A}" type="parTrans" cxnId="{E1F95AAD-7BA6-49EE-8DD0-08631A762AD0}">
      <dgm:prSet/>
      <dgm:spPr/>
      <dgm:t>
        <a:bodyPr/>
        <a:lstStyle/>
        <a:p>
          <a:endParaRPr lang="ru-RU"/>
        </a:p>
      </dgm:t>
    </dgm:pt>
    <dgm:pt modelId="{06F203BC-C8C7-487C-B2D0-A39339B8A79C}" type="pres">
      <dgm:prSet presAssocID="{17050E4E-3DDC-4400-BE95-F5195EBB3E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04111-1691-4081-B0BC-DED944E642CD}" type="pres">
      <dgm:prSet presAssocID="{D9664B31-8763-4BDA-AE80-4830CC1826E1}" presName="linNode" presStyleCnt="0"/>
      <dgm:spPr/>
    </dgm:pt>
    <dgm:pt modelId="{6F224305-99E7-4E97-9CB8-FF99006C0358}" type="pres">
      <dgm:prSet presAssocID="{D9664B31-8763-4BDA-AE80-4830CC1826E1}" presName="parentText" presStyleLbl="node1" presStyleIdx="0" presStyleCnt="2" custScaleX="89076" custScaleY="41086" custLinFactNeighborX="-3515" custLinFactNeighborY="-98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998EC96-8883-4626-B44B-1150595F7C31}" type="pres">
      <dgm:prSet presAssocID="{D9664B31-8763-4BDA-AE80-4830CC1826E1}" presName="descendantText" presStyleLbl="alignAccFollowNode1" presStyleIdx="0" presStyleCnt="2" custScaleX="100363" custScaleY="38497" custLinFactNeighborX="9791" custLinFactNeighborY="141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FCFA84C6-5CA6-4DAD-A01B-DFA6D7331BFD}" type="pres">
      <dgm:prSet presAssocID="{67318B5B-C46E-487D-A3E0-53B1DFA81149}" presName="sp" presStyleCnt="0"/>
      <dgm:spPr/>
    </dgm:pt>
    <dgm:pt modelId="{8E287995-772B-4225-9356-AA6AA8B66F4C}" type="pres">
      <dgm:prSet presAssocID="{482A6BBE-C710-4349-9D95-A4B306AB727B}" presName="linNode" presStyleCnt="0"/>
      <dgm:spPr/>
    </dgm:pt>
    <dgm:pt modelId="{7AF2047D-E9BE-4487-8D24-96A8A757AF8F}" type="pres">
      <dgm:prSet presAssocID="{482A6BBE-C710-4349-9D95-A4B306AB727B}" presName="parentText" presStyleLbl="node1" presStyleIdx="1" presStyleCnt="2" custScaleX="84407" custScaleY="47194" custLinFactNeighborX="-3729" custLinFactNeighborY="-428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107A488-AA0C-4547-BC6D-BFE6AAF1554C}" type="pres">
      <dgm:prSet presAssocID="{482A6BBE-C710-4349-9D95-A4B306AB727B}" presName="descendantText" presStyleLbl="alignAccFollowNode1" presStyleIdx="1" presStyleCnt="2" custScaleX="100364" custScaleY="81963" custLinFactNeighborX="18540" custLinFactNeighborY="-6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BE0B3D5E-8CD3-4C1B-AA84-C477BB3B79CE}" type="presOf" srcId="{63747B7F-B6B6-41CF-BB38-03D6665EA645}" destId="{7107A488-AA0C-4547-BC6D-BFE6AAF1554C}" srcOrd="0" destOrd="0" presId="urn:microsoft.com/office/officeart/2005/8/layout/vList5"/>
    <dgm:cxn modelId="{E1F95AAD-7BA6-49EE-8DD0-08631A762AD0}" srcId="{482A6BBE-C710-4349-9D95-A4B306AB727B}" destId="{8C477A02-589C-4A45-B067-3659EA21F2FD}" srcOrd="1" destOrd="0" parTransId="{7118648E-2925-42AA-9F4F-72E4E747CF9A}" sibTransId="{5E239E1B-EB41-4765-AE69-8384717437C7}"/>
    <dgm:cxn modelId="{AADAC502-19A6-4645-B9D8-E0E0D39731EC}" type="presOf" srcId="{78D4E2FC-2905-4C53-931F-34E959828215}" destId="{7107A488-AA0C-4547-BC6D-BFE6AAF1554C}" srcOrd="0" destOrd="3" presId="urn:microsoft.com/office/officeart/2005/8/layout/vList5"/>
    <dgm:cxn modelId="{0663638F-D8BF-4266-B684-0A7FF9471A5A}" srcId="{17050E4E-3DDC-4400-BE95-F5195EBB3E5B}" destId="{482A6BBE-C710-4349-9D95-A4B306AB727B}" srcOrd="1" destOrd="0" parTransId="{5882D8E4-5551-4131-AFF1-2AF7C882B3AC}" sibTransId="{FFF64316-45B3-4526-8DDE-CAFC2D0BF71E}"/>
    <dgm:cxn modelId="{40C25AF9-3AFB-414D-BA0A-7250A7D9E529}" type="presOf" srcId="{D9664B31-8763-4BDA-AE80-4830CC1826E1}" destId="{6F224305-99E7-4E97-9CB8-FF99006C0358}" srcOrd="0" destOrd="0" presId="urn:microsoft.com/office/officeart/2005/8/layout/vList5"/>
    <dgm:cxn modelId="{D3ABF260-E78C-40F1-95FF-A0B65361DEA2}" srcId="{482A6BBE-C710-4349-9D95-A4B306AB727B}" destId="{63747B7F-B6B6-41CF-BB38-03D6665EA645}" srcOrd="0" destOrd="0" parTransId="{B1556E2A-BD60-40AC-97CC-96F45261538B}" sibTransId="{E3D6B7BC-C25F-423D-A15E-CFB88A96756D}"/>
    <dgm:cxn modelId="{966EE346-8627-4EB1-B6CD-0D4C9BBE7326}" srcId="{D9664B31-8763-4BDA-AE80-4830CC1826E1}" destId="{ECC79009-14CA-48BC-9D4C-65758CC82592}" srcOrd="0" destOrd="0" parTransId="{5BDB96C5-4C12-4062-832D-DB48EDFC9A2E}" sibTransId="{96FE2662-6EA3-4F71-BD69-543E59F6E118}"/>
    <dgm:cxn modelId="{E8A5E983-3255-400F-8147-B7E30209B7E5}" srcId="{482A6BBE-C710-4349-9D95-A4B306AB727B}" destId="{78D4E2FC-2905-4C53-931F-34E959828215}" srcOrd="3" destOrd="0" parTransId="{166E740D-ABDB-4D90-8476-7A03209E165D}" sibTransId="{B774584F-7E35-400A-AA37-4E2CAD2AA5DA}"/>
    <dgm:cxn modelId="{C5A250C9-C76B-420B-B662-0629F45F2EDB}" srcId="{17050E4E-3DDC-4400-BE95-F5195EBB3E5B}" destId="{D9664B31-8763-4BDA-AE80-4830CC1826E1}" srcOrd="0" destOrd="0" parTransId="{77DA5CA1-720C-4F4A-A808-4015DD136226}" sibTransId="{67318B5B-C46E-487D-A3E0-53B1DFA81149}"/>
    <dgm:cxn modelId="{7B84CB3D-4629-4938-8D66-E74EDC8EB45B}" type="presOf" srcId="{8C477A02-589C-4A45-B067-3659EA21F2FD}" destId="{7107A488-AA0C-4547-BC6D-BFE6AAF1554C}" srcOrd="0" destOrd="1" presId="urn:microsoft.com/office/officeart/2005/8/layout/vList5"/>
    <dgm:cxn modelId="{582572C6-25D8-4B9A-A523-86B5BD7DB2D1}" type="presOf" srcId="{ECC79009-14CA-48BC-9D4C-65758CC82592}" destId="{5998EC96-8883-4626-B44B-1150595F7C31}" srcOrd="0" destOrd="0" presId="urn:microsoft.com/office/officeart/2005/8/layout/vList5"/>
    <dgm:cxn modelId="{C78A462F-6B21-479A-A4BF-4AA2A36D0329}" type="presOf" srcId="{29A6341C-9603-4E0E-9D47-1EE84CB6B928}" destId="{7107A488-AA0C-4547-BC6D-BFE6AAF1554C}" srcOrd="0" destOrd="2" presId="urn:microsoft.com/office/officeart/2005/8/layout/vList5"/>
    <dgm:cxn modelId="{14BB7E10-2F15-49D6-8A0B-3034A370381E}" type="presOf" srcId="{482A6BBE-C710-4349-9D95-A4B306AB727B}" destId="{7AF2047D-E9BE-4487-8D24-96A8A757AF8F}" srcOrd="0" destOrd="0" presId="urn:microsoft.com/office/officeart/2005/8/layout/vList5"/>
    <dgm:cxn modelId="{92783C59-3143-43E3-90B2-3C404D3CE230}" srcId="{482A6BBE-C710-4349-9D95-A4B306AB727B}" destId="{29A6341C-9603-4E0E-9D47-1EE84CB6B928}" srcOrd="2" destOrd="0" parTransId="{087E2E35-B9E3-474C-84A4-DB1128BD91D4}" sibTransId="{36D1EDC1-F75B-4817-8D64-371A9C370CB4}"/>
    <dgm:cxn modelId="{0B887402-7723-42E8-B4DA-B6DA0E441C28}" type="presOf" srcId="{17050E4E-3DDC-4400-BE95-F5195EBB3E5B}" destId="{06F203BC-C8C7-487C-B2D0-A39339B8A79C}" srcOrd="0" destOrd="0" presId="urn:microsoft.com/office/officeart/2005/8/layout/vList5"/>
    <dgm:cxn modelId="{8F4C45FE-D9CD-490F-8AE2-DFFE375749FA}" type="presParOf" srcId="{06F203BC-C8C7-487C-B2D0-A39339B8A79C}" destId="{E4F04111-1691-4081-B0BC-DED944E642CD}" srcOrd="0" destOrd="0" presId="urn:microsoft.com/office/officeart/2005/8/layout/vList5"/>
    <dgm:cxn modelId="{12797B08-44A5-49FF-A822-261EBEC2ED81}" type="presParOf" srcId="{E4F04111-1691-4081-B0BC-DED944E642CD}" destId="{6F224305-99E7-4E97-9CB8-FF99006C0358}" srcOrd="0" destOrd="0" presId="urn:microsoft.com/office/officeart/2005/8/layout/vList5"/>
    <dgm:cxn modelId="{DC002F68-54A9-4F29-AAD3-0F85227D9ACC}" type="presParOf" srcId="{E4F04111-1691-4081-B0BC-DED944E642CD}" destId="{5998EC96-8883-4626-B44B-1150595F7C31}" srcOrd="1" destOrd="0" presId="urn:microsoft.com/office/officeart/2005/8/layout/vList5"/>
    <dgm:cxn modelId="{9FC8F3B9-570E-44D0-8A66-A445A85B2CBC}" type="presParOf" srcId="{06F203BC-C8C7-487C-B2D0-A39339B8A79C}" destId="{FCFA84C6-5CA6-4DAD-A01B-DFA6D7331BFD}" srcOrd="1" destOrd="0" presId="urn:microsoft.com/office/officeart/2005/8/layout/vList5"/>
    <dgm:cxn modelId="{587E3AEA-423B-4D10-92A2-BD0A7E010130}" type="presParOf" srcId="{06F203BC-C8C7-487C-B2D0-A39339B8A79C}" destId="{8E287995-772B-4225-9356-AA6AA8B66F4C}" srcOrd="2" destOrd="0" presId="urn:microsoft.com/office/officeart/2005/8/layout/vList5"/>
    <dgm:cxn modelId="{155C7CDB-777F-4816-BC72-0CA5AC79FBFE}" type="presParOf" srcId="{8E287995-772B-4225-9356-AA6AA8B66F4C}" destId="{7AF2047D-E9BE-4487-8D24-96A8A757AF8F}" srcOrd="0" destOrd="0" presId="urn:microsoft.com/office/officeart/2005/8/layout/vList5"/>
    <dgm:cxn modelId="{F85A1B83-CAB4-4ED8-AD6F-9DB5CCC59315}" type="presParOf" srcId="{8E287995-772B-4225-9356-AA6AA8B66F4C}" destId="{7107A488-AA0C-4547-BC6D-BFE6AAF155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C29FAB-00B7-4BC2-8C5D-7AEFA230D0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C35471-04E6-4FA8-A319-625ED18741EE}">
      <dgm:prSet/>
      <dgm:spPr>
        <a:solidFill>
          <a:srgbClr val="FFCC66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Цель программы:</a:t>
          </a:r>
          <a:endParaRPr lang="ru-RU" b="1" dirty="0">
            <a:solidFill>
              <a:schemeClr val="tx1"/>
            </a:solidFill>
          </a:endParaRPr>
        </a:p>
      </dgm:t>
    </dgm:pt>
    <dgm:pt modelId="{ACE6F275-772E-4367-AF4D-D08D64DD427E}" type="parTrans" cxnId="{EF5A8F5E-F343-4AD8-BB88-64B17DB37B4C}">
      <dgm:prSet/>
      <dgm:spPr/>
      <dgm:t>
        <a:bodyPr/>
        <a:lstStyle/>
        <a:p>
          <a:endParaRPr lang="ru-RU"/>
        </a:p>
      </dgm:t>
    </dgm:pt>
    <dgm:pt modelId="{A62E3D10-CFBB-42AE-A902-1C57810A06B3}" type="sibTrans" cxnId="{EF5A8F5E-F343-4AD8-BB88-64B17DB37B4C}">
      <dgm:prSet/>
      <dgm:spPr/>
      <dgm:t>
        <a:bodyPr/>
        <a:lstStyle/>
        <a:p>
          <a:endParaRPr lang="ru-RU"/>
        </a:p>
      </dgm:t>
    </dgm:pt>
    <dgm:pt modelId="{BBC2DEBD-F37A-4267-9080-6A0200A01A8F}">
      <dgm:prSet/>
      <dgm:spPr>
        <a:solidFill>
          <a:srgbClr val="7030A0"/>
        </a:solidFill>
      </dgm:spPr>
      <dgm:t>
        <a:bodyPr/>
        <a:lstStyle/>
        <a:p>
          <a:pPr rtl="0"/>
          <a:r>
            <a:rPr lang="ru-RU" b="1" dirty="0" smtClean="0"/>
            <a:t>Задачи Программы:</a:t>
          </a:r>
          <a:endParaRPr lang="ru-RU" dirty="0"/>
        </a:p>
      </dgm:t>
    </dgm:pt>
    <dgm:pt modelId="{4B3B195B-E485-4326-B014-1B1683E2FDD5}" type="parTrans" cxnId="{DD87C0D2-7B64-4703-9275-D37B079FC4C0}">
      <dgm:prSet/>
      <dgm:spPr/>
      <dgm:t>
        <a:bodyPr/>
        <a:lstStyle/>
        <a:p>
          <a:endParaRPr lang="ru-RU"/>
        </a:p>
      </dgm:t>
    </dgm:pt>
    <dgm:pt modelId="{A3F6C8D9-29D3-4423-8165-AFE83862B819}" type="sibTrans" cxnId="{DD87C0D2-7B64-4703-9275-D37B079FC4C0}">
      <dgm:prSet/>
      <dgm:spPr/>
      <dgm:t>
        <a:bodyPr/>
        <a:lstStyle/>
        <a:p>
          <a:endParaRPr lang="ru-RU"/>
        </a:p>
      </dgm:t>
    </dgm:pt>
    <dgm:pt modelId="{90DDA181-9489-44A7-9207-662E7EB20CD4}">
      <dgm:prSet/>
      <dgm:spPr/>
      <dgm:t>
        <a:bodyPr/>
        <a:lstStyle/>
        <a:p>
          <a:pPr rtl="0"/>
          <a:r>
            <a:rPr lang="ru-RU" dirty="0" smtClean="0"/>
            <a:t>Содействие  модернизации и расширению производственных мощностей субъектов деятельности в сфере химических и нефтехимических производств.</a:t>
          </a:r>
          <a:endParaRPr lang="ru-RU" b="1" dirty="0"/>
        </a:p>
      </dgm:t>
    </dgm:pt>
    <dgm:pt modelId="{BCC272B3-ECA0-4FEA-BECE-40DF9CBD30A0}" type="parTrans" cxnId="{71B287C9-1B53-426E-94A6-7603CFCD54DC}">
      <dgm:prSet/>
      <dgm:spPr/>
      <dgm:t>
        <a:bodyPr/>
        <a:lstStyle/>
        <a:p>
          <a:endParaRPr lang="ru-RU"/>
        </a:p>
      </dgm:t>
    </dgm:pt>
    <dgm:pt modelId="{A8839FC6-C3C8-41CD-B018-4C1A832FF0C3}" type="sibTrans" cxnId="{71B287C9-1B53-426E-94A6-7603CFCD54DC}">
      <dgm:prSet/>
      <dgm:spPr/>
      <dgm:t>
        <a:bodyPr/>
        <a:lstStyle/>
        <a:p>
          <a:endParaRPr lang="ru-RU"/>
        </a:p>
      </dgm:t>
    </dgm:pt>
    <dgm:pt modelId="{D408B7A3-994E-4C53-B7D3-A6E9253AA307}">
      <dgm:prSet/>
      <dgm:spPr/>
      <dgm:t>
        <a:bodyPr/>
        <a:lstStyle/>
        <a:p>
          <a:pPr rtl="0"/>
          <a:r>
            <a:rPr lang="ru-RU" dirty="0" smtClean="0"/>
            <a:t>Содействие развитию химических и нефтехимических производств </a:t>
          </a:r>
          <a:endParaRPr lang="ru-RU" b="1" dirty="0"/>
        </a:p>
      </dgm:t>
    </dgm:pt>
    <dgm:pt modelId="{FE6F43E2-0872-49A2-8A84-93A9EB8E7DC9}" type="parTrans" cxnId="{6A382A4B-E186-4FC2-A826-646D4C727706}">
      <dgm:prSet/>
      <dgm:spPr/>
      <dgm:t>
        <a:bodyPr/>
        <a:lstStyle/>
        <a:p>
          <a:endParaRPr lang="ru-RU"/>
        </a:p>
      </dgm:t>
    </dgm:pt>
    <dgm:pt modelId="{CCE1073F-08BD-40A5-A071-57C81D9E6D11}" type="sibTrans" cxnId="{6A382A4B-E186-4FC2-A826-646D4C727706}">
      <dgm:prSet/>
      <dgm:spPr/>
      <dgm:t>
        <a:bodyPr/>
        <a:lstStyle/>
        <a:p>
          <a:endParaRPr lang="ru-RU"/>
        </a:p>
      </dgm:t>
    </dgm:pt>
    <dgm:pt modelId="{A1A866BC-FABA-44FB-9AF3-7FD53BEDD10E}">
      <dgm:prSet/>
      <dgm:spPr/>
      <dgm:t>
        <a:bodyPr/>
        <a:lstStyle/>
        <a:p>
          <a:r>
            <a:rPr lang="ru-RU" dirty="0" smtClean="0"/>
            <a:t>Содействие  созданию новых высокотехнологичных рабочих мест.</a:t>
          </a:r>
          <a:endParaRPr lang="ru-RU" dirty="0"/>
        </a:p>
      </dgm:t>
    </dgm:pt>
    <dgm:pt modelId="{BAB08B9C-8F45-48AC-972D-1807FFA30B93}" type="parTrans" cxnId="{5F357D39-2EFA-41A2-9910-C24BE39A7004}">
      <dgm:prSet/>
      <dgm:spPr/>
      <dgm:t>
        <a:bodyPr/>
        <a:lstStyle/>
        <a:p>
          <a:endParaRPr lang="ru-RU"/>
        </a:p>
      </dgm:t>
    </dgm:pt>
    <dgm:pt modelId="{015142C6-EA3C-4889-B5F2-D637665804B4}" type="sibTrans" cxnId="{5F357D39-2EFA-41A2-9910-C24BE39A7004}">
      <dgm:prSet/>
      <dgm:spPr/>
      <dgm:t>
        <a:bodyPr/>
        <a:lstStyle/>
        <a:p>
          <a:endParaRPr lang="ru-RU"/>
        </a:p>
      </dgm:t>
    </dgm:pt>
    <dgm:pt modelId="{41789347-B9F7-42B9-930A-066E558CA6E8}">
      <dgm:prSet/>
      <dgm:spPr/>
      <dgm:t>
        <a:bodyPr/>
        <a:lstStyle/>
        <a:p>
          <a:r>
            <a:rPr lang="ru-RU" dirty="0" smtClean="0"/>
            <a:t>Содействие </a:t>
          </a:r>
          <a:r>
            <a:rPr lang="ru-RU" dirty="0" err="1" smtClean="0"/>
            <a:t>импортозамещению</a:t>
          </a:r>
          <a:r>
            <a:rPr lang="ru-RU" dirty="0" smtClean="0"/>
            <a:t>.</a:t>
          </a:r>
          <a:endParaRPr lang="ru-RU" dirty="0"/>
        </a:p>
      </dgm:t>
    </dgm:pt>
    <dgm:pt modelId="{40AB58E2-B7C2-465D-A6F8-AD6730AE0CC0}" type="parTrans" cxnId="{2B5D3BE1-7665-4F7C-A6C9-6F9D1EDB0032}">
      <dgm:prSet/>
      <dgm:spPr/>
      <dgm:t>
        <a:bodyPr/>
        <a:lstStyle/>
        <a:p>
          <a:endParaRPr lang="ru-RU"/>
        </a:p>
      </dgm:t>
    </dgm:pt>
    <dgm:pt modelId="{FD151AF7-A323-4260-90F1-3E598FD87B2F}" type="sibTrans" cxnId="{2B5D3BE1-7665-4F7C-A6C9-6F9D1EDB0032}">
      <dgm:prSet/>
      <dgm:spPr/>
      <dgm:t>
        <a:bodyPr/>
        <a:lstStyle/>
        <a:p>
          <a:endParaRPr lang="ru-RU"/>
        </a:p>
      </dgm:t>
    </dgm:pt>
    <dgm:pt modelId="{1B75C808-AB7C-4D5C-8D77-8E92BEB9702F}" type="pres">
      <dgm:prSet presAssocID="{E4C29FAB-00B7-4BC2-8C5D-7AEFA230D0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FB52A4-F620-4495-AB5E-00D35A5EE792}" type="pres">
      <dgm:prSet presAssocID="{F7C35471-04E6-4FA8-A319-625ED18741EE}" presName="linNode" presStyleCnt="0"/>
      <dgm:spPr/>
    </dgm:pt>
    <dgm:pt modelId="{F9E58463-908A-468D-B168-C98FC983204E}" type="pres">
      <dgm:prSet presAssocID="{F7C35471-04E6-4FA8-A319-625ED18741E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BA2C6-93B7-40F7-AF07-DF697E5EFBBA}" type="pres">
      <dgm:prSet presAssocID="{F7C35471-04E6-4FA8-A319-625ED18741EE}" presName="descendantText" presStyleLbl="alignAccFollowNode1" presStyleIdx="0" presStyleCnt="2" custScaleX="120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5EA5D-74C7-48D0-AC5E-27C775CAB132}" type="pres">
      <dgm:prSet presAssocID="{A62E3D10-CFBB-42AE-A902-1C57810A06B3}" presName="sp" presStyleCnt="0"/>
      <dgm:spPr/>
    </dgm:pt>
    <dgm:pt modelId="{80CB050C-3A95-43F2-8402-3E9FD4EC8419}" type="pres">
      <dgm:prSet presAssocID="{BBC2DEBD-F37A-4267-9080-6A0200A01A8F}" presName="linNode" presStyleCnt="0"/>
      <dgm:spPr/>
    </dgm:pt>
    <dgm:pt modelId="{EEE628ED-9A36-4149-B3E9-582BA0994234}" type="pres">
      <dgm:prSet presAssocID="{BBC2DEBD-F37A-4267-9080-6A0200A01A8F}" presName="parentText" presStyleLbl="node1" presStyleIdx="1" presStyleCnt="2" custScaleY="933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5ACE7-45DC-45A6-8436-AFA19C97FECC}" type="pres">
      <dgm:prSet presAssocID="{BBC2DEBD-F37A-4267-9080-6A0200A01A8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687C97-EB57-4EC3-8D60-68D07DA7D6B4}" type="presOf" srcId="{A1A866BC-FABA-44FB-9AF3-7FD53BEDD10E}" destId="{0F65ACE7-45DC-45A6-8436-AFA19C97FECC}" srcOrd="0" destOrd="1" presId="urn:microsoft.com/office/officeart/2005/8/layout/vList5"/>
    <dgm:cxn modelId="{F0F73C96-3DEF-4233-AF72-C0C7D4AFE850}" type="presOf" srcId="{90DDA181-9489-44A7-9207-662E7EB20CD4}" destId="{0F65ACE7-45DC-45A6-8436-AFA19C97FECC}" srcOrd="0" destOrd="0" presId="urn:microsoft.com/office/officeart/2005/8/layout/vList5"/>
    <dgm:cxn modelId="{2B5D3BE1-7665-4F7C-A6C9-6F9D1EDB0032}" srcId="{BBC2DEBD-F37A-4267-9080-6A0200A01A8F}" destId="{41789347-B9F7-42B9-930A-066E558CA6E8}" srcOrd="2" destOrd="0" parTransId="{40AB58E2-B7C2-465D-A6F8-AD6730AE0CC0}" sibTransId="{FD151AF7-A323-4260-90F1-3E598FD87B2F}"/>
    <dgm:cxn modelId="{2A926837-645C-4E4D-9B11-C6F71523D7C6}" type="presOf" srcId="{F7C35471-04E6-4FA8-A319-625ED18741EE}" destId="{F9E58463-908A-468D-B168-C98FC983204E}" srcOrd="0" destOrd="0" presId="urn:microsoft.com/office/officeart/2005/8/layout/vList5"/>
    <dgm:cxn modelId="{6A382A4B-E186-4FC2-A826-646D4C727706}" srcId="{F7C35471-04E6-4FA8-A319-625ED18741EE}" destId="{D408B7A3-994E-4C53-B7D3-A6E9253AA307}" srcOrd="0" destOrd="0" parTransId="{FE6F43E2-0872-49A2-8A84-93A9EB8E7DC9}" sibTransId="{CCE1073F-08BD-40A5-A071-57C81D9E6D11}"/>
    <dgm:cxn modelId="{DD87C0D2-7B64-4703-9275-D37B079FC4C0}" srcId="{E4C29FAB-00B7-4BC2-8C5D-7AEFA230D035}" destId="{BBC2DEBD-F37A-4267-9080-6A0200A01A8F}" srcOrd="1" destOrd="0" parTransId="{4B3B195B-E485-4326-B014-1B1683E2FDD5}" sibTransId="{A3F6C8D9-29D3-4423-8165-AFE83862B819}"/>
    <dgm:cxn modelId="{EF5A8F5E-F343-4AD8-BB88-64B17DB37B4C}" srcId="{E4C29FAB-00B7-4BC2-8C5D-7AEFA230D035}" destId="{F7C35471-04E6-4FA8-A319-625ED18741EE}" srcOrd="0" destOrd="0" parTransId="{ACE6F275-772E-4367-AF4D-D08D64DD427E}" sibTransId="{A62E3D10-CFBB-42AE-A902-1C57810A06B3}"/>
    <dgm:cxn modelId="{9B8CA5D8-9575-4D97-96AD-1621D52F56F6}" type="presOf" srcId="{41789347-B9F7-42B9-930A-066E558CA6E8}" destId="{0F65ACE7-45DC-45A6-8436-AFA19C97FECC}" srcOrd="0" destOrd="2" presId="urn:microsoft.com/office/officeart/2005/8/layout/vList5"/>
    <dgm:cxn modelId="{45C358EB-6BDE-4BF7-92C8-0472BC93CB01}" type="presOf" srcId="{E4C29FAB-00B7-4BC2-8C5D-7AEFA230D035}" destId="{1B75C808-AB7C-4D5C-8D77-8E92BEB9702F}" srcOrd="0" destOrd="0" presId="urn:microsoft.com/office/officeart/2005/8/layout/vList5"/>
    <dgm:cxn modelId="{9F7DBBBC-AE39-440F-ACF1-EA7E09737F6B}" type="presOf" srcId="{D408B7A3-994E-4C53-B7D3-A6E9253AA307}" destId="{CE8BA2C6-93B7-40F7-AF07-DF697E5EFBBA}" srcOrd="0" destOrd="0" presId="urn:microsoft.com/office/officeart/2005/8/layout/vList5"/>
    <dgm:cxn modelId="{250E0F2C-73B7-48E2-8022-9F89C4244A81}" type="presOf" srcId="{BBC2DEBD-F37A-4267-9080-6A0200A01A8F}" destId="{EEE628ED-9A36-4149-B3E9-582BA0994234}" srcOrd="0" destOrd="0" presId="urn:microsoft.com/office/officeart/2005/8/layout/vList5"/>
    <dgm:cxn modelId="{5F357D39-2EFA-41A2-9910-C24BE39A7004}" srcId="{BBC2DEBD-F37A-4267-9080-6A0200A01A8F}" destId="{A1A866BC-FABA-44FB-9AF3-7FD53BEDD10E}" srcOrd="1" destOrd="0" parTransId="{BAB08B9C-8F45-48AC-972D-1807FFA30B93}" sibTransId="{015142C6-EA3C-4889-B5F2-D637665804B4}"/>
    <dgm:cxn modelId="{71B287C9-1B53-426E-94A6-7603CFCD54DC}" srcId="{BBC2DEBD-F37A-4267-9080-6A0200A01A8F}" destId="{90DDA181-9489-44A7-9207-662E7EB20CD4}" srcOrd="0" destOrd="0" parTransId="{BCC272B3-ECA0-4FEA-BECE-40DF9CBD30A0}" sibTransId="{A8839FC6-C3C8-41CD-B018-4C1A832FF0C3}"/>
    <dgm:cxn modelId="{60818C4B-4698-4B23-8791-6ED1DDA57A48}" type="presParOf" srcId="{1B75C808-AB7C-4D5C-8D77-8E92BEB9702F}" destId="{17FB52A4-F620-4495-AB5E-00D35A5EE792}" srcOrd="0" destOrd="0" presId="urn:microsoft.com/office/officeart/2005/8/layout/vList5"/>
    <dgm:cxn modelId="{2FCE3640-EE7E-4735-B381-96ACC7A99BC6}" type="presParOf" srcId="{17FB52A4-F620-4495-AB5E-00D35A5EE792}" destId="{F9E58463-908A-468D-B168-C98FC983204E}" srcOrd="0" destOrd="0" presId="urn:microsoft.com/office/officeart/2005/8/layout/vList5"/>
    <dgm:cxn modelId="{FBB1F57E-5027-4770-95A4-64FDB4C55316}" type="presParOf" srcId="{17FB52A4-F620-4495-AB5E-00D35A5EE792}" destId="{CE8BA2C6-93B7-40F7-AF07-DF697E5EFBBA}" srcOrd="1" destOrd="0" presId="urn:microsoft.com/office/officeart/2005/8/layout/vList5"/>
    <dgm:cxn modelId="{76030A7E-FA01-46A6-9DBF-12844A831477}" type="presParOf" srcId="{1B75C808-AB7C-4D5C-8D77-8E92BEB9702F}" destId="{82F5EA5D-74C7-48D0-AC5E-27C775CAB132}" srcOrd="1" destOrd="0" presId="urn:microsoft.com/office/officeart/2005/8/layout/vList5"/>
    <dgm:cxn modelId="{896BE009-3378-4E98-9F4C-F7144E4F33A0}" type="presParOf" srcId="{1B75C808-AB7C-4D5C-8D77-8E92BEB9702F}" destId="{80CB050C-3A95-43F2-8402-3E9FD4EC8419}" srcOrd="2" destOrd="0" presId="urn:microsoft.com/office/officeart/2005/8/layout/vList5"/>
    <dgm:cxn modelId="{02B05380-5D76-4693-8D8D-06288C9FF381}" type="presParOf" srcId="{80CB050C-3A95-43F2-8402-3E9FD4EC8419}" destId="{EEE628ED-9A36-4149-B3E9-582BA0994234}" srcOrd="0" destOrd="0" presId="urn:microsoft.com/office/officeart/2005/8/layout/vList5"/>
    <dgm:cxn modelId="{F24E4296-0797-464B-B26F-2E62638F4636}" type="presParOf" srcId="{80CB050C-3A95-43F2-8402-3E9FD4EC8419}" destId="{0F65ACE7-45DC-45A6-8436-AFA19C97F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C3D99A-B58C-444F-BDCF-2930367B13B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DA2163-1D07-471F-AEAF-71BD982392F5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2021 год</a:t>
          </a:r>
          <a:endParaRPr lang="ru-RU" dirty="0"/>
        </a:p>
      </dgm:t>
    </dgm:pt>
    <dgm:pt modelId="{1ADC632D-D8CC-4BFD-8204-607CA5169366}" type="parTrans" cxnId="{DDC67718-CDA2-49EA-A7DB-68BF893D6EF7}">
      <dgm:prSet/>
      <dgm:spPr/>
      <dgm:t>
        <a:bodyPr/>
        <a:lstStyle/>
        <a:p>
          <a:endParaRPr lang="ru-RU"/>
        </a:p>
      </dgm:t>
    </dgm:pt>
    <dgm:pt modelId="{1C4CCA3B-0818-49DF-A803-EE8546A042C1}" type="sibTrans" cxnId="{DDC67718-CDA2-49EA-A7DB-68BF893D6EF7}">
      <dgm:prSet/>
      <dgm:spPr/>
      <dgm:t>
        <a:bodyPr/>
        <a:lstStyle/>
        <a:p>
          <a:endParaRPr lang="ru-RU"/>
        </a:p>
      </dgm:t>
    </dgm:pt>
    <dgm:pt modelId="{EF46737C-570A-436E-95A8-6A5D9685E875}">
      <dgm:prSet phldrT="[Текст]"/>
      <dgm:spPr/>
      <dgm:t>
        <a:bodyPr/>
        <a:lstStyle/>
        <a:p>
          <a:r>
            <a:rPr lang="ru-RU" dirty="0" smtClean="0"/>
            <a:t>Субсидии юридическим лицам – 4186 млн.руб.</a:t>
          </a:r>
          <a:endParaRPr lang="ru-RU" dirty="0"/>
        </a:p>
      </dgm:t>
    </dgm:pt>
    <dgm:pt modelId="{937EA7F7-4726-4B0B-B254-C315B84EAD62}" type="parTrans" cxnId="{F4430AD1-BF81-4ECE-A184-A9AFACF05CF6}">
      <dgm:prSet/>
      <dgm:spPr/>
      <dgm:t>
        <a:bodyPr/>
        <a:lstStyle/>
        <a:p>
          <a:endParaRPr lang="ru-RU"/>
        </a:p>
      </dgm:t>
    </dgm:pt>
    <dgm:pt modelId="{9B9B0D4A-AD1C-47EC-B272-172400F160B7}" type="sibTrans" cxnId="{F4430AD1-BF81-4ECE-A184-A9AFACF05CF6}">
      <dgm:prSet/>
      <dgm:spPr/>
      <dgm:t>
        <a:bodyPr/>
        <a:lstStyle/>
        <a:p>
          <a:endParaRPr lang="ru-RU"/>
        </a:p>
      </dgm:t>
    </dgm:pt>
    <dgm:pt modelId="{A2FD019D-56DF-49EF-A34D-A5FDC4389EE8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2023год</a:t>
          </a:r>
          <a:endParaRPr lang="ru-RU" dirty="0"/>
        </a:p>
      </dgm:t>
    </dgm:pt>
    <dgm:pt modelId="{DD5746A6-99E3-477B-8128-690D709A57CE}" type="parTrans" cxnId="{99492825-AD37-4127-A6AC-9B90019C64FE}">
      <dgm:prSet/>
      <dgm:spPr/>
      <dgm:t>
        <a:bodyPr/>
        <a:lstStyle/>
        <a:p>
          <a:endParaRPr lang="ru-RU"/>
        </a:p>
      </dgm:t>
    </dgm:pt>
    <dgm:pt modelId="{B07DC517-33E1-4BFF-8E03-2F0338734960}" type="sibTrans" cxnId="{99492825-AD37-4127-A6AC-9B90019C64FE}">
      <dgm:prSet/>
      <dgm:spPr/>
      <dgm:t>
        <a:bodyPr/>
        <a:lstStyle/>
        <a:p>
          <a:endParaRPr lang="ru-RU"/>
        </a:p>
      </dgm:t>
    </dgm:pt>
    <dgm:pt modelId="{73B322A1-DA9E-495D-BB26-F20DB34B93D9}">
      <dgm:prSet phldrT="[Текст]"/>
      <dgm:spPr/>
      <dgm:t>
        <a:bodyPr/>
        <a:lstStyle/>
        <a:p>
          <a:r>
            <a:rPr lang="ru-RU" dirty="0" smtClean="0"/>
            <a:t>Субсидии юридическим лицам – 4888 млн.руб.</a:t>
          </a:r>
          <a:endParaRPr lang="ru-RU" dirty="0"/>
        </a:p>
      </dgm:t>
    </dgm:pt>
    <dgm:pt modelId="{D7CE742E-410B-4711-9A49-1035C8080E22}" type="parTrans" cxnId="{378160A7-916E-46F8-A300-F4EF0E143227}">
      <dgm:prSet/>
      <dgm:spPr/>
      <dgm:t>
        <a:bodyPr/>
        <a:lstStyle/>
        <a:p>
          <a:endParaRPr lang="ru-RU"/>
        </a:p>
      </dgm:t>
    </dgm:pt>
    <dgm:pt modelId="{62C9F159-5918-4B67-9D1C-ACD55EA9D90C}" type="sibTrans" cxnId="{378160A7-916E-46F8-A300-F4EF0E143227}">
      <dgm:prSet/>
      <dgm:spPr/>
      <dgm:t>
        <a:bodyPr/>
        <a:lstStyle/>
        <a:p>
          <a:endParaRPr lang="ru-RU"/>
        </a:p>
      </dgm:t>
    </dgm:pt>
    <dgm:pt modelId="{B9DDF8B8-DC4B-4FA1-802B-25893EDEABCE}">
      <dgm:prSet phldrT="[Текст]"/>
      <dgm:spPr/>
      <dgm:t>
        <a:bodyPr/>
        <a:lstStyle/>
        <a:p>
          <a:r>
            <a:rPr lang="ru-RU" dirty="0" smtClean="0"/>
            <a:t>Субсидии юридическим лицам – 4455 млн.руб.</a:t>
          </a:r>
          <a:endParaRPr lang="ru-RU" dirty="0"/>
        </a:p>
      </dgm:t>
    </dgm:pt>
    <dgm:pt modelId="{178A5AE1-8D87-4AB1-8B1A-F718EB9B2ABE}" type="sibTrans" cxnId="{1AD52847-8447-4333-AAA2-44B15C06F679}">
      <dgm:prSet/>
      <dgm:spPr/>
      <dgm:t>
        <a:bodyPr/>
        <a:lstStyle/>
        <a:p>
          <a:endParaRPr lang="ru-RU"/>
        </a:p>
      </dgm:t>
    </dgm:pt>
    <dgm:pt modelId="{2935497A-7021-48FC-8F7C-D1368A2CD137}" type="parTrans" cxnId="{1AD52847-8447-4333-AAA2-44B15C06F679}">
      <dgm:prSet/>
      <dgm:spPr/>
      <dgm:t>
        <a:bodyPr/>
        <a:lstStyle/>
        <a:p>
          <a:endParaRPr lang="ru-RU"/>
        </a:p>
      </dgm:t>
    </dgm:pt>
    <dgm:pt modelId="{E8492850-7B65-4182-9B85-64F852442F95}">
      <dgm:prSet phldrT="[Текст]"/>
      <dgm:spPr>
        <a:solidFill>
          <a:srgbClr val="002060"/>
        </a:solidFill>
      </dgm:spPr>
      <dgm:t>
        <a:bodyPr/>
        <a:lstStyle/>
        <a:p>
          <a:pPr algn="ctr"/>
          <a:r>
            <a:rPr lang="ru-RU" dirty="0" smtClean="0"/>
            <a:t>2022год</a:t>
          </a:r>
          <a:endParaRPr lang="ru-RU" dirty="0"/>
        </a:p>
      </dgm:t>
    </dgm:pt>
    <dgm:pt modelId="{88135395-7D34-4078-8242-4715C26166E9}" type="sibTrans" cxnId="{902EACDE-75BC-4ACE-9A29-A2FDF67487F5}">
      <dgm:prSet/>
      <dgm:spPr/>
      <dgm:t>
        <a:bodyPr/>
        <a:lstStyle/>
        <a:p>
          <a:endParaRPr lang="ru-RU"/>
        </a:p>
      </dgm:t>
    </dgm:pt>
    <dgm:pt modelId="{6BFC8D12-26CA-4A56-B940-612C99F810C4}" type="parTrans" cxnId="{902EACDE-75BC-4ACE-9A29-A2FDF67487F5}">
      <dgm:prSet/>
      <dgm:spPr/>
      <dgm:t>
        <a:bodyPr/>
        <a:lstStyle/>
        <a:p>
          <a:endParaRPr lang="ru-RU"/>
        </a:p>
      </dgm:t>
    </dgm:pt>
    <dgm:pt modelId="{CE5A4257-958F-4D90-84FF-8988EB60FC46}" type="pres">
      <dgm:prSet presAssocID="{15C3D99A-B58C-444F-BDCF-2930367B13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17CBD6-2B2E-4FAD-84C2-E6AA39DAE44D}" type="pres">
      <dgm:prSet presAssocID="{15C3D99A-B58C-444F-BDCF-2930367B13BE}" presName="tSp" presStyleCnt="0"/>
      <dgm:spPr/>
    </dgm:pt>
    <dgm:pt modelId="{466F1AB4-844A-4762-9ADF-D637AF8E3F8A}" type="pres">
      <dgm:prSet presAssocID="{15C3D99A-B58C-444F-BDCF-2930367B13BE}" presName="bSp" presStyleCnt="0"/>
      <dgm:spPr/>
    </dgm:pt>
    <dgm:pt modelId="{D01FFC91-1654-4DBC-8892-3FB522535B2B}" type="pres">
      <dgm:prSet presAssocID="{15C3D99A-B58C-444F-BDCF-2930367B13BE}" presName="process" presStyleCnt="0"/>
      <dgm:spPr/>
    </dgm:pt>
    <dgm:pt modelId="{80BC80F7-2855-4D86-940E-FC01E8A0BB99}" type="pres">
      <dgm:prSet presAssocID="{3FDA2163-1D07-471F-AEAF-71BD982392F5}" presName="composite1" presStyleCnt="0"/>
      <dgm:spPr/>
    </dgm:pt>
    <dgm:pt modelId="{52BBF23F-C332-48CA-BE6A-A18AF4748165}" type="pres">
      <dgm:prSet presAssocID="{3FDA2163-1D07-471F-AEAF-71BD982392F5}" presName="dummyNode1" presStyleLbl="node1" presStyleIdx="0" presStyleCnt="3"/>
      <dgm:spPr/>
    </dgm:pt>
    <dgm:pt modelId="{466B17CE-C58A-41CF-9DC4-F37DA214275E}" type="pres">
      <dgm:prSet presAssocID="{3FDA2163-1D07-471F-AEAF-71BD982392F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43EF5-D2B5-4ACD-BD86-0320BCF15F2C}" type="pres">
      <dgm:prSet presAssocID="{3FDA2163-1D07-471F-AEAF-71BD982392F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8CB98-16D9-40CD-8E23-FC17A1428FFC}" type="pres">
      <dgm:prSet presAssocID="{3FDA2163-1D07-471F-AEAF-71BD982392F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9FE36-4B98-415E-A467-7D3DE752B81D}" type="pres">
      <dgm:prSet presAssocID="{3FDA2163-1D07-471F-AEAF-71BD982392F5}" presName="connSite1" presStyleCnt="0"/>
      <dgm:spPr/>
    </dgm:pt>
    <dgm:pt modelId="{EFC7CABE-0215-4655-BDE7-6008DFBBF373}" type="pres">
      <dgm:prSet presAssocID="{1C4CCA3B-0818-49DF-A803-EE8546A042C1}" presName="Name9" presStyleLbl="sibTrans2D1" presStyleIdx="0" presStyleCnt="2"/>
      <dgm:spPr/>
      <dgm:t>
        <a:bodyPr/>
        <a:lstStyle/>
        <a:p>
          <a:endParaRPr lang="ru-RU"/>
        </a:p>
      </dgm:t>
    </dgm:pt>
    <dgm:pt modelId="{880CFA30-5CEF-42EA-A53B-84075F21A8BE}" type="pres">
      <dgm:prSet presAssocID="{E8492850-7B65-4182-9B85-64F852442F95}" presName="composite2" presStyleCnt="0"/>
      <dgm:spPr/>
    </dgm:pt>
    <dgm:pt modelId="{C63A4016-5EF2-4779-8040-BCECDCDA262A}" type="pres">
      <dgm:prSet presAssocID="{E8492850-7B65-4182-9B85-64F852442F95}" presName="dummyNode2" presStyleLbl="node1" presStyleIdx="0" presStyleCnt="3"/>
      <dgm:spPr/>
    </dgm:pt>
    <dgm:pt modelId="{0D480F72-F27A-4E33-BF05-DB4EF7FB86C8}" type="pres">
      <dgm:prSet presAssocID="{E8492850-7B65-4182-9B85-64F852442F9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B32B3-ACE6-424B-B473-06B414AD29A9}" type="pres">
      <dgm:prSet presAssocID="{E8492850-7B65-4182-9B85-64F852442F9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DE675-AE0C-445E-ABEE-DE438703526E}" type="pres">
      <dgm:prSet presAssocID="{E8492850-7B65-4182-9B85-64F852442F9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7A616-B1D8-436D-8C18-4D8E30442C1B}" type="pres">
      <dgm:prSet presAssocID="{E8492850-7B65-4182-9B85-64F852442F95}" presName="connSite2" presStyleCnt="0"/>
      <dgm:spPr/>
    </dgm:pt>
    <dgm:pt modelId="{B707D959-6E80-408C-9615-C3561C4C1D0C}" type="pres">
      <dgm:prSet presAssocID="{88135395-7D34-4078-8242-4715C26166E9}" presName="Name18" presStyleLbl="sibTrans2D1" presStyleIdx="1" presStyleCnt="2"/>
      <dgm:spPr/>
      <dgm:t>
        <a:bodyPr/>
        <a:lstStyle/>
        <a:p>
          <a:endParaRPr lang="ru-RU"/>
        </a:p>
      </dgm:t>
    </dgm:pt>
    <dgm:pt modelId="{45134B9A-C597-4F68-BA5E-37D7637E9BCC}" type="pres">
      <dgm:prSet presAssocID="{A2FD019D-56DF-49EF-A34D-A5FDC4389EE8}" presName="composite1" presStyleCnt="0"/>
      <dgm:spPr/>
    </dgm:pt>
    <dgm:pt modelId="{F3939E8E-81B7-4803-A6B1-42C5B47FD028}" type="pres">
      <dgm:prSet presAssocID="{A2FD019D-56DF-49EF-A34D-A5FDC4389EE8}" presName="dummyNode1" presStyleLbl="node1" presStyleIdx="1" presStyleCnt="3"/>
      <dgm:spPr/>
    </dgm:pt>
    <dgm:pt modelId="{EACEAC93-2375-4928-AC00-97EEC4168182}" type="pres">
      <dgm:prSet presAssocID="{A2FD019D-56DF-49EF-A34D-A5FDC4389EE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28964-85B9-424B-A30E-6E3188988265}" type="pres">
      <dgm:prSet presAssocID="{A2FD019D-56DF-49EF-A34D-A5FDC4389EE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C1C04-E13C-4C9A-96C2-190A931E3251}" type="pres">
      <dgm:prSet presAssocID="{A2FD019D-56DF-49EF-A34D-A5FDC4389EE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A8B1A-A41A-4001-A9AC-294226C36A85}" type="pres">
      <dgm:prSet presAssocID="{A2FD019D-56DF-49EF-A34D-A5FDC4389EE8}" presName="connSite1" presStyleCnt="0"/>
      <dgm:spPr/>
    </dgm:pt>
  </dgm:ptLst>
  <dgm:cxnLst>
    <dgm:cxn modelId="{2B021982-7676-45B9-84A6-A7B0148B59F7}" type="presOf" srcId="{15C3D99A-B58C-444F-BDCF-2930367B13BE}" destId="{CE5A4257-958F-4D90-84FF-8988EB60FC46}" srcOrd="0" destOrd="0" presId="urn:microsoft.com/office/officeart/2005/8/layout/hProcess4"/>
    <dgm:cxn modelId="{2579EF4E-CBC9-47A5-AA96-B2BF4A59E71F}" type="presOf" srcId="{B9DDF8B8-DC4B-4FA1-802B-25893EDEABCE}" destId="{698B32B3-ACE6-424B-B473-06B414AD29A9}" srcOrd="1" destOrd="0" presId="urn:microsoft.com/office/officeart/2005/8/layout/hProcess4"/>
    <dgm:cxn modelId="{854AB2B8-E9E6-4F10-9A5C-1BB071DB5C2E}" type="presOf" srcId="{B9DDF8B8-DC4B-4FA1-802B-25893EDEABCE}" destId="{0D480F72-F27A-4E33-BF05-DB4EF7FB86C8}" srcOrd="0" destOrd="0" presId="urn:microsoft.com/office/officeart/2005/8/layout/hProcess4"/>
    <dgm:cxn modelId="{378160A7-916E-46F8-A300-F4EF0E143227}" srcId="{A2FD019D-56DF-49EF-A34D-A5FDC4389EE8}" destId="{73B322A1-DA9E-495D-BB26-F20DB34B93D9}" srcOrd="0" destOrd="0" parTransId="{D7CE742E-410B-4711-9A49-1035C8080E22}" sibTransId="{62C9F159-5918-4B67-9D1C-ACD55EA9D90C}"/>
    <dgm:cxn modelId="{F4430AD1-BF81-4ECE-A184-A9AFACF05CF6}" srcId="{3FDA2163-1D07-471F-AEAF-71BD982392F5}" destId="{EF46737C-570A-436E-95A8-6A5D9685E875}" srcOrd="0" destOrd="0" parTransId="{937EA7F7-4726-4B0B-B254-C315B84EAD62}" sibTransId="{9B9B0D4A-AD1C-47EC-B272-172400F160B7}"/>
    <dgm:cxn modelId="{99492825-AD37-4127-A6AC-9B90019C64FE}" srcId="{15C3D99A-B58C-444F-BDCF-2930367B13BE}" destId="{A2FD019D-56DF-49EF-A34D-A5FDC4389EE8}" srcOrd="2" destOrd="0" parTransId="{DD5746A6-99E3-477B-8128-690D709A57CE}" sibTransId="{B07DC517-33E1-4BFF-8E03-2F0338734960}"/>
    <dgm:cxn modelId="{DDC67718-CDA2-49EA-A7DB-68BF893D6EF7}" srcId="{15C3D99A-B58C-444F-BDCF-2930367B13BE}" destId="{3FDA2163-1D07-471F-AEAF-71BD982392F5}" srcOrd="0" destOrd="0" parTransId="{1ADC632D-D8CC-4BFD-8204-607CA5169366}" sibTransId="{1C4CCA3B-0818-49DF-A803-EE8546A042C1}"/>
    <dgm:cxn modelId="{BBC9D714-8B45-43B8-8F38-25D341A6A25E}" type="presOf" srcId="{E8492850-7B65-4182-9B85-64F852442F95}" destId="{15ADE675-AE0C-445E-ABEE-DE438703526E}" srcOrd="0" destOrd="0" presId="urn:microsoft.com/office/officeart/2005/8/layout/hProcess4"/>
    <dgm:cxn modelId="{D8359167-ED41-43BD-89A3-A74ED8E03C97}" type="presOf" srcId="{EF46737C-570A-436E-95A8-6A5D9685E875}" destId="{466B17CE-C58A-41CF-9DC4-F37DA214275E}" srcOrd="0" destOrd="0" presId="urn:microsoft.com/office/officeart/2005/8/layout/hProcess4"/>
    <dgm:cxn modelId="{40D9481A-A584-4992-B9EF-9A9153F90603}" type="presOf" srcId="{88135395-7D34-4078-8242-4715C26166E9}" destId="{B707D959-6E80-408C-9615-C3561C4C1D0C}" srcOrd="0" destOrd="0" presId="urn:microsoft.com/office/officeart/2005/8/layout/hProcess4"/>
    <dgm:cxn modelId="{CDD19388-CE72-44F7-BCB5-6501C11BD0F3}" type="presOf" srcId="{3FDA2163-1D07-471F-AEAF-71BD982392F5}" destId="{D9A8CB98-16D9-40CD-8E23-FC17A1428FFC}" srcOrd="0" destOrd="0" presId="urn:microsoft.com/office/officeart/2005/8/layout/hProcess4"/>
    <dgm:cxn modelId="{34397FFF-E3E0-41C6-B7FF-941E9A73ABCA}" type="presOf" srcId="{1C4CCA3B-0818-49DF-A803-EE8546A042C1}" destId="{EFC7CABE-0215-4655-BDE7-6008DFBBF373}" srcOrd="0" destOrd="0" presId="urn:microsoft.com/office/officeart/2005/8/layout/hProcess4"/>
    <dgm:cxn modelId="{902EACDE-75BC-4ACE-9A29-A2FDF67487F5}" srcId="{15C3D99A-B58C-444F-BDCF-2930367B13BE}" destId="{E8492850-7B65-4182-9B85-64F852442F95}" srcOrd="1" destOrd="0" parTransId="{6BFC8D12-26CA-4A56-B940-612C99F810C4}" sibTransId="{88135395-7D34-4078-8242-4715C26166E9}"/>
    <dgm:cxn modelId="{BABC5171-D66F-4394-B0F5-AB2474EA6B1C}" type="presOf" srcId="{73B322A1-DA9E-495D-BB26-F20DB34B93D9}" destId="{EACEAC93-2375-4928-AC00-97EEC4168182}" srcOrd="0" destOrd="0" presId="urn:microsoft.com/office/officeart/2005/8/layout/hProcess4"/>
    <dgm:cxn modelId="{1AD52847-8447-4333-AAA2-44B15C06F679}" srcId="{E8492850-7B65-4182-9B85-64F852442F95}" destId="{B9DDF8B8-DC4B-4FA1-802B-25893EDEABCE}" srcOrd="0" destOrd="0" parTransId="{2935497A-7021-48FC-8F7C-D1368A2CD137}" sibTransId="{178A5AE1-8D87-4AB1-8B1A-F718EB9B2ABE}"/>
    <dgm:cxn modelId="{CE0F2FD2-8879-42DE-9420-268439C216B1}" type="presOf" srcId="{EF46737C-570A-436E-95A8-6A5D9685E875}" destId="{06743EF5-D2B5-4ACD-BD86-0320BCF15F2C}" srcOrd="1" destOrd="0" presId="urn:microsoft.com/office/officeart/2005/8/layout/hProcess4"/>
    <dgm:cxn modelId="{623E5CCA-0E25-4BEB-B00B-BC715B187433}" type="presOf" srcId="{A2FD019D-56DF-49EF-A34D-A5FDC4389EE8}" destId="{53FC1C04-E13C-4C9A-96C2-190A931E3251}" srcOrd="0" destOrd="0" presId="urn:microsoft.com/office/officeart/2005/8/layout/hProcess4"/>
    <dgm:cxn modelId="{7DBEAE1B-8238-4560-B386-602E9F65D698}" type="presOf" srcId="{73B322A1-DA9E-495D-BB26-F20DB34B93D9}" destId="{E2B28964-85B9-424B-A30E-6E3188988265}" srcOrd="1" destOrd="0" presId="urn:microsoft.com/office/officeart/2005/8/layout/hProcess4"/>
    <dgm:cxn modelId="{C5E1FBA0-E2D0-4E78-88B1-8179F926DFFA}" type="presParOf" srcId="{CE5A4257-958F-4D90-84FF-8988EB60FC46}" destId="{6217CBD6-2B2E-4FAD-84C2-E6AA39DAE44D}" srcOrd="0" destOrd="0" presId="urn:microsoft.com/office/officeart/2005/8/layout/hProcess4"/>
    <dgm:cxn modelId="{C1C96B31-E171-4913-9C9E-7FE37AE8539F}" type="presParOf" srcId="{CE5A4257-958F-4D90-84FF-8988EB60FC46}" destId="{466F1AB4-844A-4762-9ADF-D637AF8E3F8A}" srcOrd="1" destOrd="0" presId="urn:microsoft.com/office/officeart/2005/8/layout/hProcess4"/>
    <dgm:cxn modelId="{25D071EB-E94F-4C5E-A632-4B602FAACF53}" type="presParOf" srcId="{CE5A4257-958F-4D90-84FF-8988EB60FC46}" destId="{D01FFC91-1654-4DBC-8892-3FB522535B2B}" srcOrd="2" destOrd="0" presId="urn:microsoft.com/office/officeart/2005/8/layout/hProcess4"/>
    <dgm:cxn modelId="{7A1F497E-CEAE-4672-BE13-44C19D7E047B}" type="presParOf" srcId="{D01FFC91-1654-4DBC-8892-3FB522535B2B}" destId="{80BC80F7-2855-4D86-940E-FC01E8A0BB99}" srcOrd="0" destOrd="0" presId="urn:microsoft.com/office/officeart/2005/8/layout/hProcess4"/>
    <dgm:cxn modelId="{65DBC412-FF81-41BA-BF1A-511B160B6130}" type="presParOf" srcId="{80BC80F7-2855-4D86-940E-FC01E8A0BB99}" destId="{52BBF23F-C332-48CA-BE6A-A18AF4748165}" srcOrd="0" destOrd="0" presId="urn:microsoft.com/office/officeart/2005/8/layout/hProcess4"/>
    <dgm:cxn modelId="{621A81E7-232F-4439-83F6-85139E83B130}" type="presParOf" srcId="{80BC80F7-2855-4D86-940E-FC01E8A0BB99}" destId="{466B17CE-C58A-41CF-9DC4-F37DA214275E}" srcOrd="1" destOrd="0" presId="urn:microsoft.com/office/officeart/2005/8/layout/hProcess4"/>
    <dgm:cxn modelId="{9F7DB825-63D5-45B6-97B3-056AA49B1485}" type="presParOf" srcId="{80BC80F7-2855-4D86-940E-FC01E8A0BB99}" destId="{06743EF5-D2B5-4ACD-BD86-0320BCF15F2C}" srcOrd="2" destOrd="0" presId="urn:microsoft.com/office/officeart/2005/8/layout/hProcess4"/>
    <dgm:cxn modelId="{830B5C71-B892-4C65-AA3C-059A5C6625ED}" type="presParOf" srcId="{80BC80F7-2855-4D86-940E-FC01E8A0BB99}" destId="{D9A8CB98-16D9-40CD-8E23-FC17A1428FFC}" srcOrd="3" destOrd="0" presId="urn:microsoft.com/office/officeart/2005/8/layout/hProcess4"/>
    <dgm:cxn modelId="{A0967B49-DAF7-4AFE-8C54-F5EBAC930C04}" type="presParOf" srcId="{80BC80F7-2855-4D86-940E-FC01E8A0BB99}" destId="{E9E9FE36-4B98-415E-A467-7D3DE752B81D}" srcOrd="4" destOrd="0" presId="urn:microsoft.com/office/officeart/2005/8/layout/hProcess4"/>
    <dgm:cxn modelId="{607AAF94-E653-40FF-A658-EDC8CB142AE9}" type="presParOf" srcId="{D01FFC91-1654-4DBC-8892-3FB522535B2B}" destId="{EFC7CABE-0215-4655-BDE7-6008DFBBF373}" srcOrd="1" destOrd="0" presId="urn:microsoft.com/office/officeart/2005/8/layout/hProcess4"/>
    <dgm:cxn modelId="{ED37DA16-C8AD-4B46-B64E-4ED7BDBE8786}" type="presParOf" srcId="{D01FFC91-1654-4DBC-8892-3FB522535B2B}" destId="{880CFA30-5CEF-42EA-A53B-84075F21A8BE}" srcOrd="2" destOrd="0" presId="urn:microsoft.com/office/officeart/2005/8/layout/hProcess4"/>
    <dgm:cxn modelId="{A62FE055-5A8E-4049-8CD8-79E31FA13BCD}" type="presParOf" srcId="{880CFA30-5CEF-42EA-A53B-84075F21A8BE}" destId="{C63A4016-5EF2-4779-8040-BCECDCDA262A}" srcOrd="0" destOrd="0" presId="urn:microsoft.com/office/officeart/2005/8/layout/hProcess4"/>
    <dgm:cxn modelId="{667F1811-B591-4D3A-925B-F95C686477C0}" type="presParOf" srcId="{880CFA30-5CEF-42EA-A53B-84075F21A8BE}" destId="{0D480F72-F27A-4E33-BF05-DB4EF7FB86C8}" srcOrd="1" destOrd="0" presId="urn:microsoft.com/office/officeart/2005/8/layout/hProcess4"/>
    <dgm:cxn modelId="{50EFC5FF-AC96-4899-9CBE-A175A029C306}" type="presParOf" srcId="{880CFA30-5CEF-42EA-A53B-84075F21A8BE}" destId="{698B32B3-ACE6-424B-B473-06B414AD29A9}" srcOrd="2" destOrd="0" presId="urn:microsoft.com/office/officeart/2005/8/layout/hProcess4"/>
    <dgm:cxn modelId="{466EBF9B-8C94-456A-9929-67E6FFB8BAD8}" type="presParOf" srcId="{880CFA30-5CEF-42EA-A53B-84075F21A8BE}" destId="{15ADE675-AE0C-445E-ABEE-DE438703526E}" srcOrd="3" destOrd="0" presId="urn:microsoft.com/office/officeart/2005/8/layout/hProcess4"/>
    <dgm:cxn modelId="{97242CA5-FBE5-4FB7-9D4E-944EBC2283DF}" type="presParOf" srcId="{880CFA30-5CEF-42EA-A53B-84075F21A8BE}" destId="{BF07A616-B1D8-436D-8C18-4D8E30442C1B}" srcOrd="4" destOrd="0" presId="urn:microsoft.com/office/officeart/2005/8/layout/hProcess4"/>
    <dgm:cxn modelId="{A45A8A57-C9F8-4178-8606-18F7568D52F5}" type="presParOf" srcId="{D01FFC91-1654-4DBC-8892-3FB522535B2B}" destId="{B707D959-6E80-408C-9615-C3561C4C1D0C}" srcOrd="3" destOrd="0" presId="urn:microsoft.com/office/officeart/2005/8/layout/hProcess4"/>
    <dgm:cxn modelId="{40349EF6-06FB-4730-80A3-4C7FCDF95F5C}" type="presParOf" srcId="{D01FFC91-1654-4DBC-8892-3FB522535B2B}" destId="{45134B9A-C597-4F68-BA5E-37D7637E9BCC}" srcOrd="4" destOrd="0" presId="urn:microsoft.com/office/officeart/2005/8/layout/hProcess4"/>
    <dgm:cxn modelId="{604232E0-2F77-4F25-9B55-F82D4C3D7716}" type="presParOf" srcId="{45134B9A-C597-4F68-BA5E-37D7637E9BCC}" destId="{F3939E8E-81B7-4803-A6B1-42C5B47FD028}" srcOrd="0" destOrd="0" presId="urn:microsoft.com/office/officeart/2005/8/layout/hProcess4"/>
    <dgm:cxn modelId="{60DF4093-86C3-4CDD-9C74-CD6F82BADA08}" type="presParOf" srcId="{45134B9A-C597-4F68-BA5E-37D7637E9BCC}" destId="{EACEAC93-2375-4928-AC00-97EEC4168182}" srcOrd="1" destOrd="0" presId="urn:microsoft.com/office/officeart/2005/8/layout/hProcess4"/>
    <dgm:cxn modelId="{8B55D208-D798-45DD-99A8-CDCF006268DB}" type="presParOf" srcId="{45134B9A-C597-4F68-BA5E-37D7637E9BCC}" destId="{E2B28964-85B9-424B-A30E-6E3188988265}" srcOrd="2" destOrd="0" presId="urn:microsoft.com/office/officeart/2005/8/layout/hProcess4"/>
    <dgm:cxn modelId="{412E6E47-819F-4932-88CD-A202301A68B7}" type="presParOf" srcId="{45134B9A-C597-4F68-BA5E-37D7637E9BCC}" destId="{53FC1C04-E13C-4C9A-96C2-190A931E3251}" srcOrd="3" destOrd="0" presId="urn:microsoft.com/office/officeart/2005/8/layout/hProcess4"/>
    <dgm:cxn modelId="{54DE455C-C24F-4724-A3AB-1CBA64F43DBA}" type="presParOf" srcId="{45134B9A-C597-4F68-BA5E-37D7637E9BCC}" destId="{112A8B1A-A41A-4001-A9AC-294226C36A8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9B3CC99-3F67-47B3-A988-C78ED583283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27D122-F0C8-4BEE-AA32-FAD76517FAE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+mj-lt"/>
            </a:rPr>
            <a:t>Цель программы</a:t>
          </a:r>
          <a:endParaRPr lang="ru-RU" sz="2000" dirty="0">
            <a:latin typeface="+mj-lt"/>
          </a:endParaRPr>
        </a:p>
      </dgm:t>
    </dgm:pt>
    <dgm:pt modelId="{CE184C73-BCC1-4EB3-95BA-19B6657C34CA}" type="parTrans" cxnId="{2D3DB448-50B9-4703-B18D-26CA23846FD8}">
      <dgm:prSet/>
      <dgm:spPr/>
      <dgm:t>
        <a:bodyPr/>
        <a:lstStyle/>
        <a:p>
          <a:endParaRPr lang="ru-RU"/>
        </a:p>
      </dgm:t>
    </dgm:pt>
    <dgm:pt modelId="{72B3C24E-F44D-4778-9BEC-3D2A79102B72}" type="sibTrans" cxnId="{2D3DB448-50B9-4703-B18D-26CA23846FD8}">
      <dgm:prSet/>
      <dgm:spPr/>
      <dgm:t>
        <a:bodyPr/>
        <a:lstStyle/>
        <a:p>
          <a:endParaRPr lang="ru-RU"/>
        </a:p>
      </dgm:t>
    </dgm:pt>
    <dgm:pt modelId="{F01FF6C9-A163-4ABD-958F-3676220C1B2C}">
      <dgm:prSet phldrT="[Текст]" custT="1"/>
      <dgm:spPr>
        <a:solidFill>
          <a:srgbClr val="00B050">
            <a:alpha val="90000"/>
          </a:srgbClr>
        </a:solidFill>
      </dgm:spPr>
      <dgm:t>
        <a:bodyPr anchor="ctr"/>
        <a:lstStyle/>
        <a:p>
          <a:r>
            <a:rPr lang="ru-RU" sz="1200" dirty="0" smtClean="0"/>
            <a:t>Повышение обеспеченности населения качественными жилищно-коммунальными услугами на современном уровне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0A25EAF8-E498-4E6B-B597-98AE62EFE913}" type="parTrans" cxnId="{840983EA-4388-40CD-9A39-4EDA7EEF5874}">
      <dgm:prSet/>
      <dgm:spPr/>
      <dgm:t>
        <a:bodyPr/>
        <a:lstStyle/>
        <a:p>
          <a:endParaRPr lang="ru-RU"/>
        </a:p>
      </dgm:t>
    </dgm:pt>
    <dgm:pt modelId="{032A6008-D907-4B84-9BBE-EB8DF6222D4B}" type="sibTrans" cxnId="{840983EA-4388-40CD-9A39-4EDA7EEF5874}">
      <dgm:prSet/>
      <dgm:spPr/>
      <dgm:t>
        <a:bodyPr/>
        <a:lstStyle/>
        <a:p>
          <a:endParaRPr lang="ru-RU"/>
        </a:p>
      </dgm:t>
    </dgm:pt>
    <dgm:pt modelId="{8D5B8753-22D8-41EB-9D29-D7496673DBA2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+mj-lt"/>
            </a:rPr>
            <a:t>Задачи программы</a:t>
          </a:r>
          <a:endParaRPr lang="ru-RU" sz="2000" dirty="0">
            <a:latin typeface="+mj-lt"/>
          </a:endParaRPr>
        </a:p>
      </dgm:t>
    </dgm:pt>
    <dgm:pt modelId="{725B7256-0D43-4688-B895-B6927831813E}" type="parTrans" cxnId="{6CE39447-67D5-4463-9DF5-60FEEA4A0752}">
      <dgm:prSet/>
      <dgm:spPr/>
      <dgm:t>
        <a:bodyPr/>
        <a:lstStyle/>
        <a:p>
          <a:endParaRPr lang="ru-RU"/>
        </a:p>
      </dgm:t>
    </dgm:pt>
    <dgm:pt modelId="{64334EB7-3ABF-4564-8B79-B9B9BE7EC2B3}" type="sibTrans" cxnId="{6CE39447-67D5-4463-9DF5-60FEEA4A0752}">
      <dgm:prSet/>
      <dgm:spPr/>
      <dgm:t>
        <a:bodyPr/>
        <a:lstStyle/>
        <a:p>
          <a:endParaRPr lang="ru-RU"/>
        </a:p>
      </dgm:t>
    </dgm:pt>
    <dgm:pt modelId="{D0AE498E-DD10-41E5-A1B0-30D76E268507}">
      <dgm:prSet phldrT="[Текст]" custT="1"/>
      <dgm:spPr>
        <a:solidFill>
          <a:srgbClr val="00B050">
            <a:alpha val="90000"/>
          </a:srgbClr>
        </a:solidFill>
      </dgm:spPr>
      <dgm:t>
        <a:bodyPr anchor="ctr"/>
        <a:lstStyle/>
        <a:p>
          <a:r>
            <a:rPr lang="ru-RU" sz="1150" dirty="0" smtClean="0">
              <a:latin typeface="+mj-lt"/>
            </a:rPr>
            <a:t>Создание условий для развития системы управления жилищным фондом и повышения активности граждан в ее функционировании.</a:t>
          </a:r>
          <a:endParaRPr lang="ru-RU" sz="1150" dirty="0">
            <a:latin typeface="+mj-lt"/>
            <a:cs typeface="Arial" pitchFamily="34" charset="0"/>
          </a:endParaRPr>
        </a:p>
      </dgm:t>
    </dgm:pt>
    <dgm:pt modelId="{CEB034D3-49B7-4B97-B6D9-2F01CF670DF9}" type="parTrans" cxnId="{569B5CAA-D807-46A0-B03C-172CB241C815}">
      <dgm:prSet/>
      <dgm:spPr/>
      <dgm:t>
        <a:bodyPr/>
        <a:lstStyle/>
        <a:p>
          <a:endParaRPr lang="ru-RU"/>
        </a:p>
      </dgm:t>
    </dgm:pt>
    <dgm:pt modelId="{B151755D-05DA-4696-8143-B18276C2E230}" type="sibTrans" cxnId="{569B5CAA-D807-46A0-B03C-172CB241C815}">
      <dgm:prSet/>
      <dgm:spPr/>
      <dgm:t>
        <a:bodyPr/>
        <a:lstStyle/>
        <a:p>
          <a:endParaRPr lang="ru-RU"/>
        </a:p>
      </dgm:t>
    </dgm:pt>
    <dgm:pt modelId="{52EFC300-186F-4508-9A9E-832C04D66273}">
      <dgm:prSet custT="1"/>
      <dgm:spPr/>
      <dgm:t>
        <a:bodyPr anchor="ctr"/>
        <a:lstStyle/>
        <a:p>
          <a:r>
            <a:rPr lang="ru-RU" sz="1150" dirty="0" smtClean="0">
              <a:latin typeface="+mj-lt"/>
            </a:rPr>
            <a:t>Повышение уровня комфортности условий проживания населения города в многоквартирных домах, расположенных на гостевых маршрутах, эстетической привлекательности города.</a:t>
          </a:r>
          <a:endParaRPr lang="ru-RU" sz="1150" dirty="0">
            <a:latin typeface="+mj-lt"/>
          </a:endParaRPr>
        </a:p>
      </dgm:t>
    </dgm:pt>
    <dgm:pt modelId="{6CC170C4-D5B0-4A1D-8C0A-8FEDB759997E}" type="parTrans" cxnId="{712E794C-55B1-4DF6-B8D6-40455A85D3C6}">
      <dgm:prSet/>
      <dgm:spPr/>
      <dgm:t>
        <a:bodyPr/>
        <a:lstStyle/>
        <a:p>
          <a:endParaRPr lang="ru-RU"/>
        </a:p>
      </dgm:t>
    </dgm:pt>
    <dgm:pt modelId="{2A508371-5FFD-4C4D-AA09-90AE55CE396B}" type="sibTrans" cxnId="{712E794C-55B1-4DF6-B8D6-40455A85D3C6}">
      <dgm:prSet/>
      <dgm:spPr/>
      <dgm:t>
        <a:bodyPr/>
        <a:lstStyle/>
        <a:p>
          <a:endParaRPr lang="ru-RU"/>
        </a:p>
      </dgm:t>
    </dgm:pt>
    <dgm:pt modelId="{BD3355CC-C666-4380-9973-73BC1AFA7426}">
      <dgm:prSet custT="1"/>
      <dgm:spPr/>
      <dgm:t>
        <a:bodyPr anchor="ctr"/>
        <a:lstStyle/>
        <a:p>
          <a:r>
            <a:rPr lang="ru-RU" sz="1150" dirty="0" smtClean="0">
              <a:latin typeface="+mj-lt"/>
            </a:rPr>
            <a:t>Повышение надежности и эффективности системы теплоснабжения.</a:t>
          </a:r>
          <a:endParaRPr lang="ru-RU" sz="1150" dirty="0">
            <a:latin typeface="+mj-lt"/>
          </a:endParaRPr>
        </a:p>
      </dgm:t>
    </dgm:pt>
    <dgm:pt modelId="{F689298F-2B22-46BC-B1D4-3911A515EF79}" type="parTrans" cxnId="{F4E5EA3B-33B6-4855-A9C4-D06057FF6B5C}">
      <dgm:prSet/>
      <dgm:spPr/>
      <dgm:t>
        <a:bodyPr/>
        <a:lstStyle/>
        <a:p>
          <a:endParaRPr lang="ru-RU"/>
        </a:p>
      </dgm:t>
    </dgm:pt>
    <dgm:pt modelId="{EDB532A5-B3D1-4EE2-BB60-71F69861C8CD}" type="sibTrans" cxnId="{F4E5EA3B-33B6-4855-A9C4-D06057FF6B5C}">
      <dgm:prSet/>
      <dgm:spPr/>
      <dgm:t>
        <a:bodyPr/>
        <a:lstStyle/>
        <a:p>
          <a:endParaRPr lang="ru-RU"/>
        </a:p>
      </dgm:t>
    </dgm:pt>
    <dgm:pt modelId="{1E55A418-3840-4DA4-BDC9-FFE45D5E4495}">
      <dgm:prSet custT="1"/>
      <dgm:spPr/>
      <dgm:t>
        <a:bodyPr anchor="ctr"/>
        <a:lstStyle/>
        <a:p>
          <a:r>
            <a:rPr lang="ru-RU" sz="1150" dirty="0" smtClean="0">
              <a:latin typeface="+mj-lt"/>
            </a:rPr>
            <a:t>Повышение надежности и эффективности систем водоснабжения и водоотведения.</a:t>
          </a:r>
          <a:endParaRPr lang="ru-RU" sz="1150" dirty="0">
            <a:latin typeface="+mj-lt"/>
          </a:endParaRPr>
        </a:p>
      </dgm:t>
    </dgm:pt>
    <dgm:pt modelId="{2ADB80CB-5A3D-4E2A-9A26-7BFF5296F81D}" type="parTrans" cxnId="{A4DCAA00-2451-4E37-996D-C409A5E12FE5}">
      <dgm:prSet/>
      <dgm:spPr/>
      <dgm:t>
        <a:bodyPr/>
        <a:lstStyle/>
        <a:p>
          <a:endParaRPr lang="ru-RU"/>
        </a:p>
      </dgm:t>
    </dgm:pt>
    <dgm:pt modelId="{4F329DC9-8FD3-432A-9FCF-C9BDB443E8E3}" type="sibTrans" cxnId="{A4DCAA00-2451-4E37-996D-C409A5E12FE5}">
      <dgm:prSet/>
      <dgm:spPr/>
      <dgm:t>
        <a:bodyPr/>
        <a:lstStyle/>
        <a:p>
          <a:endParaRPr lang="ru-RU"/>
        </a:p>
      </dgm:t>
    </dgm:pt>
    <dgm:pt modelId="{ABF96980-13A2-4242-9AA8-D9076D808D50}" type="pres">
      <dgm:prSet presAssocID="{99B3CC99-3F67-47B3-A988-C78ED583283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8D107A-6EB0-4DE3-86F8-4A24EBC79E1F}" type="pres">
      <dgm:prSet presAssocID="{CB27D122-F0C8-4BEE-AA32-FAD76517FAEA}" presName="linNode" presStyleCnt="0"/>
      <dgm:spPr/>
    </dgm:pt>
    <dgm:pt modelId="{3832F125-E61F-44EE-B2C4-78462F1279AE}" type="pres">
      <dgm:prSet presAssocID="{CB27D122-F0C8-4BEE-AA32-FAD76517FAEA}" presName="parentShp" presStyleLbl="node1" presStyleIdx="0" presStyleCnt="2" custScaleY="98233" custLinFactNeighborX="-1042" custLinFactNeighborY="32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45366-450F-48AD-A50F-6FBD81F91D2C}" type="pres">
      <dgm:prSet presAssocID="{CB27D122-F0C8-4BEE-AA32-FAD76517FAEA}" presName="childShp" presStyleLbl="bgAccFollowNode1" presStyleIdx="0" presStyleCnt="2" custScaleY="62315" custLinFactNeighborX="102" custLinFactNeighborY="30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B539E-16B9-438B-8397-6CE5A46C30C6}" type="pres">
      <dgm:prSet presAssocID="{72B3C24E-F44D-4778-9BEC-3D2A79102B72}" presName="spacing" presStyleCnt="0"/>
      <dgm:spPr/>
    </dgm:pt>
    <dgm:pt modelId="{6F3564BF-DB45-47DE-8FE9-D5AC443C343F}" type="pres">
      <dgm:prSet presAssocID="{8D5B8753-22D8-41EB-9D29-D7496673DBA2}" presName="linNode" presStyleCnt="0"/>
      <dgm:spPr/>
    </dgm:pt>
    <dgm:pt modelId="{234E4763-F03A-4FE7-BC9F-E1D5214A4224}" type="pres">
      <dgm:prSet presAssocID="{8D5B8753-22D8-41EB-9D29-D7496673DBA2}" presName="parentShp" presStyleLbl="node1" presStyleIdx="1" presStyleCnt="2" custScaleY="73535" custLinFactNeighborX="260" custLinFactNeighborY="-1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4C422-46DF-429B-BAC3-CFF08727FF64}" type="pres">
      <dgm:prSet presAssocID="{8D5B8753-22D8-41EB-9D29-D7496673DBA2}" presName="childShp" presStyleLbl="bgAccFollowNode1" presStyleIdx="1" presStyleCnt="2" custScaleY="343839" custLinFactNeighborX="78" custLinFactNeighborY="4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3DB448-50B9-4703-B18D-26CA23846FD8}" srcId="{99B3CC99-3F67-47B3-A988-C78ED5832836}" destId="{CB27D122-F0C8-4BEE-AA32-FAD76517FAEA}" srcOrd="0" destOrd="0" parTransId="{CE184C73-BCC1-4EB3-95BA-19B6657C34CA}" sibTransId="{72B3C24E-F44D-4778-9BEC-3D2A79102B72}"/>
    <dgm:cxn modelId="{6CE39447-67D5-4463-9DF5-60FEEA4A0752}" srcId="{99B3CC99-3F67-47B3-A988-C78ED5832836}" destId="{8D5B8753-22D8-41EB-9D29-D7496673DBA2}" srcOrd="1" destOrd="0" parTransId="{725B7256-0D43-4688-B895-B6927831813E}" sibTransId="{64334EB7-3ABF-4564-8B79-B9B9BE7EC2B3}"/>
    <dgm:cxn modelId="{9D7C5BA5-5310-4360-BC1E-455EC97493F5}" type="presOf" srcId="{CB27D122-F0C8-4BEE-AA32-FAD76517FAEA}" destId="{3832F125-E61F-44EE-B2C4-78462F1279AE}" srcOrd="0" destOrd="0" presId="urn:microsoft.com/office/officeart/2005/8/layout/vList6"/>
    <dgm:cxn modelId="{840983EA-4388-40CD-9A39-4EDA7EEF5874}" srcId="{CB27D122-F0C8-4BEE-AA32-FAD76517FAEA}" destId="{F01FF6C9-A163-4ABD-958F-3676220C1B2C}" srcOrd="0" destOrd="0" parTransId="{0A25EAF8-E498-4E6B-B597-98AE62EFE913}" sibTransId="{032A6008-D907-4B84-9BBE-EB8DF6222D4B}"/>
    <dgm:cxn modelId="{712E794C-55B1-4DF6-B8D6-40455A85D3C6}" srcId="{8D5B8753-22D8-41EB-9D29-D7496673DBA2}" destId="{52EFC300-186F-4508-9A9E-832C04D66273}" srcOrd="1" destOrd="0" parTransId="{6CC170C4-D5B0-4A1D-8C0A-8FEDB759997E}" sibTransId="{2A508371-5FFD-4C4D-AA09-90AE55CE396B}"/>
    <dgm:cxn modelId="{F4E5EA3B-33B6-4855-A9C4-D06057FF6B5C}" srcId="{8D5B8753-22D8-41EB-9D29-D7496673DBA2}" destId="{BD3355CC-C666-4380-9973-73BC1AFA7426}" srcOrd="2" destOrd="0" parTransId="{F689298F-2B22-46BC-B1D4-3911A515EF79}" sibTransId="{EDB532A5-B3D1-4EE2-BB60-71F69861C8CD}"/>
    <dgm:cxn modelId="{F7AFC597-86EA-46AB-8523-DAABE3B697E7}" type="presOf" srcId="{52EFC300-186F-4508-9A9E-832C04D66273}" destId="{54D4C422-46DF-429B-BAC3-CFF08727FF64}" srcOrd="0" destOrd="1" presId="urn:microsoft.com/office/officeart/2005/8/layout/vList6"/>
    <dgm:cxn modelId="{A4DCAA00-2451-4E37-996D-C409A5E12FE5}" srcId="{8D5B8753-22D8-41EB-9D29-D7496673DBA2}" destId="{1E55A418-3840-4DA4-BDC9-FFE45D5E4495}" srcOrd="3" destOrd="0" parTransId="{2ADB80CB-5A3D-4E2A-9A26-7BFF5296F81D}" sibTransId="{4F329DC9-8FD3-432A-9FCF-C9BDB443E8E3}"/>
    <dgm:cxn modelId="{014A0020-2A22-48CC-A370-95B11A424E5F}" type="presOf" srcId="{D0AE498E-DD10-41E5-A1B0-30D76E268507}" destId="{54D4C422-46DF-429B-BAC3-CFF08727FF64}" srcOrd="0" destOrd="0" presId="urn:microsoft.com/office/officeart/2005/8/layout/vList6"/>
    <dgm:cxn modelId="{11B7786F-EB57-4DA6-8432-2A207C509B9C}" type="presOf" srcId="{1E55A418-3840-4DA4-BDC9-FFE45D5E4495}" destId="{54D4C422-46DF-429B-BAC3-CFF08727FF64}" srcOrd="0" destOrd="3" presId="urn:microsoft.com/office/officeart/2005/8/layout/vList6"/>
    <dgm:cxn modelId="{7F95FBE5-27FF-427D-AB04-E76D1FAD54DB}" type="presOf" srcId="{BD3355CC-C666-4380-9973-73BC1AFA7426}" destId="{54D4C422-46DF-429B-BAC3-CFF08727FF64}" srcOrd="0" destOrd="2" presId="urn:microsoft.com/office/officeart/2005/8/layout/vList6"/>
    <dgm:cxn modelId="{EE4E1D0C-AE0D-43FB-B81B-031AD38242E1}" type="presOf" srcId="{99B3CC99-3F67-47B3-A988-C78ED5832836}" destId="{ABF96980-13A2-4242-9AA8-D9076D808D50}" srcOrd="0" destOrd="0" presId="urn:microsoft.com/office/officeart/2005/8/layout/vList6"/>
    <dgm:cxn modelId="{6E4BBBA2-4672-4F4E-8B0D-ABE5543063B2}" type="presOf" srcId="{F01FF6C9-A163-4ABD-958F-3676220C1B2C}" destId="{FA845366-450F-48AD-A50F-6FBD81F91D2C}" srcOrd="0" destOrd="0" presId="urn:microsoft.com/office/officeart/2005/8/layout/vList6"/>
    <dgm:cxn modelId="{569B5CAA-D807-46A0-B03C-172CB241C815}" srcId="{8D5B8753-22D8-41EB-9D29-D7496673DBA2}" destId="{D0AE498E-DD10-41E5-A1B0-30D76E268507}" srcOrd="0" destOrd="0" parTransId="{CEB034D3-49B7-4B97-B6D9-2F01CF670DF9}" sibTransId="{B151755D-05DA-4696-8143-B18276C2E230}"/>
    <dgm:cxn modelId="{506C7365-AEA5-436B-A742-28B21AC64DD1}" type="presOf" srcId="{8D5B8753-22D8-41EB-9D29-D7496673DBA2}" destId="{234E4763-F03A-4FE7-BC9F-E1D5214A4224}" srcOrd="0" destOrd="0" presId="urn:microsoft.com/office/officeart/2005/8/layout/vList6"/>
    <dgm:cxn modelId="{2FAA60E5-9711-4FCA-9709-6E1203291478}" type="presParOf" srcId="{ABF96980-13A2-4242-9AA8-D9076D808D50}" destId="{D88D107A-6EB0-4DE3-86F8-4A24EBC79E1F}" srcOrd="0" destOrd="0" presId="urn:microsoft.com/office/officeart/2005/8/layout/vList6"/>
    <dgm:cxn modelId="{9C5EA29A-4DA9-4EEA-B10E-D6A7958C359A}" type="presParOf" srcId="{D88D107A-6EB0-4DE3-86F8-4A24EBC79E1F}" destId="{3832F125-E61F-44EE-B2C4-78462F1279AE}" srcOrd="0" destOrd="0" presId="urn:microsoft.com/office/officeart/2005/8/layout/vList6"/>
    <dgm:cxn modelId="{09F7352E-9E4C-4FC6-9A95-FAFE154ED721}" type="presParOf" srcId="{D88D107A-6EB0-4DE3-86F8-4A24EBC79E1F}" destId="{FA845366-450F-48AD-A50F-6FBD81F91D2C}" srcOrd="1" destOrd="0" presId="urn:microsoft.com/office/officeart/2005/8/layout/vList6"/>
    <dgm:cxn modelId="{89570FEC-E3F3-4157-B3E6-4669D1BCE3E1}" type="presParOf" srcId="{ABF96980-13A2-4242-9AA8-D9076D808D50}" destId="{FF7B539E-16B9-438B-8397-6CE5A46C30C6}" srcOrd="1" destOrd="0" presId="urn:microsoft.com/office/officeart/2005/8/layout/vList6"/>
    <dgm:cxn modelId="{D2A55B68-CF5F-4B28-849A-6A9EA42B0975}" type="presParOf" srcId="{ABF96980-13A2-4242-9AA8-D9076D808D50}" destId="{6F3564BF-DB45-47DE-8FE9-D5AC443C343F}" srcOrd="2" destOrd="0" presId="urn:microsoft.com/office/officeart/2005/8/layout/vList6"/>
    <dgm:cxn modelId="{1BECCD9F-7442-4DF8-9385-D499E80462D1}" type="presParOf" srcId="{6F3564BF-DB45-47DE-8FE9-D5AC443C343F}" destId="{234E4763-F03A-4FE7-BC9F-E1D5214A4224}" srcOrd="0" destOrd="0" presId="urn:microsoft.com/office/officeart/2005/8/layout/vList6"/>
    <dgm:cxn modelId="{E8F6DA40-EC3C-4118-B32A-F64A15C7229E}" type="presParOf" srcId="{6F3564BF-DB45-47DE-8FE9-D5AC443C343F}" destId="{54D4C422-46DF-429B-BAC3-CFF08727FF6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93E0BA0-0799-453D-AF4A-0E03F62933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C6963C2-1862-41A7-9CE8-963A26522166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2021 год-</a:t>
          </a:r>
        </a:p>
        <a:p>
          <a:r>
            <a:rPr lang="ru-RU" dirty="0" smtClean="0"/>
            <a:t>326 млн.руб.</a:t>
          </a:r>
          <a:endParaRPr lang="ru-RU" dirty="0"/>
        </a:p>
      </dgm:t>
    </dgm:pt>
    <dgm:pt modelId="{CDC014A2-0123-44A2-88C5-774596285B1C}" type="parTrans" cxnId="{BC3A6C6F-6655-4A09-B02E-C6761E012B99}">
      <dgm:prSet/>
      <dgm:spPr/>
      <dgm:t>
        <a:bodyPr/>
        <a:lstStyle/>
        <a:p>
          <a:endParaRPr lang="ru-RU"/>
        </a:p>
      </dgm:t>
    </dgm:pt>
    <dgm:pt modelId="{C76BF303-7992-4A2B-807F-BD8C52B3A8BF}" type="sibTrans" cxnId="{BC3A6C6F-6655-4A09-B02E-C6761E012B99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EA4EC8B6-84A5-4DD8-A977-C67BFF66410C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2022 год-</a:t>
          </a:r>
        </a:p>
        <a:p>
          <a:r>
            <a:rPr lang="ru-RU" dirty="0" smtClean="0"/>
            <a:t>56 млн.руб.</a:t>
          </a:r>
          <a:endParaRPr lang="ru-RU" dirty="0"/>
        </a:p>
      </dgm:t>
    </dgm:pt>
    <dgm:pt modelId="{AA837D88-D86B-45B1-A1FB-8726CF1A7557}" type="parTrans" cxnId="{DFB197AC-0D20-4BF1-BADA-E708A1955DF1}">
      <dgm:prSet/>
      <dgm:spPr/>
      <dgm:t>
        <a:bodyPr/>
        <a:lstStyle/>
        <a:p>
          <a:endParaRPr lang="ru-RU"/>
        </a:p>
      </dgm:t>
    </dgm:pt>
    <dgm:pt modelId="{F6BF0390-36C0-4622-86B0-7DC79353B6D1}" type="sibTrans" cxnId="{DFB197AC-0D20-4BF1-BADA-E708A1955DF1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8B91CF38-B5FD-4F4A-8067-6193C286E43E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2023 год-</a:t>
          </a:r>
        </a:p>
        <a:p>
          <a:r>
            <a:rPr lang="ru-RU" dirty="0" smtClean="0"/>
            <a:t>56 млн.руб.</a:t>
          </a:r>
          <a:endParaRPr lang="ru-RU" dirty="0"/>
        </a:p>
      </dgm:t>
    </dgm:pt>
    <dgm:pt modelId="{FC6B04BF-AB62-4EDB-98E7-F786FDEA4554}" type="parTrans" cxnId="{041242D1-4C23-4170-AC2B-47EF7899E3E6}">
      <dgm:prSet/>
      <dgm:spPr/>
      <dgm:t>
        <a:bodyPr/>
        <a:lstStyle/>
        <a:p>
          <a:endParaRPr lang="ru-RU"/>
        </a:p>
      </dgm:t>
    </dgm:pt>
    <dgm:pt modelId="{2B06A553-585E-4802-BB01-04C7C29C2060}" type="sibTrans" cxnId="{041242D1-4C23-4170-AC2B-47EF7899E3E6}">
      <dgm:prSet/>
      <dgm:spPr/>
      <dgm:t>
        <a:bodyPr/>
        <a:lstStyle/>
        <a:p>
          <a:endParaRPr lang="ru-RU"/>
        </a:p>
      </dgm:t>
    </dgm:pt>
    <dgm:pt modelId="{FDACB1B8-DF10-4EE3-ADD6-01922186B4D9}" type="pres">
      <dgm:prSet presAssocID="{F93E0BA0-0799-453D-AF4A-0E03F62933C1}" presName="Name0" presStyleCnt="0">
        <dgm:presLayoutVars>
          <dgm:dir/>
          <dgm:resizeHandles val="exact"/>
        </dgm:presLayoutVars>
      </dgm:prSet>
      <dgm:spPr/>
    </dgm:pt>
    <dgm:pt modelId="{4CCD95E4-7A47-48CE-86E7-329D3AC65A4B}" type="pres">
      <dgm:prSet presAssocID="{9C6963C2-1862-41A7-9CE8-963A2652216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25DFA-BA8E-4A77-A2B4-369A5AAC1C16}" type="pres">
      <dgm:prSet presAssocID="{C76BF303-7992-4A2B-807F-BD8C52B3A8B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211BD61-55EE-43E0-8D59-84F8762AA029}" type="pres">
      <dgm:prSet presAssocID="{C76BF303-7992-4A2B-807F-BD8C52B3A8B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AADD753-A460-475B-BDBE-A3C5368F29E8}" type="pres">
      <dgm:prSet presAssocID="{EA4EC8B6-84A5-4DD8-A977-C67BFF66410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6E137-F401-4A95-9E33-DAF455446F4F}" type="pres">
      <dgm:prSet presAssocID="{F6BF0390-36C0-4622-86B0-7DC79353B6D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00E9C27-A234-41DF-BF79-7F9E15D6E04B}" type="pres">
      <dgm:prSet presAssocID="{F6BF0390-36C0-4622-86B0-7DC79353B6D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63658E1-35FA-491D-B799-0962C9B614FE}" type="pres">
      <dgm:prSet presAssocID="{8B91CF38-B5FD-4F4A-8067-6193C286E43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1242D1-4C23-4170-AC2B-47EF7899E3E6}" srcId="{F93E0BA0-0799-453D-AF4A-0E03F62933C1}" destId="{8B91CF38-B5FD-4F4A-8067-6193C286E43E}" srcOrd="2" destOrd="0" parTransId="{FC6B04BF-AB62-4EDB-98E7-F786FDEA4554}" sibTransId="{2B06A553-585E-4802-BB01-04C7C29C2060}"/>
    <dgm:cxn modelId="{23580812-C0D3-4624-B4FD-227E4450D0DE}" type="presOf" srcId="{9C6963C2-1862-41A7-9CE8-963A26522166}" destId="{4CCD95E4-7A47-48CE-86E7-329D3AC65A4B}" srcOrd="0" destOrd="0" presId="urn:microsoft.com/office/officeart/2005/8/layout/process1"/>
    <dgm:cxn modelId="{21766C29-E151-4EE6-B6B7-BDEA88EF4719}" type="presOf" srcId="{F6BF0390-36C0-4622-86B0-7DC79353B6D1}" destId="{700E9C27-A234-41DF-BF79-7F9E15D6E04B}" srcOrd="1" destOrd="0" presId="urn:microsoft.com/office/officeart/2005/8/layout/process1"/>
    <dgm:cxn modelId="{DFB197AC-0D20-4BF1-BADA-E708A1955DF1}" srcId="{F93E0BA0-0799-453D-AF4A-0E03F62933C1}" destId="{EA4EC8B6-84A5-4DD8-A977-C67BFF66410C}" srcOrd="1" destOrd="0" parTransId="{AA837D88-D86B-45B1-A1FB-8726CF1A7557}" sibTransId="{F6BF0390-36C0-4622-86B0-7DC79353B6D1}"/>
    <dgm:cxn modelId="{31F3B167-16B0-4E0D-98A2-89E2D65A531A}" type="presOf" srcId="{F6BF0390-36C0-4622-86B0-7DC79353B6D1}" destId="{6F66E137-F401-4A95-9E33-DAF455446F4F}" srcOrd="0" destOrd="0" presId="urn:microsoft.com/office/officeart/2005/8/layout/process1"/>
    <dgm:cxn modelId="{1217BB7E-9DCA-4A9E-AF56-FECDAB91673C}" type="presOf" srcId="{EA4EC8B6-84A5-4DD8-A977-C67BFF66410C}" destId="{3AADD753-A460-475B-BDBE-A3C5368F29E8}" srcOrd="0" destOrd="0" presId="urn:microsoft.com/office/officeart/2005/8/layout/process1"/>
    <dgm:cxn modelId="{0898F851-BDC5-45BC-BB03-797A960F797A}" type="presOf" srcId="{F93E0BA0-0799-453D-AF4A-0E03F62933C1}" destId="{FDACB1B8-DF10-4EE3-ADD6-01922186B4D9}" srcOrd="0" destOrd="0" presId="urn:microsoft.com/office/officeart/2005/8/layout/process1"/>
    <dgm:cxn modelId="{BD309138-A8F3-4563-A722-E9C0B35F34D7}" type="presOf" srcId="{8B91CF38-B5FD-4F4A-8067-6193C286E43E}" destId="{763658E1-35FA-491D-B799-0962C9B614FE}" srcOrd="0" destOrd="0" presId="urn:microsoft.com/office/officeart/2005/8/layout/process1"/>
    <dgm:cxn modelId="{615EF7B8-DE88-4A2A-844F-63ADA4F2AD7F}" type="presOf" srcId="{C76BF303-7992-4A2B-807F-BD8C52B3A8BF}" destId="{6211BD61-55EE-43E0-8D59-84F8762AA029}" srcOrd="1" destOrd="0" presId="urn:microsoft.com/office/officeart/2005/8/layout/process1"/>
    <dgm:cxn modelId="{BC3A6C6F-6655-4A09-B02E-C6761E012B99}" srcId="{F93E0BA0-0799-453D-AF4A-0E03F62933C1}" destId="{9C6963C2-1862-41A7-9CE8-963A26522166}" srcOrd="0" destOrd="0" parTransId="{CDC014A2-0123-44A2-88C5-774596285B1C}" sibTransId="{C76BF303-7992-4A2B-807F-BD8C52B3A8BF}"/>
    <dgm:cxn modelId="{E656668A-7FD2-4A18-ABD2-B360FB729422}" type="presOf" srcId="{C76BF303-7992-4A2B-807F-BD8C52B3A8BF}" destId="{43B25DFA-BA8E-4A77-A2B4-369A5AAC1C16}" srcOrd="0" destOrd="0" presId="urn:microsoft.com/office/officeart/2005/8/layout/process1"/>
    <dgm:cxn modelId="{67A7D179-8DC6-4E7E-B868-7C236294426E}" type="presParOf" srcId="{FDACB1B8-DF10-4EE3-ADD6-01922186B4D9}" destId="{4CCD95E4-7A47-48CE-86E7-329D3AC65A4B}" srcOrd="0" destOrd="0" presId="urn:microsoft.com/office/officeart/2005/8/layout/process1"/>
    <dgm:cxn modelId="{DA4D1FD7-FA8C-44A9-BF85-871C5302C9FA}" type="presParOf" srcId="{FDACB1B8-DF10-4EE3-ADD6-01922186B4D9}" destId="{43B25DFA-BA8E-4A77-A2B4-369A5AAC1C16}" srcOrd="1" destOrd="0" presId="urn:microsoft.com/office/officeart/2005/8/layout/process1"/>
    <dgm:cxn modelId="{BDF8D5AF-9C80-42E6-8B33-E4FDF2147CA5}" type="presParOf" srcId="{43B25DFA-BA8E-4A77-A2B4-369A5AAC1C16}" destId="{6211BD61-55EE-43E0-8D59-84F8762AA029}" srcOrd="0" destOrd="0" presId="urn:microsoft.com/office/officeart/2005/8/layout/process1"/>
    <dgm:cxn modelId="{F23B9B23-7C5D-4C1F-9098-895D4A292EAC}" type="presParOf" srcId="{FDACB1B8-DF10-4EE3-ADD6-01922186B4D9}" destId="{3AADD753-A460-475B-BDBE-A3C5368F29E8}" srcOrd="2" destOrd="0" presId="urn:microsoft.com/office/officeart/2005/8/layout/process1"/>
    <dgm:cxn modelId="{7F5B66F3-90F5-47BE-9FD8-992F545AFC3D}" type="presParOf" srcId="{FDACB1B8-DF10-4EE3-ADD6-01922186B4D9}" destId="{6F66E137-F401-4A95-9E33-DAF455446F4F}" srcOrd="3" destOrd="0" presId="urn:microsoft.com/office/officeart/2005/8/layout/process1"/>
    <dgm:cxn modelId="{16AEA93A-5687-4E8E-93DA-E6331FE9F9B7}" type="presParOf" srcId="{6F66E137-F401-4A95-9E33-DAF455446F4F}" destId="{700E9C27-A234-41DF-BF79-7F9E15D6E04B}" srcOrd="0" destOrd="0" presId="urn:microsoft.com/office/officeart/2005/8/layout/process1"/>
    <dgm:cxn modelId="{F168B8D1-1359-405A-8DAC-70956E9BDF67}" type="presParOf" srcId="{FDACB1B8-DF10-4EE3-ADD6-01922186B4D9}" destId="{763658E1-35FA-491D-B799-0962C9B614F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B53DE68-6575-4FA1-9D46-83C7907E8C2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F3BBB9-3FCF-42D7-9E36-CB41F13980D9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Цель программы</a:t>
          </a:r>
          <a:endParaRPr lang="ru-RU" dirty="0"/>
        </a:p>
      </dgm:t>
    </dgm:pt>
    <dgm:pt modelId="{6E3F4D69-DD93-4C60-A4C6-4B1758E173D3}" type="parTrans" cxnId="{EE5C0F69-5289-490F-AF16-623F33A6C802}">
      <dgm:prSet/>
      <dgm:spPr/>
      <dgm:t>
        <a:bodyPr/>
        <a:lstStyle/>
        <a:p>
          <a:endParaRPr lang="ru-RU"/>
        </a:p>
      </dgm:t>
    </dgm:pt>
    <dgm:pt modelId="{48F4DE5A-7CCF-4796-91D9-4682D80809A6}" type="sibTrans" cxnId="{EE5C0F69-5289-490F-AF16-623F33A6C802}">
      <dgm:prSet/>
      <dgm:spPr/>
      <dgm:t>
        <a:bodyPr/>
        <a:lstStyle/>
        <a:p>
          <a:endParaRPr lang="ru-RU"/>
        </a:p>
      </dgm:t>
    </dgm:pt>
    <dgm:pt modelId="{F3589804-084D-4D1A-95CC-D0CBCBDC3FAC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Задачи программы</a:t>
          </a:r>
          <a:endParaRPr lang="ru-RU" dirty="0"/>
        </a:p>
      </dgm:t>
    </dgm:pt>
    <dgm:pt modelId="{612371D2-43F7-4874-9C76-7121BEBB6499}" type="parTrans" cxnId="{C80B1E4A-0D32-4278-9022-CF40094F1BB0}">
      <dgm:prSet/>
      <dgm:spPr/>
      <dgm:t>
        <a:bodyPr/>
        <a:lstStyle/>
        <a:p>
          <a:endParaRPr lang="ru-RU"/>
        </a:p>
      </dgm:t>
    </dgm:pt>
    <dgm:pt modelId="{75DACDB3-84C1-41B4-BCCB-251330C37A96}" type="sibTrans" cxnId="{C80B1E4A-0D32-4278-9022-CF40094F1BB0}">
      <dgm:prSet/>
      <dgm:spPr/>
      <dgm:t>
        <a:bodyPr/>
        <a:lstStyle/>
        <a:p>
          <a:endParaRPr lang="ru-RU"/>
        </a:p>
      </dgm:t>
    </dgm:pt>
    <dgm:pt modelId="{ADA6D883-7779-435F-AFEE-80EF4915FB4B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Расходы программы</a:t>
          </a:r>
          <a:endParaRPr lang="ru-RU" dirty="0"/>
        </a:p>
      </dgm:t>
    </dgm:pt>
    <dgm:pt modelId="{E794EEFB-2356-46B8-9BE3-81A310F70DD5}" type="parTrans" cxnId="{C679FC76-8F68-464F-889A-E5824E072748}">
      <dgm:prSet/>
      <dgm:spPr/>
      <dgm:t>
        <a:bodyPr/>
        <a:lstStyle/>
        <a:p>
          <a:endParaRPr lang="ru-RU"/>
        </a:p>
      </dgm:t>
    </dgm:pt>
    <dgm:pt modelId="{F27D8A8E-7964-4FE2-8D1B-3900D4686C80}" type="sibTrans" cxnId="{C679FC76-8F68-464F-889A-E5824E072748}">
      <dgm:prSet/>
      <dgm:spPr/>
      <dgm:t>
        <a:bodyPr/>
        <a:lstStyle/>
        <a:p>
          <a:endParaRPr lang="ru-RU"/>
        </a:p>
      </dgm:t>
    </dgm:pt>
    <dgm:pt modelId="{D209183C-D25B-4399-BB78-3130A5A6401F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на 2021 год - 61 млн.руб.</a:t>
          </a:r>
          <a:endParaRPr lang="ru-RU" sz="1200" dirty="0"/>
        </a:p>
      </dgm:t>
    </dgm:pt>
    <dgm:pt modelId="{E83577BC-2B8D-4D2A-B656-72B22456B6E5}" type="parTrans" cxnId="{7EF2248D-ECC3-4BEE-AE50-956FD672D16C}">
      <dgm:prSet/>
      <dgm:spPr/>
      <dgm:t>
        <a:bodyPr/>
        <a:lstStyle/>
        <a:p>
          <a:endParaRPr lang="ru-RU"/>
        </a:p>
      </dgm:t>
    </dgm:pt>
    <dgm:pt modelId="{7DD47EA7-FF7C-4C4C-827F-B0F13BC2C9C9}" type="sibTrans" cxnId="{7EF2248D-ECC3-4BEE-AE50-956FD672D16C}">
      <dgm:prSet/>
      <dgm:spPr/>
      <dgm:t>
        <a:bodyPr/>
        <a:lstStyle/>
        <a:p>
          <a:endParaRPr lang="ru-RU"/>
        </a:p>
      </dgm:t>
    </dgm:pt>
    <dgm:pt modelId="{1538589B-6F3F-477B-8198-558513FB5A7D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На 2023 год - 39 млн.руб.</a:t>
          </a:r>
          <a:endParaRPr lang="ru-RU" sz="1200" dirty="0"/>
        </a:p>
      </dgm:t>
    </dgm:pt>
    <dgm:pt modelId="{CC327DFF-AF25-4AF8-96BD-FA78E3BB1073}" type="parTrans" cxnId="{38BED6A2-3032-493D-ABE1-5C98ED568F83}">
      <dgm:prSet/>
      <dgm:spPr/>
      <dgm:t>
        <a:bodyPr/>
        <a:lstStyle/>
        <a:p>
          <a:endParaRPr lang="ru-RU"/>
        </a:p>
      </dgm:t>
    </dgm:pt>
    <dgm:pt modelId="{0A4B7B85-F8EB-4C84-8D45-7F03FB8FB2F5}" type="sibTrans" cxnId="{38BED6A2-3032-493D-ABE1-5C98ED568F83}">
      <dgm:prSet/>
      <dgm:spPr/>
      <dgm:t>
        <a:bodyPr/>
        <a:lstStyle/>
        <a:p>
          <a:endParaRPr lang="ru-RU"/>
        </a:p>
      </dgm:t>
    </dgm:pt>
    <dgm:pt modelId="{87752889-38E8-4844-86FC-35B4B6B1CBA2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На 2022 год - 39 млн.руб.</a:t>
          </a:r>
          <a:endParaRPr lang="ru-RU" sz="1200" dirty="0"/>
        </a:p>
      </dgm:t>
    </dgm:pt>
    <dgm:pt modelId="{E54A2580-32A9-4735-8FD1-9F71AD768117}" type="sibTrans" cxnId="{AF5D4FFB-B58C-4770-A6CE-D0334F485C2F}">
      <dgm:prSet/>
      <dgm:spPr/>
      <dgm:t>
        <a:bodyPr/>
        <a:lstStyle/>
        <a:p>
          <a:endParaRPr lang="ru-RU"/>
        </a:p>
      </dgm:t>
    </dgm:pt>
    <dgm:pt modelId="{BDA931B7-6C11-4B51-8F98-5223B9E74828}" type="parTrans" cxnId="{AF5D4FFB-B58C-4770-A6CE-D0334F485C2F}">
      <dgm:prSet/>
      <dgm:spPr/>
      <dgm:t>
        <a:bodyPr/>
        <a:lstStyle/>
        <a:p>
          <a:endParaRPr lang="ru-RU"/>
        </a:p>
      </dgm:t>
    </dgm:pt>
    <dgm:pt modelId="{32952D1D-51E9-4839-ADB3-2FA152EDF13B}">
      <dgm:prSet phldrT="[Текст]" custT="1"/>
      <dgm:spPr/>
      <dgm:t>
        <a:bodyPr/>
        <a:lstStyle/>
        <a:p>
          <a:r>
            <a:rPr lang="ru-RU" sz="1400" dirty="0" smtClean="0"/>
            <a:t>Повышение</a:t>
          </a:r>
          <a:r>
            <a:rPr lang="ru-RU" sz="800" dirty="0" smtClean="0"/>
            <a:t> </a:t>
          </a:r>
          <a:r>
            <a:rPr lang="ru-RU" sz="1400" dirty="0" smtClean="0"/>
            <a:t>эффективности использования земельных ресурсов на территории муниципального образования городской округ город Тобольск</a:t>
          </a:r>
          <a:endParaRPr lang="ru-RU" sz="1400" dirty="0"/>
        </a:p>
      </dgm:t>
    </dgm:pt>
    <dgm:pt modelId="{D9A8F2A7-A0A9-41F5-B409-93682E25DC9D}" type="sibTrans" cxnId="{BF589377-03D5-4064-B44D-09646797113E}">
      <dgm:prSet/>
      <dgm:spPr/>
      <dgm:t>
        <a:bodyPr/>
        <a:lstStyle/>
        <a:p>
          <a:endParaRPr lang="ru-RU"/>
        </a:p>
      </dgm:t>
    </dgm:pt>
    <dgm:pt modelId="{E67C1D2D-A2B2-420B-86E3-BB04A77A2D21}" type="parTrans" cxnId="{BF589377-03D5-4064-B44D-09646797113E}">
      <dgm:prSet/>
      <dgm:spPr/>
      <dgm:t>
        <a:bodyPr/>
        <a:lstStyle/>
        <a:p>
          <a:endParaRPr lang="ru-RU"/>
        </a:p>
      </dgm:t>
    </dgm:pt>
    <dgm:pt modelId="{E65D7AE8-5F6E-47CE-A88D-D42AC526BA39}">
      <dgm:prSet phldrT="[Текст]" custT="1"/>
      <dgm:spPr/>
      <dgm:t>
        <a:bodyPr/>
        <a:lstStyle/>
        <a:p>
          <a:r>
            <a:rPr lang="ru-RU" sz="1100" dirty="0" smtClean="0"/>
            <a:t>Обеспечение многодетных семей земельными участками</a:t>
          </a:r>
        </a:p>
      </dgm:t>
    </dgm:pt>
    <dgm:pt modelId="{1DE6DF87-DC4B-4BF0-8754-E44BCB95B4A7}" type="sibTrans" cxnId="{518F28DB-1A0F-4ADA-87DE-8C17D85F17E8}">
      <dgm:prSet/>
      <dgm:spPr/>
      <dgm:t>
        <a:bodyPr/>
        <a:lstStyle/>
        <a:p>
          <a:endParaRPr lang="ru-RU"/>
        </a:p>
      </dgm:t>
    </dgm:pt>
    <dgm:pt modelId="{49FB409E-781C-45F3-9CDE-C490AD0A02BC}" type="parTrans" cxnId="{518F28DB-1A0F-4ADA-87DE-8C17D85F17E8}">
      <dgm:prSet/>
      <dgm:spPr/>
      <dgm:t>
        <a:bodyPr/>
        <a:lstStyle/>
        <a:p>
          <a:endParaRPr lang="ru-RU"/>
        </a:p>
      </dgm:t>
    </dgm:pt>
    <dgm:pt modelId="{0B060010-1AF8-477D-B274-2E820D0FBC88}">
      <dgm:prSet phldrT="[Текст]" custT="1"/>
      <dgm:spPr/>
      <dgm:t>
        <a:bodyPr/>
        <a:lstStyle/>
        <a:p>
          <a:r>
            <a:rPr lang="ru-RU" sz="1100" dirty="0" smtClean="0"/>
            <a:t>Увеличение поступлений в бюджет города Тобольска, получаемых от платежей за землю</a:t>
          </a:r>
          <a:endParaRPr lang="ru-RU" sz="1100" dirty="0"/>
        </a:p>
      </dgm:t>
    </dgm:pt>
    <dgm:pt modelId="{7B480824-8A6B-4D71-88D3-1E550124001B}" type="sibTrans" cxnId="{F87603D5-D94C-4B42-AFC1-749EFCEAE7A1}">
      <dgm:prSet/>
      <dgm:spPr/>
      <dgm:t>
        <a:bodyPr/>
        <a:lstStyle/>
        <a:p>
          <a:endParaRPr lang="ru-RU"/>
        </a:p>
      </dgm:t>
    </dgm:pt>
    <dgm:pt modelId="{46CCE220-255B-4481-BC01-5C3A5450A5C9}" type="parTrans" cxnId="{F87603D5-D94C-4B42-AFC1-749EFCEAE7A1}">
      <dgm:prSet/>
      <dgm:spPr/>
      <dgm:t>
        <a:bodyPr/>
        <a:lstStyle/>
        <a:p>
          <a:endParaRPr lang="ru-RU"/>
        </a:p>
      </dgm:t>
    </dgm:pt>
    <dgm:pt modelId="{CECA0013-FD8F-4B9B-9ED4-853DCA667F9A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100" dirty="0" smtClean="0"/>
            <a:t>Осуществление охраны, защиты и воспроизводства лесов на территории города Тобольска</a:t>
          </a:r>
          <a:r>
            <a:rPr lang="ru-RU" sz="1000" dirty="0" smtClean="0"/>
            <a:t>.</a:t>
          </a:r>
          <a:endParaRPr lang="ru-RU" sz="1000" dirty="0"/>
        </a:p>
      </dgm:t>
    </dgm:pt>
    <dgm:pt modelId="{DFFD562C-ECF0-4644-AD23-2FA1071F6116}" type="sibTrans" cxnId="{69AE9249-6A5B-4138-8FCF-D490438DC154}">
      <dgm:prSet/>
      <dgm:spPr/>
      <dgm:t>
        <a:bodyPr/>
        <a:lstStyle/>
        <a:p>
          <a:endParaRPr lang="ru-RU"/>
        </a:p>
      </dgm:t>
    </dgm:pt>
    <dgm:pt modelId="{559C00C3-4A3C-4357-AACB-239AA96F8543}" type="parTrans" cxnId="{69AE9249-6A5B-4138-8FCF-D490438DC154}">
      <dgm:prSet/>
      <dgm:spPr/>
      <dgm:t>
        <a:bodyPr/>
        <a:lstStyle/>
        <a:p>
          <a:endParaRPr lang="ru-RU"/>
        </a:p>
      </dgm:t>
    </dgm:pt>
    <dgm:pt modelId="{327A6AC1-7172-4F5C-963F-EF319256DF1F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100" dirty="0" smtClean="0"/>
            <a:t>Оформление права муниципальной собственности на земельные участки покрытые городскими лесами</a:t>
          </a:r>
          <a:endParaRPr lang="ru-RU" sz="1100" dirty="0"/>
        </a:p>
      </dgm:t>
    </dgm:pt>
    <dgm:pt modelId="{DA0AF0B5-5831-4D6F-9D63-52A9595D9BDC}" type="sibTrans" cxnId="{29AF904A-54BF-4710-8437-FA93B5635791}">
      <dgm:prSet/>
      <dgm:spPr/>
      <dgm:t>
        <a:bodyPr/>
        <a:lstStyle/>
        <a:p>
          <a:endParaRPr lang="ru-RU"/>
        </a:p>
      </dgm:t>
    </dgm:pt>
    <dgm:pt modelId="{7EA69A1F-2392-438F-9CD1-1FFB507B1201}" type="parTrans" cxnId="{29AF904A-54BF-4710-8437-FA93B5635791}">
      <dgm:prSet/>
      <dgm:spPr/>
      <dgm:t>
        <a:bodyPr/>
        <a:lstStyle/>
        <a:p>
          <a:endParaRPr lang="ru-RU"/>
        </a:p>
      </dgm:t>
    </dgm:pt>
    <dgm:pt modelId="{0B0618A2-8F10-409B-8795-4991989D3018}" type="pres">
      <dgm:prSet presAssocID="{DB53DE68-6575-4FA1-9D46-83C7907E8C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0B5316-3E29-4FBD-AC43-78BE760364B8}" type="pres">
      <dgm:prSet presAssocID="{ADA6D883-7779-435F-AFEE-80EF4915FB4B}" presName="boxAndChildren" presStyleCnt="0"/>
      <dgm:spPr/>
    </dgm:pt>
    <dgm:pt modelId="{766A93FE-EDA0-44A8-807C-3AC110E92757}" type="pres">
      <dgm:prSet presAssocID="{ADA6D883-7779-435F-AFEE-80EF4915FB4B}" presName="parentTextBox" presStyleLbl="node1" presStyleIdx="0" presStyleCnt="3"/>
      <dgm:spPr/>
      <dgm:t>
        <a:bodyPr/>
        <a:lstStyle/>
        <a:p>
          <a:endParaRPr lang="ru-RU"/>
        </a:p>
      </dgm:t>
    </dgm:pt>
    <dgm:pt modelId="{3759B2AA-3D79-467A-AD48-0C5843392E30}" type="pres">
      <dgm:prSet presAssocID="{ADA6D883-7779-435F-AFEE-80EF4915FB4B}" presName="entireBox" presStyleLbl="node1" presStyleIdx="0" presStyleCnt="3"/>
      <dgm:spPr/>
      <dgm:t>
        <a:bodyPr/>
        <a:lstStyle/>
        <a:p>
          <a:endParaRPr lang="ru-RU"/>
        </a:p>
      </dgm:t>
    </dgm:pt>
    <dgm:pt modelId="{8B02134F-1CCC-4316-A67B-16175F63B2D0}" type="pres">
      <dgm:prSet presAssocID="{ADA6D883-7779-435F-AFEE-80EF4915FB4B}" presName="descendantBox" presStyleCnt="0"/>
      <dgm:spPr/>
    </dgm:pt>
    <dgm:pt modelId="{623F02CE-9281-4E52-B968-8BBE60EBCEBA}" type="pres">
      <dgm:prSet presAssocID="{D209183C-D25B-4399-BB78-3130A5A6401F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0CC53-2193-43B6-971E-CE5A96172789}" type="pres">
      <dgm:prSet presAssocID="{87752889-38E8-4844-86FC-35B4B6B1CBA2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53C33-E57E-4C06-97D3-2FFBF654D19E}" type="pres">
      <dgm:prSet presAssocID="{1538589B-6F3F-477B-8198-558513FB5A7D}" presName="childTextBox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AC00F-83F5-42AD-B63D-26FB20E3B1E1}" type="pres">
      <dgm:prSet presAssocID="{75DACDB3-84C1-41B4-BCCB-251330C37A96}" presName="sp" presStyleCnt="0"/>
      <dgm:spPr/>
    </dgm:pt>
    <dgm:pt modelId="{351DD7E5-F9C6-4624-B4A7-64038CEB37AF}" type="pres">
      <dgm:prSet presAssocID="{F3589804-084D-4D1A-95CC-D0CBCBDC3FAC}" presName="arrowAndChildren" presStyleCnt="0"/>
      <dgm:spPr/>
    </dgm:pt>
    <dgm:pt modelId="{ECCA9394-477B-4C25-92FE-30960BA867CC}" type="pres">
      <dgm:prSet presAssocID="{F3589804-084D-4D1A-95CC-D0CBCBDC3FAC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B1CBB0EF-7DFD-4742-A20B-787FBDD2C19B}" type="pres">
      <dgm:prSet presAssocID="{F3589804-084D-4D1A-95CC-D0CBCBDC3FAC}" presName="arrow" presStyleLbl="node1" presStyleIdx="1" presStyleCnt="3" custScaleY="113404" custLinFactNeighborX="123" custLinFactNeighborY="-4151"/>
      <dgm:spPr/>
      <dgm:t>
        <a:bodyPr/>
        <a:lstStyle/>
        <a:p>
          <a:endParaRPr lang="ru-RU"/>
        </a:p>
      </dgm:t>
    </dgm:pt>
    <dgm:pt modelId="{2F68DB27-869E-47AD-8A5C-B2FED9133F1A}" type="pres">
      <dgm:prSet presAssocID="{F3589804-084D-4D1A-95CC-D0CBCBDC3FAC}" presName="descendantArrow" presStyleCnt="0"/>
      <dgm:spPr/>
    </dgm:pt>
    <dgm:pt modelId="{515A6795-7BAB-49AC-A5D2-72F710E57F3C}" type="pres">
      <dgm:prSet presAssocID="{327A6AC1-7172-4F5C-963F-EF319256DF1F}" presName="childTextArrow" presStyleLbl="fgAccFollowNode1" presStyleIdx="3" presStyleCnt="8" custScaleY="346377" custLinFactNeighborX="490" custLinFactNeighborY="-12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A2421-C532-4B6C-ACB2-301E7D10060F}" type="pres">
      <dgm:prSet presAssocID="{0B060010-1AF8-477D-B274-2E820D0FBC88}" presName="childTextArrow" presStyleLbl="fgAccFollowNode1" presStyleIdx="4" presStyleCnt="8" custScaleY="90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426B6-C845-444C-BD65-0903E1CABF87}" type="pres">
      <dgm:prSet presAssocID="{E65D7AE8-5F6E-47CE-A88D-D42AC526BA39}" presName="childTextArrow" presStyleLbl="fgAccFollowNode1" presStyleIdx="5" presStyleCnt="8" custScaleY="90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13F4C-9731-4C42-A06F-3D8837322635}" type="pres">
      <dgm:prSet presAssocID="{CECA0013-FD8F-4B9B-9ED4-853DCA667F9A}" presName="childTextArrow" presStyleLbl="fgAccFollowNode1" presStyleIdx="6" presStyleCnt="8" custScaleY="348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8B96C-F263-4B63-860F-781F021385BC}" type="pres">
      <dgm:prSet presAssocID="{48F4DE5A-7CCF-4796-91D9-4682D80809A6}" presName="sp" presStyleCnt="0"/>
      <dgm:spPr/>
    </dgm:pt>
    <dgm:pt modelId="{8A3552F8-A5CA-4E09-9539-FFFD806358DF}" type="pres">
      <dgm:prSet presAssocID="{20F3BBB9-3FCF-42D7-9E36-CB41F13980D9}" presName="arrowAndChildren" presStyleCnt="0"/>
      <dgm:spPr/>
    </dgm:pt>
    <dgm:pt modelId="{D913D9DA-B20B-4BAB-BB29-A0B9BE423A35}" type="pres">
      <dgm:prSet presAssocID="{20F3BBB9-3FCF-42D7-9E36-CB41F13980D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A5C674B-0F35-4C39-B3EC-91FB7C5B8F81}" type="pres">
      <dgm:prSet presAssocID="{20F3BBB9-3FCF-42D7-9E36-CB41F13980D9}" presName="arrow" presStyleLbl="node1" presStyleIdx="2" presStyleCnt="3"/>
      <dgm:spPr/>
      <dgm:t>
        <a:bodyPr/>
        <a:lstStyle/>
        <a:p>
          <a:endParaRPr lang="ru-RU"/>
        </a:p>
      </dgm:t>
    </dgm:pt>
    <dgm:pt modelId="{0D78C1C7-99F7-4C31-8103-0BB704C514F2}" type="pres">
      <dgm:prSet presAssocID="{20F3BBB9-3FCF-42D7-9E36-CB41F13980D9}" presName="descendantArrow" presStyleCnt="0"/>
      <dgm:spPr/>
    </dgm:pt>
    <dgm:pt modelId="{29AF3244-DA4C-4BE4-B35C-9BE3120F925B}" type="pres">
      <dgm:prSet presAssocID="{32952D1D-51E9-4839-ADB3-2FA152EDF13B}" presName="childTextArrow" presStyleLbl="fgAccFollowNode1" presStyleIdx="7" presStyleCnt="8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0B1E4A-0D32-4278-9022-CF40094F1BB0}" srcId="{DB53DE68-6575-4FA1-9D46-83C7907E8C21}" destId="{F3589804-084D-4D1A-95CC-D0CBCBDC3FAC}" srcOrd="1" destOrd="0" parTransId="{612371D2-43F7-4874-9C76-7121BEBB6499}" sibTransId="{75DACDB3-84C1-41B4-BCCB-251330C37A96}"/>
    <dgm:cxn modelId="{C679FC76-8F68-464F-889A-E5824E072748}" srcId="{DB53DE68-6575-4FA1-9D46-83C7907E8C21}" destId="{ADA6D883-7779-435F-AFEE-80EF4915FB4B}" srcOrd="2" destOrd="0" parTransId="{E794EEFB-2356-46B8-9BE3-81A310F70DD5}" sibTransId="{F27D8A8E-7964-4FE2-8D1B-3900D4686C80}"/>
    <dgm:cxn modelId="{29AF904A-54BF-4710-8437-FA93B5635791}" srcId="{F3589804-084D-4D1A-95CC-D0CBCBDC3FAC}" destId="{327A6AC1-7172-4F5C-963F-EF319256DF1F}" srcOrd="0" destOrd="0" parTransId="{7EA69A1F-2392-438F-9CD1-1FFB507B1201}" sibTransId="{DA0AF0B5-5831-4D6F-9D63-52A9595D9BDC}"/>
    <dgm:cxn modelId="{63485770-4730-4585-83D8-FCB0F0FCA996}" type="presOf" srcId="{0B060010-1AF8-477D-B274-2E820D0FBC88}" destId="{DBDA2421-C532-4B6C-ACB2-301E7D10060F}" srcOrd="0" destOrd="0" presId="urn:microsoft.com/office/officeart/2005/8/layout/process4"/>
    <dgm:cxn modelId="{1A6BBE63-DA59-4883-87EF-748689DEE5DB}" type="presOf" srcId="{F3589804-084D-4D1A-95CC-D0CBCBDC3FAC}" destId="{B1CBB0EF-7DFD-4742-A20B-787FBDD2C19B}" srcOrd="1" destOrd="0" presId="urn:microsoft.com/office/officeart/2005/8/layout/process4"/>
    <dgm:cxn modelId="{AF5D4FFB-B58C-4770-A6CE-D0334F485C2F}" srcId="{ADA6D883-7779-435F-AFEE-80EF4915FB4B}" destId="{87752889-38E8-4844-86FC-35B4B6B1CBA2}" srcOrd="1" destOrd="0" parTransId="{BDA931B7-6C11-4B51-8F98-5223B9E74828}" sibTransId="{E54A2580-32A9-4735-8FD1-9F71AD768117}"/>
    <dgm:cxn modelId="{C991237E-38F9-4D3C-8612-2188BCEC7C41}" type="presOf" srcId="{ADA6D883-7779-435F-AFEE-80EF4915FB4B}" destId="{3759B2AA-3D79-467A-AD48-0C5843392E30}" srcOrd="1" destOrd="0" presId="urn:microsoft.com/office/officeart/2005/8/layout/process4"/>
    <dgm:cxn modelId="{59CA02CB-98E4-428E-B979-A434B287C387}" type="presOf" srcId="{E65D7AE8-5F6E-47CE-A88D-D42AC526BA39}" destId="{AC0426B6-C845-444C-BD65-0903E1CABF87}" srcOrd="0" destOrd="0" presId="urn:microsoft.com/office/officeart/2005/8/layout/process4"/>
    <dgm:cxn modelId="{F87603D5-D94C-4B42-AFC1-749EFCEAE7A1}" srcId="{F3589804-084D-4D1A-95CC-D0CBCBDC3FAC}" destId="{0B060010-1AF8-477D-B274-2E820D0FBC88}" srcOrd="1" destOrd="0" parTransId="{46CCE220-255B-4481-BC01-5C3A5450A5C9}" sibTransId="{7B480824-8A6B-4D71-88D3-1E550124001B}"/>
    <dgm:cxn modelId="{DAFADCB5-0B40-4E51-99AD-2414F2558839}" type="presOf" srcId="{32952D1D-51E9-4839-ADB3-2FA152EDF13B}" destId="{29AF3244-DA4C-4BE4-B35C-9BE3120F925B}" srcOrd="0" destOrd="0" presId="urn:microsoft.com/office/officeart/2005/8/layout/process4"/>
    <dgm:cxn modelId="{BF589377-03D5-4064-B44D-09646797113E}" srcId="{20F3BBB9-3FCF-42D7-9E36-CB41F13980D9}" destId="{32952D1D-51E9-4839-ADB3-2FA152EDF13B}" srcOrd="0" destOrd="0" parTransId="{E67C1D2D-A2B2-420B-86E3-BB04A77A2D21}" sibTransId="{D9A8F2A7-A0A9-41F5-B409-93682E25DC9D}"/>
    <dgm:cxn modelId="{1AAD9E9F-5593-4BB3-9335-FCF76C25BF45}" type="presOf" srcId="{20F3BBB9-3FCF-42D7-9E36-CB41F13980D9}" destId="{D913D9DA-B20B-4BAB-BB29-A0B9BE423A35}" srcOrd="0" destOrd="0" presId="urn:microsoft.com/office/officeart/2005/8/layout/process4"/>
    <dgm:cxn modelId="{518F28DB-1A0F-4ADA-87DE-8C17D85F17E8}" srcId="{F3589804-084D-4D1A-95CC-D0CBCBDC3FAC}" destId="{E65D7AE8-5F6E-47CE-A88D-D42AC526BA39}" srcOrd="2" destOrd="0" parTransId="{49FB409E-781C-45F3-9CDE-C490AD0A02BC}" sibTransId="{1DE6DF87-DC4B-4BF0-8754-E44BCB95B4A7}"/>
    <dgm:cxn modelId="{69AE9249-6A5B-4138-8FCF-D490438DC154}" srcId="{F3589804-084D-4D1A-95CC-D0CBCBDC3FAC}" destId="{CECA0013-FD8F-4B9B-9ED4-853DCA667F9A}" srcOrd="3" destOrd="0" parTransId="{559C00C3-4A3C-4357-AACB-239AA96F8543}" sibTransId="{DFFD562C-ECF0-4644-AD23-2FA1071F6116}"/>
    <dgm:cxn modelId="{38BED6A2-3032-493D-ABE1-5C98ED568F83}" srcId="{ADA6D883-7779-435F-AFEE-80EF4915FB4B}" destId="{1538589B-6F3F-477B-8198-558513FB5A7D}" srcOrd="2" destOrd="0" parTransId="{CC327DFF-AF25-4AF8-96BD-FA78E3BB1073}" sibTransId="{0A4B7B85-F8EB-4C84-8D45-7F03FB8FB2F5}"/>
    <dgm:cxn modelId="{7EBD5DAC-A620-46B7-ABE9-2EC009050332}" type="presOf" srcId="{1538589B-6F3F-477B-8198-558513FB5A7D}" destId="{71F53C33-E57E-4C06-97D3-2FFBF654D19E}" srcOrd="0" destOrd="0" presId="urn:microsoft.com/office/officeart/2005/8/layout/process4"/>
    <dgm:cxn modelId="{9B5A5E17-EE0D-4887-B7A8-B9FCB2D701D2}" type="presOf" srcId="{327A6AC1-7172-4F5C-963F-EF319256DF1F}" destId="{515A6795-7BAB-49AC-A5D2-72F710E57F3C}" srcOrd="0" destOrd="0" presId="urn:microsoft.com/office/officeart/2005/8/layout/process4"/>
    <dgm:cxn modelId="{7513D0ED-1782-4C0C-BC02-19E3C87835A5}" type="presOf" srcId="{DB53DE68-6575-4FA1-9D46-83C7907E8C21}" destId="{0B0618A2-8F10-409B-8795-4991989D3018}" srcOrd="0" destOrd="0" presId="urn:microsoft.com/office/officeart/2005/8/layout/process4"/>
    <dgm:cxn modelId="{939FE8F3-C347-48D0-974F-879BF6D31881}" type="presOf" srcId="{CECA0013-FD8F-4B9B-9ED4-853DCA667F9A}" destId="{83113F4C-9731-4C42-A06F-3D8837322635}" srcOrd="0" destOrd="0" presId="urn:microsoft.com/office/officeart/2005/8/layout/process4"/>
    <dgm:cxn modelId="{40509804-35DF-4C13-AD14-0F22EDE92BA5}" type="presOf" srcId="{87752889-38E8-4844-86FC-35B4B6B1CBA2}" destId="{B3A0CC53-2193-43B6-971E-CE5A96172789}" srcOrd="0" destOrd="0" presId="urn:microsoft.com/office/officeart/2005/8/layout/process4"/>
    <dgm:cxn modelId="{C0E604CB-57FF-491B-A25F-3133D50A46B2}" type="presOf" srcId="{D209183C-D25B-4399-BB78-3130A5A6401F}" destId="{623F02CE-9281-4E52-B968-8BBE60EBCEBA}" srcOrd="0" destOrd="0" presId="urn:microsoft.com/office/officeart/2005/8/layout/process4"/>
    <dgm:cxn modelId="{EE5C0F69-5289-490F-AF16-623F33A6C802}" srcId="{DB53DE68-6575-4FA1-9D46-83C7907E8C21}" destId="{20F3BBB9-3FCF-42D7-9E36-CB41F13980D9}" srcOrd="0" destOrd="0" parTransId="{6E3F4D69-DD93-4C60-A4C6-4B1758E173D3}" sibTransId="{48F4DE5A-7CCF-4796-91D9-4682D80809A6}"/>
    <dgm:cxn modelId="{23487C0B-A1EC-403B-8B79-D40E4A945544}" type="presOf" srcId="{ADA6D883-7779-435F-AFEE-80EF4915FB4B}" destId="{766A93FE-EDA0-44A8-807C-3AC110E92757}" srcOrd="0" destOrd="0" presId="urn:microsoft.com/office/officeart/2005/8/layout/process4"/>
    <dgm:cxn modelId="{B2B33E63-0DD5-46C6-9ADA-CF14E7328028}" type="presOf" srcId="{20F3BBB9-3FCF-42D7-9E36-CB41F13980D9}" destId="{4A5C674B-0F35-4C39-B3EC-91FB7C5B8F81}" srcOrd="1" destOrd="0" presId="urn:microsoft.com/office/officeart/2005/8/layout/process4"/>
    <dgm:cxn modelId="{147943CE-8B45-4AAF-9E17-54430977B725}" type="presOf" srcId="{F3589804-084D-4D1A-95CC-D0CBCBDC3FAC}" destId="{ECCA9394-477B-4C25-92FE-30960BA867CC}" srcOrd="0" destOrd="0" presId="urn:microsoft.com/office/officeart/2005/8/layout/process4"/>
    <dgm:cxn modelId="{7EF2248D-ECC3-4BEE-AE50-956FD672D16C}" srcId="{ADA6D883-7779-435F-AFEE-80EF4915FB4B}" destId="{D209183C-D25B-4399-BB78-3130A5A6401F}" srcOrd="0" destOrd="0" parTransId="{E83577BC-2B8D-4D2A-B656-72B22456B6E5}" sibTransId="{7DD47EA7-FF7C-4C4C-827F-B0F13BC2C9C9}"/>
    <dgm:cxn modelId="{310052D8-3554-4AD6-9C57-ED66318524C5}" type="presParOf" srcId="{0B0618A2-8F10-409B-8795-4991989D3018}" destId="{8C0B5316-3E29-4FBD-AC43-78BE760364B8}" srcOrd="0" destOrd="0" presId="urn:microsoft.com/office/officeart/2005/8/layout/process4"/>
    <dgm:cxn modelId="{A413C0E2-D742-4774-ACD8-079BF7E974AB}" type="presParOf" srcId="{8C0B5316-3E29-4FBD-AC43-78BE760364B8}" destId="{766A93FE-EDA0-44A8-807C-3AC110E92757}" srcOrd="0" destOrd="0" presId="urn:microsoft.com/office/officeart/2005/8/layout/process4"/>
    <dgm:cxn modelId="{A5D55FB8-601B-4059-859F-DCC6D3C25199}" type="presParOf" srcId="{8C0B5316-3E29-4FBD-AC43-78BE760364B8}" destId="{3759B2AA-3D79-467A-AD48-0C5843392E30}" srcOrd="1" destOrd="0" presId="urn:microsoft.com/office/officeart/2005/8/layout/process4"/>
    <dgm:cxn modelId="{FA3B7B16-2831-4F63-A8CD-9706711E04D5}" type="presParOf" srcId="{8C0B5316-3E29-4FBD-AC43-78BE760364B8}" destId="{8B02134F-1CCC-4316-A67B-16175F63B2D0}" srcOrd="2" destOrd="0" presId="urn:microsoft.com/office/officeart/2005/8/layout/process4"/>
    <dgm:cxn modelId="{E25A1AD5-EDF8-4620-A4C8-77B241C803D3}" type="presParOf" srcId="{8B02134F-1CCC-4316-A67B-16175F63B2D0}" destId="{623F02CE-9281-4E52-B968-8BBE60EBCEBA}" srcOrd="0" destOrd="0" presId="urn:microsoft.com/office/officeart/2005/8/layout/process4"/>
    <dgm:cxn modelId="{8B33BB4F-3BC8-401D-9B16-4E1D01872049}" type="presParOf" srcId="{8B02134F-1CCC-4316-A67B-16175F63B2D0}" destId="{B3A0CC53-2193-43B6-971E-CE5A96172789}" srcOrd="1" destOrd="0" presId="urn:microsoft.com/office/officeart/2005/8/layout/process4"/>
    <dgm:cxn modelId="{B8C3E975-8F51-4FDC-A09B-56B854830250}" type="presParOf" srcId="{8B02134F-1CCC-4316-A67B-16175F63B2D0}" destId="{71F53C33-E57E-4C06-97D3-2FFBF654D19E}" srcOrd="2" destOrd="0" presId="urn:microsoft.com/office/officeart/2005/8/layout/process4"/>
    <dgm:cxn modelId="{8121E330-C0D8-400B-9038-FDA76D0CE9A1}" type="presParOf" srcId="{0B0618A2-8F10-409B-8795-4991989D3018}" destId="{8E9AC00F-83F5-42AD-B63D-26FB20E3B1E1}" srcOrd="1" destOrd="0" presId="urn:microsoft.com/office/officeart/2005/8/layout/process4"/>
    <dgm:cxn modelId="{CEC1D606-BC27-4E50-A9A2-B27A48041BBB}" type="presParOf" srcId="{0B0618A2-8F10-409B-8795-4991989D3018}" destId="{351DD7E5-F9C6-4624-B4A7-64038CEB37AF}" srcOrd="2" destOrd="0" presId="urn:microsoft.com/office/officeart/2005/8/layout/process4"/>
    <dgm:cxn modelId="{FEA27E73-24A1-4915-8768-F7507C40C2AF}" type="presParOf" srcId="{351DD7E5-F9C6-4624-B4A7-64038CEB37AF}" destId="{ECCA9394-477B-4C25-92FE-30960BA867CC}" srcOrd="0" destOrd="0" presId="urn:microsoft.com/office/officeart/2005/8/layout/process4"/>
    <dgm:cxn modelId="{8F8BE43B-91AC-4077-B872-6D2220E4DC12}" type="presParOf" srcId="{351DD7E5-F9C6-4624-B4A7-64038CEB37AF}" destId="{B1CBB0EF-7DFD-4742-A20B-787FBDD2C19B}" srcOrd="1" destOrd="0" presId="urn:microsoft.com/office/officeart/2005/8/layout/process4"/>
    <dgm:cxn modelId="{1E0AA101-C7D4-4D03-B1B1-49E072A330A1}" type="presParOf" srcId="{351DD7E5-F9C6-4624-B4A7-64038CEB37AF}" destId="{2F68DB27-869E-47AD-8A5C-B2FED9133F1A}" srcOrd="2" destOrd="0" presId="urn:microsoft.com/office/officeart/2005/8/layout/process4"/>
    <dgm:cxn modelId="{0239C9DE-B67D-45F2-BD75-332070B284C4}" type="presParOf" srcId="{2F68DB27-869E-47AD-8A5C-B2FED9133F1A}" destId="{515A6795-7BAB-49AC-A5D2-72F710E57F3C}" srcOrd="0" destOrd="0" presId="urn:microsoft.com/office/officeart/2005/8/layout/process4"/>
    <dgm:cxn modelId="{8452ED52-E750-43D8-9AF1-2D1E1E868798}" type="presParOf" srcId="{2F68DB27-869E-47AD-8A5C-B2FED9133F1A}" destId="{DBDA2421-C532-4B6C-ACB2-301E7D10060F}" srcOrd="1" destOrd="0" presId="urn:microsoft.com/office/officeart/2005/8/layout/process4"/>
    <dgm:cxn modelId="{595ECFB8-E4DF-4FF6-B0B2-597F59640EF2}" type="presParOf" srcId="{2F68DB27-869E-47AD-8A5C-B2FED9133F1A}" destId="{AC0426B6-C845-444C-BD65-0903E1CABF87}" srcOrd="2" destOrd="0" presId="urn:microsoft.com/office/officeart/2005/8/layout/process4"/>
    <dgm:cxn modelId="{06B9EEA6-686C-4AE5-AB5E-45B502941C15}" type="presParOf" srcId="{2F68DB27-869E-47AD-8A5C-B2FED9133F1A}" destId="{83113F4C-9731-4C42-A06F-3D8837322635}" srcOrd="3" destOrd="0" presId="urn:microsoft.com/office/officeart/2005/8/layout/process4"/>
    <dgm:cxn modelId="{08B190B6-5EAE-44B4-8761-B9DDFB07946C}" type="presParOf" srcId="{0B0618A2-8F10-409B-8795-4991989D3018}" destId="{1AE8B96C-F263-4B63-860F-781F021385BC}" srcOrd="3" destOrd="0" presId="urn:microsoft.com/office/officeart/2005/8/layout/process4"/>
    <dgm:cxn modelId="{67BAAB11-5905-48FF-A2E7-DC64D91AD756}" type="presParOf" srcId="{0B0618A2-8F10-409B-8795-4991989D3018}" destId="{8A3552F8-A5CA-4E09-9539-FFFD806358DF}" srcOrd="4" destOrd="0" presId="urn:microsoft.com/office/officeart/2005/8/layout/process4"/>
    <dgm:cxn modelId="{891A25B8-9BA5-43F6-900F-C67B5843373A}" type="presParOf" srcId="{8A3552F8-A5CA-4E09-9539-FFFD806358DF}" destId="{D913D9DA-B20B-4BAB-BB29-A0B9BE423A35}" srcOrd="0" destOrd="0" presId="urn:microsoft.com/office/officeart/2005/8/layout/process4"/>
    <dgm:cxn modelId="{29A7E240-60A7-4EA6-B6FB-41C983B02338}" type="presParOf" srcId="{8A3552F8-A5CA-4E09-9539-FFFD806358DF}" destId="{4A5C674B-0F35-4C39-B3EC-91FB7C5B8F81}" srcOrd="1" destOrd="0" presId="urn:microsoft.com/office/officeart/2005/8/layout/process4"/>
    <dgm:cxn modelId="{1267F2DA-9AA0-4B46-B23F-8ADE7F96D807}" type="presParOf" srcId="{8A3552F8-A5CA-4E09-9539-FFFD806358DF}" destId="{0D78C1C7-99F7-4C31-8103-0BB704C514F2}" srcOrd="2" destOrd="0" presId="urn:microsoft.com/office/officeart/2005/8/layout/process4"/>
    <dgm:cxn modelId="{E037D3E5-CC6A-4929-A20C-8AE81E97D78A}" type="presParOf" srcId="{0D78C1C7-99F7-4C31-8103-0BB704C514F2}" destId="{29AF3244-DA4C-4BE4-B35C-9BE3120F925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77612CD-DA1B-4969-9494-F86ED4700B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1E8D85-1144-4500-B2F7-0CE15149BB86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Цели Программы:</a:t>
          </a:r>
          <a:endParaRPr lang="ru-RU" dirty="0">
            <a:solidFill>
              <a:schemeClr val="tx1"/>
            </a:solidFill>
          </a:endParaRPr>
        </a:p>
      </dgm:t>
    </dgm:pt>
    <dgm:pt modelId="{D2A6AF67-5083-4892-9A95-E2CC20D3D134}" type="parTrans" cxnId="{EA53715F-66A6-4617-9EB9-A556018DE47B}">
      <dgm:prSet/>
      <dgm:spPr/>
      <dgm:t>
        <a:bodyPr/>
        <a:lstStyle/>
        <a:p>
          <a:endParaRPr lang="ru-RU"/>
        </a:p>
      </dgm:t>
    </dgm:pt>
    <dgm:pt modelId="{E7E18C25-9E87-44E1-8A2D-8783066DBF0A}" type="sibTrans" cxnId="{EA53715F-66A6-4617-9EB9-A556018DE47B}">
      <dgm:prSet/>
      <dgm:spPr/>
      <dgm:t>
        <a:bodyPr/>
        <a:lstStyle/>
        <a:p>
          <a:endParaRPr lang="ru-RU"/>
        </a:p>
      </dgm:t>
    </dgm:pt>
    <dgm:pt modelId="{EA272B9E-1241-4E44-8B0E-7A6D464A1FB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Задачи Программы:</a:t>
          </a:r>
          <a:endParaRPr lang="ru-RU" dirty="0">
            <a:solidFill>
              <a:schemeClr val="tx1"/>
            </a:solidFill>
          </a:endParaRPr>
        </a:p>
      </dgm:t>
    </dgm:pt>
    <dgm:pt modelId="{F0B3D661-0788-4C66-8387-FB568BE19F4A}" type="parTrans" cxnId="{1DBBC1CD-6769-407A-B4B8-AE90C89A3D7F}">
      <dgm:prSet/>
      <dgm:spPr/>
      <dgm:t>
        <a:bodyPr/>
        <a:lstStyle/>
        <a:p>
          <a:endParaRPr lang="ru-RU"/>
        </a:p>
      </dgm:t>
    </dgm:pt>
    <dgm:pt modelId="{A66AF1EB-95C3-4DA5-8FCF-5E8391B00D1E}" type="sibTrans" cxnId="{1DBBC1CD-6769-407A-B4B8-AE90C89A3D7F}">
      <dgm:prSet/>
      <dgm:spPr/>
      <dgm:t>
        <a:bodyPr/>
        <a:lstStyle/>
        <a:p>
          <a:endParaRPr lang="ru-RU"/>
        </a:p>
      </dgm:t>
    </dgm:pt>
    <dgm:pt modelId="{9397CE87-429B-4703-B6BE-662DFD43D95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Ожидаемые результаты реализации Программы</a:t>
          </a:r>
          <a:endParaRPr lang="ru-RU" dirty="0"/>
        </a:p>
      </dgm:t>
    </dgm:pt>
    <dgm:pt modelId="{65C599BB-BBB7-40C8-BC05-3021416D65EA}" type="parTrans" cxnId="{546D6F64-BBF6-4355-B161-733F0CCA5FF2}">
      <dgm:prSet/>
      <dgm:spPr/>
      <dgm:t>
        <a:bodyPr/>
        <a:lstStyle/>
        <a:p>
          <a:endParaRPr lang="ru-RU"/>
        </a:p>
      </dgm:t>
    </dgm:pt>
    <dgm:pt modelId="{FE3CC2B7-7E6E-426F-BBEE-9BAAA59AF8A6}" type="sibTrans" cxnId="{546D6F64-BBF6-4355-B161-733F0CCA5FF2}">
      <dgm:prSet/>
      <dgm:spPr/>
      <dgm:t>
        <a:bodyPr/>
        <a:lstStyle/>
        <a:p>
          <a:endParaRPr lang="ru-RU"/>
        </a:p>
      </dgm:t>
    </dgm:pt>
    <dgm:pt modelId="{6036AC23-A777-4C23-9A3E-5A8E1067E8C5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Улучшение качества автомобильных дорог и транспортного сообщения;</a:t>
          </a:r>
          <a:endParaRPr lang="ru-RU" dirty="0"/>
        </a:p>
      </dgm:t>
    </dgm:pt>
    <dgm:pt modelId="{A610DA62-D10A-49E1-A6C3-DAEF02B1F914}" type="parTrans" cxnId="{30243120-AB54-493C-B2B7-9B57EF52D92F}">
      <dgm:prSet/>
      <dgm:spPr/>
      <dgm:t>
        <a:bodyPr/>
        <a:lstStyle/>
        <a:p>
          <a:endParaRPr lang="ru-RU"/>
        </a:p>
      </dgm:t>
    </dgm:pt>
    <dgm:pt modelId="{841725D3-0872-4747-98F0-BF6F9BF0449D}" type="sibTrans" cxnId="{30243120-AB54-493C-B2B7-9B57EF52D92F}">
      <dgm:prSet/>
      <dgm:spPr/>
      <dgm:t>
        <a:bodyPr/>
        <a:lstStyle/>
        <a:p>
          <a:endParaRPr lang="ru-RU"/>
        </a:p>
      </dgm:t>
    </dgm:pt>
    <dgm:pt modelId="{D8F34C82-9D60-4E32-904D-95645C6DADCA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Увеличение сети автомобильных дорог;</a:t>
          </a:r>
          <a:endParaRPr lang="ru-RU" dirty="0"/>
        </a:p>
      </dgm:t>
    </dgm:pt>
    <dgm:pt modelId="{8CC930DE-A257-4575-97EE-3EE15000AEE2}" type="parTrans" cxnId="{8AFFFF4E-976F-44E8-9888-C9819DF3C5A6}">
      <dgm:prSet/>
      <dgm:spPr/>
      <dgm:t>
        <a:bodyPr/>
        <a:lstStyle/>
        <a:p>
          <a:endParaRPr lang="ru-RU"/>
        </a:p>
      </dgm:t>
    </dgm:pt>
    <dgm:pt modelId="{8E5EC360-D7E8-4D79-880C-2C07B28A16FC}" type="sibTrans" cxnId="{8AFFFF4E-976F-44E8-9888-C9819DF3C5A6}">
      <dgm:prSet/>
      <dgm:spPr/>
      <dgm:t>
        <a:bodyPr/>
        <a:lstStyle/>
        <a:p>
          <a:endParaRPr lang="ru-RU"/>
        </a:p>
      </dgm:t>
    </dgm:pt>
    <dgm:pt modelId="{0FF0407A-1129-42A8-80DD-8A8C2259A4BD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Улучшение инвестиционной привлекательности территории.</a:t>
          </a:r>
          <a:endParaRPr lang="ru-RU" dirty="0"/>
        </a:p>
      </dgm:t>
    </dgm:pt>
    <dgm:pt modelId="{D2ECC8A4-BE5F-4092-BD00-476651BE8BCB}" type="parTrans" cxnId="{1849F884-D502-4E5D-B032-327F3FD7957E}">
      <dgm:prSet/>
      <dgm:spPr/>
      <dgm:t>
        <a:bodyPr/>
        <a:lstStyle/>
        <a:p>
          <a:endParaRPr lang="ru-RU"/>
        </a:p>
      </dgm:t>
    </dgm:pt>
    <dgm:pt modelId="{1CCE27D4-3616-4469-B9C8-531143EAC447}" type="sibTrans" cxnId="{1849F884-D502-4E5D-B032-327F3FD7957E}">
      <dgm:prSet/>
      <dgm:spPr/>
      <dgm:t>
        <a:bodyPr/>
        <a:lstStyle/>
        <a:p>
          <a:endParaRPr lang="ru-RU"/>
        </a:p>
      </dgm:t>
    </dgm:pt>
    <dgm:pt modelId="{8DAA0AFF-232D-404F-81E9-710D24D6D8E0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развитие современной и эффективной автомобильно-дорожной инфраструктуры, сохранение и улучшение качества существующей сети автомобильных дорог города, доведения её технического состояния до уровня, соответствующего нормативным требованиям.</a:t>
          </a:r>
          <a:endParaRPr lang="ru-RU" dirty="0"/>
        </a:p>
      </dgm:t>
    </dgm:pt>
    <dgm:pt modelId="{0EBF39BD-B8FF-4DF8-8E08-C04A30E46FEC}" type="parTrans" cxnId="{DBB7C2AA-6B65-4892-91BA-51F24EDDC30D}">
      <dgm:prSet/>
      <dgm:spPr/>
      <dgm:t>
        <a:bodyPr/>
        <a:lstStyle/>
        <a:p>
          <a:endParaRPr lang="ru-RU"/>
        </a:p>
      </dgm:t>
    </dgm:pt>
    <dgm:pt modelId="{B0E96C44-D840-43E1-B4B2-3FE699143F40}" type="sibTrans" cxnId="{DBB7C2AA-6B65-4892-91BA-51F24EDDC30D}">
      <dgm:prSet/>
      <dgm:spPr/>
      <dgm:t>
        <a:bodyPr/>
        <a:lstStyle/>
        <a:p>
          <a:endParaRPr lang="ru-RU"/>
        </a:p>
      </dgm:t>
    </dgm:pt>
    <dgm:pt modelId="{5F4DDE93-B744-46A3-B4D8-C2581CF75B6F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восстановление и улучшение эксплуатационных качеств автомобильных дорог за счет ремонта автомобильных дорог;- строительство и реконструкция автомобильных дорог;</a:t>
          </a:r>
          <a:endParaRPr lang="ru-RU" dirty="0"/>
        </a:p>
      </dgm:t>
    </dgm:pt>
    <dgm:pt modelId="{C682C730-C7AA-4D56-87CE-C222B07514CB}" type="parTrans" cxnId="{65845429-1FD7-449D-B5A3-F9B1843674C1}">
      <dgm:prSet/>
      <dgm:spPr/>
      <dgm:t>
        <a:bodyPr/>
        <a:lstStyle/>
        <a:p>
          <a:endParaRPr lang="ru-RU"/>
        </a:p>
      </dgm:t>
    </dgm:pt>
    <dgm:pt modelId="{ED75B789-7B27-43C5-96A7-1861A36C0E22}" type="sibTrans" cxnId="{65845429-1FD7-449D-B5A3-F9B1843674C1}">
      <dgm:prSet/>
      <dgm:spPr/>
      <dgm:t>
        <a:bodyPr/>
        <a:lstStyle/>
        <a:p>
          <a:endParaRPr lang="ru-RU"/>
        </a:p>
      </dgm:t>
    </dgm:pt>
    <dgm:pt modelId="{2D41956C-7A39-4A4D-9591-A352881893D8}" type="pres">
      <dgm:prSet presAssocID="{277612CD-DA1B-4969-9494-F86ED4700B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A0314E-2516-4A87-BDCB-8FDB7D91B78B}" type="pres">
      <dgm:prSet presAssocID="{D91E8D85-1144-4500-B2F7-0CE15149BB86}" presName="linNode" presStyleCnt="0"/>
      <dgm:spPr/>
    </dgm:pt>
    <dgm:pt modelId="{F955BB14-E103-44F8-B246-ADA912F5B67B}" type="pres">
      <dgm:prSet presAssocID="{D91E8D85-1144-4500-B2F7-0CE15149BB8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E376C-9ED8-4A24-AF5D-476563AC5F83}" type="pres">
      <dgm:prSet presAssocID="{D91E8D85-1144-4500-B2F7-0CE15149BB8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318D7-FEED-417A-BD2D-631B3D9906E0}" type="pres">
      <dgm:prSet presAssocID="{E7E18C25-9E87-44E1-8A2D-8783066DBF0A}" presName="sp" presStyleCnt="0"/>
      <dgm:spPr/>
    </dgm:pt>
    <dgm:pt modelId="{11F95A6E-54E7-49C3-ACE3-AD33371590BB}" type="pres">
      <dgm:prSet presAssocID="{EA272B9E-1241-4E44-8B0E-7A6D464A1FB6}" presName="linNode" presStyleCnt="0"/>
      <dgm:spPr/>
    </dgm:pt>
    <dgm:pt modelId="{59B2F6FC-CA07-4CDD-B168-579175BB5CF4}" type="pres">
      <dgm:prSet presAssocID="{EA272B9E-1241-4E44-8B0E-7A6D464A1FB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6E712-6737-4B71-96BA-41CE5AC3CC6D}" type="pres">
      <dgm:prSet presAssocID="{EA272B9E-1241-4E44-8B0E-7A6D464A1FB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2E5B4-DC10-4404-9F1F-0ABB54860805}" type="pres">
      <dgm:prSet presAssocID="{A66AF1EB-95C3-4DA5-8FCF-5E8391B00D1E}" presName="sp" presStyleCnt="0"/>
      <dgm:spPr/>
    </dgm:pt>
    <dgm:pt modelId="{0AE67A78-428A-43F1-AB04-6FCC90367ED3}" type="pres">
      <dgm:prSet presAssocID="{9397CE87-429B-4703-B6BE-662DFD43D950}" presName="linNode" presStyleCnt="0"/>
      <dgm:spPr/>
    </dgm:pt>
    <dgm:pt modelId="{E1903059-12A0-4C06-8A60-046F1D5F9CE3}" type="pres">
      <dgm:prSet presAssocID="{9397CE87-429B-4703-B6BE-662DFD43D95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80E35-A212-4191-8E15-39092A1650AE}" type="pres">
      <dgm:prSet presAssocID="{9397CE87-429B-4703-B6BE-662DFD43D95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BBC1CD-6769-407A-B4B8-AE90C89A3D7F}" srcId="{277612CD-DA1B-4969-9494-F86ED4700B35}" destId="{EA272B9E-1241-4E44-8B0E-7A6D464A1FB6}" srcOrd="1" destOrd="0" parTransId="{F0B3D661-0788-4C66-8387-FB568BE19F4A}" sibTransId="{A66AF1EB-95C3-4DA5-8FCF-5E8391B00D1E}"/>
    <dgm:cxn modelId="{65845429-1FD7-449D-B5A3-F9B1843674C1}" srcId="{EA272B9E-1241-4E44-8B0E-7A6D464A1FB6}" destId="{5F4DDE93-B744-46A3-B4D8-C2581CF75B6F}" srcOrd="0" destOrd="0" parTransId="{C682C730-C7AA-4D56-87CE-C222B07514CB}" sibTransId="{ED75B789-7B27-43C5-96A7-1861A36C0E22}"/>
    <dgm:cxn modelId="{245CEED6-14A2-4A52-945B-DEA1AB20FF0B}" type="presOf" srcId="{8DAA0AFF-232D-404F-81E9-710D24D6D8E0}" destId="{B91E376C-9ED8-4A24-AF5D-476563AC5F83}" srcOrd="0" destOrd="0" presId="urn:microsoft.com/office/officeart/2005/8/layout/vList5"/>
    <dgm:cxn modelId="{30243120-AB54-493C-B2B7-9B57EF52D92F}" srcId="{9397CE87-429B-4703-B6BE-662DFD43D950}" destId="{6036AC23-A777-4C23-9A3E-5A8E1067E8C5}" srcOrd="0" destOrd="0" parTransId="{A610DA62-D10A-49E1-A6C3-DAEF02B1F914}" sibTransId="{841725D3-0872-4747-98F0-BF6F9BF0449D}"/>
    <dgm:cxn modelId="{D4456A59-C69E-4E17-8D08-EC514B213EE7}" type="presOf" srcId="{9397CE87-429B-4703-B6BE-662DFD43D950}" destId="{E1903059-12A0-4C06-8A60-046F1D5F9CE3}" srcOrd="0" destOrd="0" presId="urn:microsoft.com/office/officeart/2005/8/layout/vList5"/>
    <dgm:cxn modelId="{4E38AA47-D69F-45C1-B65B-F063CE6BF78B}" type="presOf" srcId="{D8F34C82-9D60-4E32-904D-95645C6DADCA}" destId="{C7280E35-A212-4191-8E15-39092A1650AE}" srcOrd="0" destOrd="1" presId="urn:microsoft.com/office/officeart/2005/8/layout/vList5"/>
    <dgm:cxn modelId="{546D6F64-BBF6-4355-B161-733F0CCA5FF2}" srcId="{277612CD-DA1B-4969-9494-F86ED4700B35}" destId="{9397CE87-429B-4703-B6BE-662DFD43D950}" srcOrd="2" destOrd="0" parTransId="{65C599BB-BBB7-40C8-BC05-3021416D65EA}" sibTransId="{FE3CC2B7-7E6E-426F-BBEE-9BAAA59AF8A6}"/>
    <dgm:cxn modelId="{A6A10CBD-577D-42CC-8D69-0312DED4EAEF}" type="presOf" srcId="{0FF0407A-1129-42A8-80DD-8A8C2259A4BD}" destId="{C7280E35-A212-4191-8E15-39092A1650AE}" srcOrd="0" destOrd="2" presId="urn:microsoft.com/office/officeart/2005/8/layout/vList5"/>
    <dgm:cxn modelId="{1E6964BA-D2AB-4FBF-AB22-63D490286213}" type="presOf" srcId="{5F4DDE93-B744-46A3-B4D8-C2581CF75B6F}" destId="{5406E712-6737-4B71-96BA-41CE5AC3CC6D}" srcOrd="0" destOrd="0" presId="urn:microsoft.com/office/officeart/2005/8/layout/vList5"/>
    <dgm:cxn modelId="{57740B28-F46E-4BEB-997E-A7F32C09153B}" type="presOf" srcId="{EA272B9E-1241-4E44-8B0E-7A6D464A1FB6}" destId="{59B2F6FC-CA07-4CDD-B168-579175BB5CF4}" srcOrd="0" destOrd="0" presId="urn:microsoft.com/office/officeart/2005/8/layout/vList5"/>
    <dgm:cxn modelId="{DBB7C2AA-6B65-4892-91BA-51F24EDDC30D}" srcId="{D91E8D85-1144-4500-B2F7-0CE15149BB86}" destId="{8DAA0AFF-232D-404F-81E9-710D24D6D8E0}" srcOrd="0" destOrd="0" parTransId="{0EBF39BD-B8FF-4DF8-8E08-C04A30E46FEC}" sibTransId="{B0E96C44-D840-43E1-B4B2-3FE699143F40}"/>
    <dgm:cxn modelId="{8AFFFF4E-976F-44E8-9888-C9819DF3C5A6}" srcId="{9397CE87-429B-4703-B6BE-662DFD43D950}" destId="{D8F34C82-9D60-4E32-904D-95645C6DADCA}" srcOrd="1" destOrd="0" parTransId="{8CC930DE-A257-4575-97EE-3EE15000AEE2}" sibTransId="{8E5EC360-D7E8-4D79-880C-2C07B28A16FC}"/>
    <dgm:cxn modelId="{1849F884-D502-4E5D-B032-327F3FD7957E}" srcId="{9397CE87-429B-4703-B6BE-662DFD43D950}" destId="{0FF0407A-1129-42A8-80DD-8A8C2259A4BD}" srcOrd="2" destOrd="0" parTransId="{D2ECC8A4-BE5F-4092-BD00-476651BE8BCB}" sibTransId="{1CCE27D4-3616-4469-B9C8-531143EAC447}"/>
    <dgm:cxn modelId="{EA53715F-66A6-4617-9EB9-A556018DE47B}" srcId="{277612CD-DA1B-4969-9494-F86ED4700B35}" destId="{D91E8D85-1144-4500-B2F7-0CE15149BB86}" srcOrd="0" destOrd="0" parTransId="{D2A6AF67-5083-4892-9A95-E2CC20D3D134}" sibTransId="{E7E18C25-9E87-44E1-8A2D-8783066DBF0A}"/>
    <dgm:cxn modelId="{89A6CFFA-560B-4BC7-BAA7-19F8ACD1BC42}" type="presOf" srcId="{277612CD-DA1B-4969-9494-F86ED4700B35}" destId="{2D41956C-7A39-4A4D-9591-A352881893D8}" srcOrd="0" destOrd="0" presId="urn:microsoft.com/office/officeart/2005/8/layout/vList5"/>
    <dgm:cxn modelId="{F33FA392-99ED-43FD-99F4-8A36EEF17E06}" type="presOf" srcId="{D91E8D85-1144-4500-B2F7-0CE15149BB86}" destId="{F955BB14-E103-44F8-B246-ADA912F5B67B}" srcOrd="0" destOrd="0" presId="urn:microsoft.com/office/officeart/2005/8/layout/vList5"/>
    <dgm:cxn modelId="{E60B7B8C-E80F-4DA0-A293-4FB139B7FC0C}" type="presOf" srcId="{6036AC23-A777-4C23-9A3E-5A8E1067E8C5}" destId="{C7280E35-A212-4191-8E15-39092A1650AE}" srcOrd="0" destOrd="0" presId="urn:microsoft.com/office/officeart/2005/8/layout/vList5"/>
    <dgm:cxn modelId="{E03C223A-04D0-43F5-8226-00C226EF2739}" type="presParOf" srcId="{2D41956C-7A39-4A4D-9591-A352881893D8}" destId="{0BA0314E-2516-4A87-BDCB-8FDB7D91B78B}" srcOrd="0" destOrd="0" presId="urn:microsoft.com/office/officeart/2005/8/layout/vList5"/>
    <dgm:cxn modelId="{CEC044D0-1439-48A2-B9DD-7A814A8E4409}" type="presParOf" srcId="{0BA0314E-2516-4A87-BDCB-8FDB7D91B78B}" destId="{F955BB14-E103-44F8-B246-ADA912F5B67B}" srcOrd="0" destOrd="0" presId="urn:microsoft.com/office/officeart/2005/8/layout/vList5"/>
    <dgm:cxn modelId="{A3C66785-C486-40FA-A624-969D151FD90F}" type="presParOf" srcId="{0BA0314E-2516-4A87-BDCB-8FDB7D91B78B}" destId="{B91E376C-9ED8-4A24-AF5D-476563AC5F83}" srcOrd="1" destOrd="0" presId="urn:microsoft.com/office/officeart/2005/8/layout/vList5"/>
    <dgm:cxn modelId="{30A62703-DA9F-4A7C-B9AC-422D725B631C}" type="presParOf" srcId="{2D41956C-7A39-4A4D-9591-A352881893D8}" destId="{E6A318D7-FEED-417A-BD2D-631B3D9906E0}" srcOrd="1" destOrd="0" presId="urn:microsoft.com/office/officeart/2005/8/layout/vList5"/>
    <dgm:cxn modelId="{02BCC084-CE76-4506-B8F7-9986B1A346BF}" type="presParOf" srcId="{2D41956C-7A39-4A4D-9591-A352881893D8}" destId="{11F95A6E-54E7-49C3-ACE3-AD33371590BB}" srcOrd="2" destOrd="0" presId="urn:microsoft.com/office/officeart/2005/8/layout/vList5"/>
    <dgm:cxn modelId="{9EFBA52E-9C51-41FE-B133-3720CB153019}" type="presParOf" srcId="{11F95A6E-54E7-49C3-ACE3-AD33371590BB}" destId="{59B2F6FC-CA07-4CDD-B168-579175BB5CF4}" srcOrd="0" destOrd="0" presId="urn:microsoft.com/office/officeart/2005/8/layout/vList5"/>
    <dgm:cxn modelId="{25A33A2E-D0C9-434D-93AC-981DDB2313E4}" type="presParOf" srcId="{11F95A6E-54E7-49C3-ACE3-AD33371590BB}" destId="{5406E712-6737-4B71-96BA-41CE5AC3CC6D}" srcOrd="1" destOrd="0" presId="urn:microsoft.com/office/officeart/2005/8/layout/vList5"/>
    <dgm:cxn modelId="{F552EB71-F3C6-423A-B634-0A4EE9FF0D62}" type="presParOf" srcId="{2D41956C-7A39-4A4D-9591-A352881893D8}" destId="{73E2E5B4-DC10-4404-9F1F-0ABB54860805}" srcOrd="3" destOrd="0" presId="urn:microsoft.com/office/officeart/2005/8/layout/vList5"/>
    <dgm:cxn modelId="{22BA49BD-0B20-4828-B2B9-68E7E0E6C86E}" type="presParOf" srcId="{2D41956C-7A39-4A4D-9591-A352881893D8}" destId="{0AE67A78-428A-43F1-AB04-6FCC90367ED3}" srcOrd="4" destOrd="0" presId="urn:microsoft.com/office/officeart/2005/8/layout/vList5"/>
    <dgm:cxn modelId="{259F900A-9475-4355-B2D2-E5AD8017D355}" type="presParOf" srcId="{0AE67A78-428A-43F1-AB04-6FCC90367ED3}" destId="{E1903059-12A0-4C06-8A60-046F1D5F9CE3}" srcOrd="0" destOrd="0" presId="urn:microsoft.com/office/officeart/2005/8/layout/vList5"/>
    <dgm:cxn modelId="{1796BAF6-616D-4A10-A9F6-ECA09A66596D}" type="presParOf" srcId="{0AE67A78-428A-43F1-AB04-6FCC90367ED3}" destId="{C7280E35-A212-4191-8E15-39092A1650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00E7089-D95A-49C0-9F4C-4C478BFC02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0D61F4-6A45-4515-8E03-02632E769642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Цель Программы:</a:t>
          </a:r>
          <a:endParaRPr lang="ru-RU" dirty="0">
            <a:solidFill>
              <a:schemeClr val="tx1"/>
            </a:solidFill>
          </a:endParaRPr>
        </a:p>
      </dgm:t>
    </dgm:pt>
    <dgm:pt modelId="{EFC0D309-5436-4D4A-8C9D-B8DB09D7D8B6}" type="parTrans" cxnId="{07C72637-FF97-42AC-AE36-6E3E04F71CAD}">
      <dgm:prSet/>
      <dgm:spPr/>
      <dgm:t>
        <a:bodyPr/>
        <a:lstStyle/>
        <a:p>
          <a:endParaRPr lang="ru-RU"/>
        </a:p>
      </dgm:t>
    </dgm:pt>
    <dgm:pt modelId="{15B2D17E-CB66-4981-A488-0C8A2F2CAB8A}" type="sibTrans" cxnId="{07C72637-FF97-42AC-AE36-6E3E04F71CAD}">
      <dgm:prSet/>
      <dgm:spPr/>
      <dgm:t>
        <a:bodyPr/>
        <a:lstStyle/>
        <a:p>
          <a:endParaRPr lang="ru-RU"/>
        </a:p>
      </dgm:t>
    </dgm:pt>
    <dgm:pt modelId="{A44F85F2-94B3-4753-A7B3-2D2D9224F7DC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dirty="0" smtClean="0">
              <a:effectLst/>
              <a:latin typeface="+mj-lt"/>
              <a:ea typeface="Times New Roman"/>
            </a:rPr>
            <a:t>Повышение доступности услуг транспортного комплекса для населения и удовлетворение потребности населения в качественных пассажирских перевозках автомобильным и водным транспортом</a:t>
          </a:r>
          <a:endParaRPr lang="ru-RU" b="1" dirty="0">
            <a:solidFill>
              <a:schemeClr val="tx1"/>
            </a:solidFill>
            <a:latin typeface="+mj-lt"/>
          </a:endParaRPr>
        </a:p>
      </dgm:t>
    </dgm:pt>
    <dgm:pt modelId="{13F666F6-054B-4769-BC16-E82781AB6A65}" type="parTrans" cxnId="{F639A8BC-4A4E-4373-89BA-767011D41AF4}">
      <dgm:prSet/>
      <dgm:spPr/>
      <dgm:t>
        <a:bodyPr/>
        <a:lstStyle/>
        <a:p>
          <a:endParaRPr lang="ru-RU"/>
        </a:p>
      </dgm:t>
    </dgm:pt>
    <dgm:pt modelId="{8F28FAA6-7821-414C-AEA2-26267033A12C}" type="sibTrans" cxnId="{F639A8BC-4A4E-4373-89BA-767011D41AF4}">
      <dgm:prSet/>
      <dgm:spPr/>
      <dgm:t>
        <a:bodyPr/>
        <a:lstStyle/>
        <a:p>
          <a:endParaRPr lang="ru-RU"/>
        </a:p>
      </dgm:t>
    </dgm:pt>
    <dgm:pt modelId="{09D721FD-99C2-4F70-BA09-A7CB76ACCD7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Задачи Программы:</a:t>
          </a:r>
          <a:endParaRPr lang="ru-RU" dirty="0">
            <a:solidFill>
              <a:schemeClr val="tx1"/>
            </a:solidFill>
          </a:endParaRPr>
        </a:p>
      </dgm:t>
    </dgm:pt>
    <dgm:pt modelId="{AC6B3EE9-47BF-4FB4-8C08-E2A312A62A2A}" type="parTrans" cxnId="{EDB88C86-0758-42F5-8ADE-6DE508F5B6D0}">
      <dgm:prSet/>
      <dgm:spPr/>
      <dgm:t>
        <a:bodyPr/>
        <a:lstStyle/>
        <a:p>
          <a:endParaRPr lang="ru-RU"/>
        </a:p>
      </dgm:t>
    </dgm:pt>
    <dgm:pt modelId="{9D08E602-9BD3-4325-88CC-D65A757DBBDB}" type="sibTrans" cxnId="{EDB88C86-0758-42F5-8ADE-6DE508F5B6D0}">
      <dgm:prSet/>
      <dgm:spPr/>
      <dgm:t>
        <a:bodyPr/>
        <a:lstStyle/>
        <a:p>
          <a:endParaRPr lang="ru-RU"/>
        </a:p>
      </dgm:t>
    </dgm:pt>
    <dgm:pt modelId="{A95AA6CC-9267-46CE-AD9E-03085795D3A8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200" dirty="0" smtClean="0">
              <a:effectLst/>
              <a:latin typeface="+mj-lt"/>
              <a:ea typeface="Times New Roman"/>
            </a:rPr>
            <a:t>Организация  пассажирских  перевозок  автомобильным  транспортом  в городском, пригородном  и  межмуниципальном  сообщении, водным транспортом</a:t>
          </a:r>
          <a:endParaRPr lang="ru-RU" sz="1200" b="1" dirty="0">
            <a:solidFill>
              <a:schemeClr val="tx1"/>
            </a:solidFill>
            <a:latin typeface="+mj-lt"/>
          </a:endParaRPr>
        </a:p>
      </dgm:t>
    </dgm:pt>
    <dgm:pt modelId="{1215ECBD-0C9D-4DB7-8C21-C5C3A0C6286C}" type="parTrans" cxnId="{AAC73970-6AC7-4298-A8D5-59706721319B}">
      <dgm:prSet/>
      <dgm:spPr/>
      <dgm:t>
        <a:bodyPr/>
        <a:lstStyle/>
        <a:p>
          <a:endParaRPr lang="ru-RU"/>
        </a:p>
      </dgm:t>
    </dgm:pt>
    <dgm:pt modelId="{3C2E8764-D6D7-4706-A703-E74E6EB338C8}" type="sibTrans" cxnId="{AAC73970-6AC7-4298-A8D5-59706721319B}">
      <dgm:prSet/>
      <dgm:spPr/>
      <dgm:t>
        <a:bodyPr/>
        <a:lstStyle/>
        <a:p>
          <a:endParaRPr lang="ru-RU"/>
        </a:p>
      </dgm:t>
    </dgm:pt>
    <dgm:pt modelId="{57B19DF5-E98B-4636-8923-80B30A7DD4D2}" type="pres">
      <dgm:prSet presAssocID="{500E7089-D95A-49C0-9F4C-4C478BFC02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E4D17-4E15-41A2-96BD-5E0644B25884}" type="pres">
      <dgm:prSet presAssocID="{1D0D61F4-6A45-4515-8E03-02632E769642}" presName="linNode" presStyleCnt="0"/>
      <dgm:spPr/>
    </dgm:pt>
    <dgm:pt modelId="{188F23E1-B840-4953-B2C3-60D97C59DA78}" type="pres">
      <dgm:prSet presAssocID="{1D0D61F4-6A45-4515-8E03-02632E76964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100A8-28AD-4C0B-A658-3BBB0E334722}" type="pres">
      <dgm:prSet presAssocID="{1D0D61F4-6A45-4515-8E03-02632E76964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53238-AA21-48F4-8246-7609684D1C57}" type="pres">
      <dgm:prSet presAssocID="{15B2D17E-CB66-4981-A488-0C8A2F2CAB8A}" presName="sp" presStyleCnt="0"/>
      <dgm:spPr/>
    </dgm:pt>
    <dgm:pt modelId="{154843C3-0126-4EF4-8EAC-F691C88E1872}" type="pres">
      <dgm:prSet presAssocID="{09D721FD-99C2-4F70-BA09-A7CB76ACCD70}" presName="linNode" presStyleCnt="0"/>
      <dgm:spPr/>
    </dgm:pt>
    <dgm:pt modelId="{D40649CA-BA50-4122-8B1F-AA05F74F04C7}" type="pres">
      <dgm:prSet presAssocID="{09D721FD-99C2-4F70-BA09-A7CB76ACCD7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F5F13-193A-45CB-91D8-7DE850F1D205}" type="pres">
      <dgm:prSet presAssocID="{09D721FD-99C2-4F70-BA09-A7CB76ACCD7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39A8BC-4A4E-4373-89BA-767011D41AF4}" srcId="{1D0D61F4-6A45-4515-8E03-02632E769642}" destId="{A44F85F2-94B3-4753-A7B3-2D2D9224F7DC}" srcOrd="0" destOrd="0" parTransId="{13F666F6-054B-4769-BC16-E82781AB6A65}" sibTransId="{8F28FAA6-7821-414C-AEA2-26267033A12C}"/>
    <dgm:cxn modelId="{3F26B64C-4CC2-4306-B2D7-2A24F354056A}" type="presOf" srcId="{09D721FD-99C2-4F70-BA09-A7CB76ACCD70}" destId="{D40649CA-BA50-4122-8B1F-AA05F74F04C7}" srcOrd="0" destOrd="0" presId="urn:microsoft.com/office/officeart/2005/8/layout/vList5"/>
    <dgm:cxn modelId="{EDB88C86-0758-42F5-8ADE-6DE508F5B6D0}" srcId="{500E7089-D95A-49C0-9F4C-4C478BFC0250}" destId="{09D721FD-99C2-4F70-BA09-A7CB76ACCD70}" srcOrd="1" destOrd="0" parTransId="{AC6B3EE9-47BF-4FB4-8C08-E2A312A62A2A}" sibTransId="{9D08E602-9BD3-4325-88CC-D65A757DBBDB}"/>
    <dgm:cxn modelId="{53680E5C-7151-41CF-A3F3-1284EAE684DD}" type="presOf" srcId="{1D0D61F4-6A45-4515-8E03-02632E769642}" destId="{188F23E1-B840-4953-B2C3-60D97C59DA78}" srcOrd="0" destOrd="0" presId="urn:microsoft.com/office/officeart/2005/8/layout/vList5"/>
    <dgm:cxn modelId="{07C72637-FF97-42AC-AE36-6E3E04F71CAD}" srcId="{500E7089-D95A-49C0-9F4C-4C478BFC0250}" destId="{1D0D61F4-6A45-4515-8E03-02632E769642}" srcOrd="0" destOrd="0" parTransId="{EFC0D309-5436-4D4A-8C9D-B8DB09D7D8B6}" sibTransId="{15B2D17E-CB66-4981-A488-0C8A2F2CAB8A}"/>
    <dgm:cxn modelId="{F9288C31-66C8-4759-A4F3-90612D61E49F}" type="presOf" srcId="{A95AA6CC-9267-46CE-AD9E-03085795D3A8}" destId="{AB1F5F13-193A-45CB-91D8-7DE850F1D205}" srcOrd="0" destOrd="0" presId="urn:microsoft.com/office/officeart/2005/8/layout/vList5"/>
    <dgm:cxn modelId="{AAC73970-6AC7-4298-A8D5-59706721319B}" srcId="{09D721FD-99C2-4F70-BA09-A7CB76ACCD70}" destId="{A95AA6CC-9267-46CE-AD9E-03085795D3A8}" srcOrd="0" destOrd="0" parTransId="{1215ECBD-0C9D-4DB7-8C21-C5C3A0C6286C}" sibTransId="{3C2E8764-D6D7-4706-A703-E74E6EB338C8}"/>
    <dgm:cxn modelId="{CC7B5CB1-9F14-4B55-A28F-DFF60346C5B3}" type="presOf" srcId="{A44F85F2-94B3-4753-A7B3-2D2D9224F7DC}" destId="{5BA100A8-28AD-4C0B-A658-3BBB0E334722}" srcOrd="0" destOrd="0" presId="urn:microsoft.com/office/officeart/2005/8/layout/vList5"/>
    <dgm:cxn modelId="{B0BA788F-61D6-477A-8A4D-61166067D972}" type="presOf" srcId="{500E7089-D95A-49C0-9F4C-4C478BFC0250}" destId="{57B19DF5-E98B-4636-8923-80B30A7DD4D2}" srcOrd="0" destOrd="0" presId="urn:microsoft.com/office/officeart/2005/8/layout/vList5"/>
    <dgm:cxn modelId="{B83320B4-0FB1-42C1-8C35-2D2A5F5B02C2}" type="presParOf" srcId="{57B19DF5-E98B-4636-8923-80B30A7DD4D2}" destId="{2B3E4D17-4E15-41A2-96BD-5E0644B25884}" srcOrd="0" destOrd="0" presId="urn:microsoft.com/office/officeart/2005/8/layout/vList5"/>
    <dgm:cxn modelId="{04AE506C-A9A0-4E5F-98B4-317906180802}" type="presParOf" srcId="{2B3E4D17-4E15-41A2-96BD-5E0644B25884}" destId="{188F23E1-B840-4953-B2C3-60D97C59DA78}" srcOrd="0" destOrd="0" presId="urn:microsoft.com/office/officeart/2005/8/layout/vList5"/>
    <dgm:cxn modelId="{89CA4761-07B5-440F-9907-852AA342FD08}" type="presParOf" srcId="{2B3E4D17-4E15-41A2-96BD-5E0644B25884}" destId="{5BA100A8-28AD-4C0B-A658-3BBB0E334722}" srcOrd="1" destOrd="0" presId="urn:microsoft.com/office/officeart/2005/8/layout/vList5"/>
    <dgm:cxn modelId="{26A49555-2913-405D-9B0F-19A7314A03D9}" type="presParOf" srcId="{57B19DF5-E98B-4636-8923-80B30A7DD4D2}" destId="{18253238-AA21-48F4-8246-7609684D1C57}" srcOrd="1" destOrd="0" presId="urn:microsoft.com/office/officeart/2005/8/layout/vList5"/>
    <dgm:cxn modelId="{81937EF3-F67C-4314-AF1D-9D70830EC813}" type="presParOf" srcId="{57B19DF5-E98B-4636-8923-80B30A7DD4D2}" destId="{154843C3-0126-4EF4-8EAC-F691C88E1872}" srcOrd="2" destOrd="0" presId="urn:microsoft.com/office/officeart/2005/8/layout/vList5"/>
    <dgm:cxn modelId="{606ADB79-8A04-44B5-A9FE-9A353D947625}" type="presParOf" srcId="{154843C3-0126-4EF4-8EAC-F691C88E1872}" destId="{D40649CA-BA50-4122-8B1F-AA05F74F04C7}" srcOrd="0" destOrd="0" presId="urn:microsoft.com/office/officeart/2005/8/layout/vList5"/>
    <dgm:cxn modelId="{6C739D7D-041D-4C72-B7E8-3D1A1EE24227}" type="presParOf" srcId="{154843C3-0126-4EF4-8EAC-F691C88E1872}" destId="{AB1F5F13-193A-45CB-91D8-7DE850F1D2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00E7089-D95A-49C0-9F4C-4C478BFC02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0D61F4-6A45-4515-8E03-02632E769642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Цель Программы:</a:t>
          </a:r>
          <a:endParaRPr lang="ru-RU" dirty="0">
            <a:solidFill>
              <a:schemeClr val="tx1"/>
            </a:solidFill>
          </a:endParaRPr>
        </a:p>
      </dgm:t>
    </dgm:pt>
    <dgm:pt modelId="{EFC0D309-5436-4D4A-8C9D-B8DB09D7D8B6}" type="parTrans" cxnId="{07C72637-FF97-42AC-AE36-6E3E04F71CAD}">
      <dgm:prSet/>
      <dgm:spPr/>
      <dgm:t>
        <a:bodyPr/>
        <a:lstStyle/>
        <a:p>
          <a:endParaRPr lang="ru-RU"/>
        </a:p>
      </dgm:t>
    </dgm:pt>
    <dgm:pt modelId="{15B2D17E-CB66-4981-A488-0C8A2F2CAB8A}" type="sibTrans" cxnId="{07C72637-FF97-42AC-AE36-6E3E04F71CAD}">
      <dgm:prSet/>
      <dgm:spPr/>
      <dgm:t>
        <a:bodyPr/>
        <a:lstStyle/>
        <a:p>
          <a:endParaRPr lang="ru-RU"/>
        </a:p>
      </dgm:t>
    </dgm:pt>
    <dgm:pt modelId="{A44F85F2-94B3-4753-A7B3-2D2D9224F7DC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dirty="0" smtClean="0">
              <a:effectLst/>
              <a:latin typeface="+mj-lt"/>
              <a:ea typeface="Times New Roman"/>
            </a:rPr>
            <a:t>Повышение доступности услуг транспортного комплекса для населения и удовлетворение потребности населения в качественных пассажирских перевозках автомобильным и водным транспортом</a:t>
          </a:r>
          <a:endParaRPr lang="ru-RU" b="1" dirty="0">
            <a:solidFill>
              <a:schemeClr val="tx1"/>
            </a:solidFill>
            <a:latin typeface="+mj-lt"/>
          </a:endParaRPr>
        </a:p>
      </dgm:t>
    </dgm:pt>
    <dgm:pt modelId="{13F666F6-054B-4769-BC16-E82781AB6A65}" type="parTrans" cxnId="{F639A8BC-4A4E-4373-89BA-767011D41AF4}">
      <dgm:prSet/>
      <dgm:spPr/>
      <dgm:t>
        <a:bodyPr/>
        <a:lstStyle/>
        <a:p>
          <a:endParaRPr lang="ru-RU"/>
        </a:p>
      </dgm:t>
    </dgm:pt>
    <dgm:pt modelId="{8F28FAA6-7821-414C-AEA2-26267033A12C}" type="sibTrans" cxnId="{F639A8BC-4A4E-4373-89BA-767011D41AF4}">
      <dgm:prSet/>
      <dgm:spPr/>
      <dgm:t>
        <a:bodyPr/>
        <a:lstStyle/>
        <a:p>
          <a:endParaRPr lang="ru-RU"/>
        </a:p>
      </dgm:t>
    </dgm:pt>
    <dgm:pt modelId="{09D721FD-99C2-4F70-BA09-A7CB76ACCD7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Задачи Программы:</a:t>
          </a:r>
          <a:endParaRPr lang="ru-RU" dirty="0">
            <a:solidFill>
              <a:schemeClr val="tx1"/>
            </a:solidFill>
          </a:endParaRPr>
        </a:p>
      </dgm:t>
    </dgm:pt>
    <dgm:pt modelId="{AC6B3EE9-47BF-4FB4-8C08-E2A312A62A2A}" type="parTrans" cxnId="{EDB88C86-0758-42F5-8ADE-6DE508F5B6D0}">
      <dgm:prSet/>
      <dgm:spPr/>
      <dgm:t>
        <a:bodyPr/>
        <a:lstStyle/>
        <a:p>
          <a:endParaRPr lang="ru-RU"/>
        </a:p>
      </dgm:t>
    </dgm:pt>
    <dgm:pt modelId="{9D08E602-9BD3-4325-88CC-D65A757DBBDB}" type="sibTrans" cxnId="{EDB88C86-0758-42F5-8ADE-6DE508F5B6D0}">
      <dgm:prSet/>
      <dgm:spPr/>
      <dgm:t>
        <a:bodyPr/>
        <a:lstStyle/>
        <a:p>
          <a:endParaRPr lang="ru-RU"/>
        </a:p>
      </dgm:t>
    </dgm:pt>
    <dgm:pt modelId="{A95AA6CC-9267-46CE-AD9E-03085795D3A8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200" dirty="0" smtClean="0">
              <a:effectLst/>
              <a:latin typeface="+mj-lt"/>
              <a:ea typeface="Times New Roman"/>
            </a:rPr>
            <a:t>Организация  пассажирских  перевозок  автомобильным  транспортом  в городском, пригородном  и  межмуниципальном  сообщении, водным транспортом</a:t>
          </a:r>
          <a:endParaRPr lang="ru-RU" sz="1200" b="1" dirty="0">
            <a:solidFill>
              <a:schemeClr val="tx1"/>
            </a:solidFill>
            <a:latin typeface="+mj-lt"/>
          </a:endParaRPr>
        </a:p>
      </dgm:t>
    </dgm:pt>
    <dgm:pt modelId="{1215ECBD-0C9D-4DB7-8C21-C5C3A0C6286C}" type="parTrans" cxnId="{AAC73970-6AC7-4298-A8D5-59706721319B}">
      <dgm:prSet/>
      <dgm:spPr/>
      <dgm:t>
        <a:bodyPr/>
        <a:lstStyle/>
        <a:p>
          <a:endParaRPr lang="ru-RU"/>
        </a:p>
      </dgm:t>
    </dgm:pt>
    <dgm:pt modelId="{3C2E8764-D6D7-4706-A703-E74E6EB338C8}" type="sibTrans" cxnId="{AAC73970-6AC7-4298-A8D5-59706721319B}">
      <dgm:prSet/>
      <dgm:spPr/>
      <dgm:t>
        <a:bodyPr/>
        <a:lstStyle/>
        <a:p>
          <a:endParaRPr lang="ru-RU"/>
        </a:p>
      </dgm:t>
    </dgm:pt>
    <dgm:pt modelId="{57B19DF5-E98B-4636-8923-80B30A7DD4D2}" type="pres">
      <dgm:prSet presAssocID="{500E7089-D95A-49C0-9F4C-4C478BFC02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E4D17-4E15-41A2-96BD-5E0644B25884}" type="pres">
      <dgm:prSet presAssocID="{1D0D61F4-6A45-4515-8E03-02632E769642}" presName="linNode" presStyleCnt="0"/>
      <dgm:spPr/>
    </dgm:pt>
    <dgm:pt modelId="{188F23E1-B840-4953-B2C3-60D97C59DA78}" type="pres">
      <dgm:prSet presAssocID="{1D0D61F4-6A45-4515-8E03-02632E76964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100A8-28AD-4C0B-A658-3BBB0E334722}" type="pres">
      <dgm:prSet presAssocID="{1D0D61F4-6A45-4515-8E03-02632E76964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53238-AA21-48F4-8246-7609684D1C57}" type="pres">
      <dgm:prSet presAssocID="{15B2D17E-CB66-4981-A488-0C8A2F2CAB8A}" presName="sp" presStyleCnt="0"/>
      <dgm:spPr/>
    </dgm:pt>
    <dgm:pt modelId="{154843C3-0126-4EF4-8EAC-F691C88E1872}" type="pres">
      <dgm:prSet presAssocID="{09D721FD-99C2-4F70-BA09-A7CB76ACCD70}" presName="linNode" presStyleCnt="0"/>
      <dgm:spPr/>
    </dgm:pt>
    <dgm:pt modelId="{D40649CA-BA50-4122-8B1F-AA05F74F04C7}" type="pres">
      <dgm:prSet presAssocID="{09D721FD-99C2-4F70-BA09-A7CB76ACCD7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F5F13-193A-45CB-91D8-7DE850F1D205}" type="pres">
      <dgm:prSet presAssocID="{09D721FD-99C2-4F70-BA09-A7CB76ACCD7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39A8BC-4A4E-4373-89BA-767011D41AF4}" srcId="{1D0D61F4-6A45-4515-8E03-02632E769642}" destId="{A44F85F2-94B3-4753-A7B3-2D2D9224F7DC}" srcOrd="0" destOrd="0" parTransId="{13F666F6-054B-4769-BC16-E82781AB6A65}" sibTransId="{8F28FAA6-7821-414C-AEA2-26267033A12C}"/>
    <dgm:cxn modelId="{7199CEF2-E821-4EBF-B5B9-E0F1DAA1BDA6}" type="presOf" srcId="{500E7089-D95A-49C0-9F4C-4C478BFC0250}" destId="{57B19DF5-E98B-4636-8923-80B30A7DD4D2}" srcOrd="0" destOrd="0" presId="urn:microsoft.com/office/officeart/2005/8/layout/vList5"/>
    <dgm:cxn modelId="{6553D12E-452B-4002-8900-3706D52206CF}" type="presOf" srcId="{A95AA6CC-9267-46CE-AD9E-03085795D3A8}" destId="{AB1F5F13-193A-45CB-91D8-7DE850F1D205}" srcOrd="0" destOrd="0" presId="urn:microsoft.com/office/officeart/2005/8/layout/vList5"/>
    <dgm:cxn modelId="{EDB88C86-0758-42F5-8ADE-6DE508F5B6D0}" srcId="{500E7089-D95A-49C0-9F4C-4C478BFC0250}" destId="{09D721FD-99C2-4F70-BA09-A7CB76ACCD70}" srcOrd="1" destOrd="0" parTransId="{AC6B3EE9-47BF-4FB4-8C08-E2A312A62A2A}" sibTransId="{9D08E602-9BD3-4325-88CC-D65A757DBBDB}"/>
    <dgm:cxn modelId="{07C72637-FF97-42AC-AE36-6E3E04F71CAD}" srcId="{500E7089-D95A-49C0-9F4C-4C478BFC0250}" destId="{1D0D61F4-6A45-4515-8E03-02632E769642}" srcOrd="0" destOrd="0" parTransId="{EFC0D309-5436-4D4A-8C9D-B8DB09D7D8B6}" sibTransId="{15B2D17E-CB66-4981-A488-0C8A2F2CAB8A}"/>
    <dgm:cxn modelId="{D9DC66C1-6C58-4A61-B6A7-FF43AA0753A7}" type="presOf" srcId="{A44F85F2-94B3-4753-A7B3-2D2D9224F7DC}" destId="{5BA100A8-28AD-4C0B-A658-3BBB0E334722}" srcOrd="0" destOrd="0" presId="urn:microsoft.com/office/officeart/2005/8/layout/vList5"/>
    <dgm:cxn modelId="{AAC73970-6AC7-4298-A8D5-59706721319B}" srcId="{09D721FD-99C2-4F70-BA09-A7CB76ACCD70}" destId="{A95AA6CC-9267-46CE-AD9E-03085795D3A8}" srcOrd="0" destOrd="0" parTransId="{1215ECBD-0C9D-4DB7-8C21-C5C3A0C6286C}" sibTransId="{3C2E8764-D6D7-4706-A703-E74E6EB338C8}"/>
    <dgm:cxn modelId="{616F76DC-2D17-496D-A384-3E42A795C0BD}" type="presOf" srcId="{09D721FD-99C2-4F70-BA09-A7CB76ACCD70}" destId="{D40649CA-BA50-4122-8B1F-AA05F74F04C7}" srcOrd="0" destOrd="0" presId="urn:microsoft.com/office/officeart/2005/8/layout/vList5"/>
    <dgm:cxn modelId="{FE4EE648-64F9-4C83-B976-8A774584E51B}" type="presOf" srcId="{1D0D61F4-6A45-4515-8E03-02632E769642}" destId="{188F23E1-B840-4953-B2C3-60D97C59DA78}" srcOrd="0" destOrd="0" presId="urn:microsoft.com/office/officeart/2005/8/layout/vList5"/>
    <dgm:cxn modelId="{B76AD923-EF5C-4256-8632-6022E81CD28C}" type="presParOf" srcId="{57B19DF5-E98B-4636-8923-80B30A7DD4D2}" destId="{2B3E4D17-4E15-41A2-96BD-5E0644B25884}" srcOrd="0" destOrd="0" presId="urn:microsoft.com/office/officeart/2005/8/layout/vList5"/>
    <dgm:cxn modelId="{F3B71B5A-146A-4024-892B-C6B032A8B475}" type="presParOf" srcId="{2B3E4D17-4E15-41A2-96BD-5E0644B25884}" destId="{188F23E1-B840-4953-B2C3-60D97C59DA78}" srcOrd="0" destOrd="0" presId="urn:microsoft.com/office/officeart/2005/8/layout/vList5"/>
    <dgm:cxn modelId="{FBA2903F-BC66-4B4B-940F-883751284688}" type="presParOf" srcId="{2B3E4D17-4E15-41A2-96BD-5E0644B25884}" destId="{5BA100A8-28AD-4C0B-A658-3BBB0E334722}" srcOrd="1" destOrd="0" presId="urn:microsoft.com/office/officeart/2005/8/layout/vList5"/>
    <dgm:cxn modelId="{98E11E06-2050-44D1-8F18-63B37CC2EF45}" type="presParOf" srcId="{57B19DF5-E98B-4636-8923-80B30A7DD4D2}" destId="{18253238-AA21-48F4-8246-7609684D1C57}" srcOrd="1" destOrd="0" presId="urn:microsoft.com/office/officeart/2005/8/layout/vList5"/>
    <dgm:cxn modelId="{83ADC3C5-B012-4CD4-B1FA-168452338EF5}" type="presParOf" srcId="{57B19DF5-E98B-4636-8923-80B30A7DD4D2}" destId="{154843C3-0126-4EF4-8EAC-F691C88E1872}" srcOrd="2" destOrd="0" presId="urn:microsoft.com/office/officeart/2005/8/layout/vList5"/>
    <dgm:cxn modelId="{65D10C16-ED83-4D76-8971-8E2498C482A5}" type="presParOf" srcId="{154843C3-0126-4EF4-8EAC-F691C88E1872}" destId="{D40649CA-BA50-4122-8B1F-AA05F74F04C7}" srcOrd="0" destOrd="0" presId="urn:microsoft.com/office/officeart/2005/8/layout/vList5"/>
    <dgm:cxn modelId="{0B9B8496-C567-41B1-B7BA-B7097EF8C418}" type="presParOf" srcId="{154843C3-0126-4EF4-8EAC-F691C88E1872}" destId="{AB1F5F13-193A-45CB-91D8-7DE850F1D2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00E7089-D95A-49C0-9F4C-4C478BFC02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0D61F4-6A45-4515-8E03-02632E769642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Цели Программы:</a:t>
          </a:r>
          <a:endParaRPr lang="ru-RU" dirty="0">
            <a:solidFill>
              <a:schemeClr val="tx1"/>
            </a:solidFill>
          </a:endParaRPr>
        </a:p>
      </dgm:t>
    </dgm:pt>
    <dgm:pt modelId="{EFC0D309-5436-4D4A-8C9D-B8DB09D7D8B6}" type="parTrans" cxnId="{07C72637-FF97-42AC-AE36-6E3E04F71CAD}">
      <dgm:prSet/>
      <dgm:spPr/>
      <dgm:t>
        <a:bodyPr/>
        <a:lstStyle/>
        <a:p>
          <a:endParaRPr lang="ru-RU"/>
        </a:p>
      </dgm:t>
    </dgm:pt>
    <dgm:pt modelId="{15B2D17E-CB66-4981-A488-0C8A2F2CAB8A}" type="sibTrans" cxnId="{07C72637-FF97-42AC-AE36-6E3E04F71CAD}">
      <dgm:prSet/>
      <dgm:spPr/>
      <dgm:t>
        <a:bodyPr/>
        <a:lstStyle/>
        <a:p>
          <a:endParaRPr lang="ru-RU"/>
        </a:p>
      </dgm:t>
    </dgm:pt>
    <dgm:pt modelId="{A44F85F2-94B3-4753-A7B3-2D2D9224F7DC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1. Улучшение жилищных условий проживающих в городе Тобольске и нуждающихся в жилых помещениях малоимущих граждан, молодых семей;</a:t>
          </a:r>
          <a:endParaRPr lang="ru-RU" b="1" dirty="0">
            <a:solidFill>
              <a:schemeClr val="tx1"/>
            </a:solidFill>
            <a:latin typeface="+mj-lt"/>
          </a:endParaRPr>
        </a:p>
      </dgm:t>
    </dgm:pt>
    <dgm:pt modelId="{13F666F6-054B-4769-BC16-E82781AB6A65}" type="parTrans" cxnId="{F639A8BC-4A4E-4373-89BA-767011D41AF4}">
      <dgm:prSet/>
      <dgm:spPr/>
      <dgm:t>
        <a:bodyPr/>
        <a:lstStyle/>
        <a:p>
          <a:endParaRPr lang="ru-RU"/>
        </a:p>
      </dgm:t>
    </dgm:pt>
    <dgm:pt modelId="{8F28FAA6-7821-414C-AEA2-26267033A12C}" type="sibTrans" cxnId="{F639A8BC-4A4E-4373-89BA-767011D41AF4}">
      <dgm:prSet/>
      <dgm:spPr/>
      <dgm:t>
        <a:bodyPr/>
        <a:lstStyle/>
        <a:p>
          <a:endParaRPr lang="ru-RU"/>
        </a:p>
      </dgm:t>
    </dgm:pt>
    <dgm:pt modelId="{09D721FD-99C2-4F70-BA09-A7CB76ACCD7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Задачи Программы:</a:t>
          </a:r>
          <a:endParaRPr lang="ru-RU" dirty="0">
            <a:solidFill>
              <a:schemeClr val="tx1"/>
            </a:solidFill>
          </a:endParaRPr>
        </a:p>
      </dgm:t>
    </dgm:pt>
    <dgm:pt modelId="{AC6B3EE9-47BF-4FB4-8C08-E2A312A62A2A}" type="parTrans" cxnId="{EDB88C86-0758-42F5-8ADE-6DE508F5B6D0}">
      <dgm:prSet/>
      <dgm:spPr/>
      <dgm:t>
        <a:bodyPr/>
        <a:lstStyle/>
        <a:p>
          <a:endParaRPr lang="ru-RU"/>
        </a:p>
      </dgm:t>
    </dgm:pt>
    <dgm:pt modelId="{9D08E602-9BD3-4325-88CC-D65A757DBBDB}" type="sibTrans" cxnId="{EDB88C86-0758-42F5-8ADE-6DE508F5B6D0}">
      <dgm:prSet/>
      <dgm:spPr/>
      <dgm:t>
        <a:bodyPr/>
        <a:lstStyle/>
        <a:p>
          <a:endParaRPr lang="ru-RU"/>
        </a:p>
      </dgm:t>
    </dgm:pt>
    <dgm:pt modelId="{A95AA6CC-9267-46CE-AD9E-03085795D3A8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200" dirty="0" smtClean="0"/>
            <a:t>1. Повышение уровня обеспеченности жилыми помещениями малоимущих граждан и молодых семей;</a:t>
          </a:r>
          <a:endParaRPr lang="ru-RU" sz="1200" b="1" dirty="0">
            <a:solidFill>
              <a:schemeClr val="tx1"/>
            </a:solidFill>
            <a:latin typeface="+mj-lt"/>
          </a:endParaRPr>
        </a:p>
      </dgm:t>
    </dgm:pt>
    <dgm:pt modelId="{1215ECBD-0C9D-4DB7-8C21-C5C3A0C6286C}" type="parTrans" cxnId="{AAC73970-6AC7-4298-A8D5-59706721319B}">
      <dgm:prSet/>
      <dgm:spPr/>
      <dgm:t>
        <a:bodyPr/>
        <a:lstStyle/>
        <a:p>
          <a:endParaRPr lang="ru-RU"/>
        </a:p>
      </dgm:t>
    </dgm:pt>
    <dgm:pt modelId="{3C2E8764-D6D7-4706-A703-E74E6EB338C8}" type="sibTrans" cxnId="{AAC73970-6AC7-4298-A8D5-59706721319B}">
      <dgm:prSet/>
      <dgm:spPr/>
      <dgm:t>
        <a:bodyPr/>
        <a:lstStyle/>
        <a:p>
          <a:endParaRPr lang="ru-RU"/>
        </a:p>
      </dgm:t>
    </dgm:pt>
    <dgm:pt modelId="{03F99C2A-53F1-41B4-912F-5ECD06E58273}">
      <dgm:prSet/>
      <dgm:spPr/>
      <dgm:t>
        <a:bodyPr/>
        <a:lstStyle/>
        <a:p>
          <a:r>
            <a:rPr lang="ru-RU" smtClean="0"/>
            <a:t>2. Обеспечение устойчивого сокращения непригодного для проживания жилищного фонда;</a:t>
          </a:r>
          <a:endParaRPr lang="ru-RU"/>
        </a:p>
      </dgm:t>
    </dgm:pt>
    <dgm:pt modelId="{EA00DD5A-0FA9-4B9C-A8FD-14BAA144B5EE}" type="parTrans" cxnId="{86B2ADCD-3AED-40D0-88CF-243D29010321}">
      <dgm:prSet/>
      <dgm:spPr/>
      <dgm:t>
        <a:bodyPr/>
        <a:lstStyle/>
        <a:p>
          <a:endParaRPr lang="ru-RU"/>
        </a:p>
      </dgm:t>
    </dgm:pt>
    <dgm:pt modelId="{A6AA7DC6-85AD-4CEF-A86D-1771643938BD}" type="sibTrans" cxnId="{86B2ADCD-3AED-40D0-88CF-243D29010321}">
      <dgm:prSet/>
      <dgm:spPr/>
      <dgm:t>
        <a:bodyPr/>
        <a:lstStyle/>
        <a:p>
          <a:endParaRPr lang="ru-RU"/>
        </a:p>
      </dgm:t>
    </dgm:pt>
    <dgm:pt modelId="{8F7FDFB8-972C-4D9D-BA3B-9EA792777AD7}">
      <dgm:prSet/>
      <dgm:spPr/>
      <dgm:t>
        <a:bodyPr/>
        <a:lstStyle/>
        <a:p>
          <a:r>
            <a:rPr lang="ru-RU" dirty="0" smtClean="0"/>
            <a:t>3. Повышение эффективности управления и распоряжения муниципальной собственностью города Тобольска.</a:t>
          </a:r>
          <a:endParaRPr lang="ru-RU" dirty="0"/>
        </a:p>
      </dgm:t>
    </dgm:pt>
    <dgm:pt modelId="{3BF4C806-A9F6-43FD-818B-171BAE8A998E}" type="parTrans" cxnId="{7E4596F8-4D42-4918-8AA7-E856D95AA0F7}">
      <dgm:prSet/>
      <dgm:spPr/>
      <dgm:t>
        <a:bodyPr/>
        <a:lstStyle/>
        <a:p>
          <a:endParaRPr lang="ru-RU"/>
        </a:p>
      </dgm:t>
    </dgm:pt>
    <dgm:pt modelId="{D1FEB9FD-6028-4765-AAB1-890CF231C46F}" type="sibTrans" cxnId="{7E4596F8-4D42-4918-8AA7-E856D95AA0F7}">
      <dgm:prSet/>
      <dgm:spPr/>
      <dgm:t>
        <a:bodyPr/>
        <a:lstStyle/>
        <a:p>
          <a:endParaRPr lang="ru-RU"/>
        </a:p>
      </dgm:t>
    </dgm:pt>
    <dgm:pt modelId="{E252B7D9-FC8A-4724-BDFE-270B51568818}">
      <dgm:prSet custT="1"/>
      <dgm:spPr/>
      <dgm:t>
        <a:bodyPr/>
        <a:lstStyle/>
        <a:p>
          <a:r>
            <a:rPr lang="ru-RU" sz="1200" smtClean="0"/>
            <a:t>2. Обеспечение переселения граждан из аварийного жилищного фонда;</a:t>
          </a:r>
          <a:endParaRPr lang="ru-RU" sz="1200"/>
        </a:p>
      </dgm:t>
    </dgm:pt>
    <dgm:pt modelId="{84C83E79-C5A1-44AE-A681-C225DBF0490A}" type="parTrans" cxnId="{04C510A9-E766-4DE3-9510-5B4A7611C2C0}">
      <dgm:prSet/>
      <dgm:spPr/>
      <dgm:t>
        <a:bodyPr/>
        <a:lstStyle/>
        <a:p>
          <a:endParaRPr lang="ru-RU"/>
        </a:p>
      </dgm:t>
    </dgm:pt>
    <dgm:pt modelId="{AE7800C0-B2A0-43C4-961C-8DC0B17CFADF}" type="sibTrans" cxnId="{04C510A9-E766-4DE3-9510-5B4A7611C2C0}">
      <dgm:prSet/>
      <dgm:spPr/>
      <dgm:t>
        <a:bodyPr/>
        <a:lstStyle/>
        <a:p>
          <a:endParaRPr lang="ru-RU"/>
        </a:p>
      </dgm:t>
    </dgm:pt>
    <dgm:pt modelId="{E06BD244-8CAF-4998-B7E7-3AB8521C3AD9}">
      <dgm:prSet custT="1"/>
      <dgm:spPr/>
      <dgm:t>
        <a:bodyPr/>
        <a:lstStyle/>
        <a:p>
          <a:r>
            <a:rPr lang="ru-RU" sz="1200" dirty="0" smtClean="0"/>
            <a:t>3. Обеспечение приведения документации на муниципальное имущество в соответствие с требованиями законодательства;</a:t>
          </a:r>
          <a:endParaRPr lang="ru-RU" sz="1200" dirty="0"/>
        </a:p>
      </dgm:t>
    </dgm:pt>
    <dgm:pt modelId="{7E2F4817-3651-4D95-A2CE-B11A0C8AC4F0}" type="parTrans" cxnId="{FCD0BF18-FE8D-4ADB-8F3B-E63C26C2A28B}">
      <dgm:prSet/>
      <dgm:spPr/>
      <dgm:t>
        <a:bodyPr/>
        <a:lstStyle/>
        <a:p>
          <a:endParaRPr lang="ru-RU"/>
        </a:p>
      </dgm:t>
    </dgm:pt>
    <dgm:pt modelId="{9A5120E6-A4F4-443A-B8C2-743B1EA436A5}" type="sibTrans" cxnId="{FCD0BF18-FE8D-4ADB-8F3B-E63C26C2A28B}">
      <dgm:prSet/>
      <dgm:spPr/>
      <dgm:t>
        <a:bodyPr/>
        <a:lstStyle/>
        <a:p>
          <a:endParaRPr lang="ru-RU"/>
        </a:p>
      </dgm:t>
    </dgm:pt>
    <dgm:pt modelId="{1D718E20-5154-4C9C-BF37-8C21588CB309}">
      <dgm:prSet custT="1"/>
      <dgm:spPr/>
      <dgm:t>
        <a:bodyPr/>
        <a:lstStyle/>
        <a:p>
          <a:r>
            <a:rPr lang="ru-RU" sz="1200" dirty="0" smtClean="0"/>
            <a:t>4. Обеспечение оформления права муниципальной собственности на имущество муниципального образования, в том числе бесхозяйное имущество;</a:t>
          </a:r>
          <a:endParaRPr lang="ru-RU" sz="1200" dirty="0"/>
        </a:p>
      </dgm:t>
    </dgm:pt>
    <dgm:pt modelId="{BE7E341C-0D75-4028-A70A-B4244DE35B4C}" type="parTrans" cxnId="{D5EFDA8F-FB12-4106-B468-2061685D86CD}">
      <dgm:prSet/>
      <dgm:spPr/>
      <dgm:t>
        <a:bodyPr/>
        <a:lstStyle/>
        <a:p>
          <a:endParaRPr lang="ru-RU"/>
        </a:p>
      </dgm:t>
    </dgm:pt>
    <dgm:pt modelId="{ECA198A4-6C8D-497A-A402-A97D0D0D339B}" type="sibTrans" cxnId="{D5EFDA8F-FB12-4106-B468-2061685D86CD}">
      <dgm:prSet/>
      <dgm:spPr/>
      <dgm:t>
        <a:bodyPr/>
        <a:lstStyle/>
        <a:p>
          <a:endParaRPr lang="ru-RU"/>
        </a:p>
      </dgm:t>
    </dgm:pt>
    <dgm:pt modelId="{1578E304-9F46-45A8-88FF-82260216F816}">
      <dgm:prSet custT="1"/>
      <dgm:spPr/>
      <dgm:t>
        <a:bodyPr/>
        <a:lstStyle/>
        <a:p>
          <a:r>
            <a:rPr lang="ru-RU" sz="1200" dirty="0" smtClean="0"/>
            <a:t>5. Совершенствование системы управления и распоряжения муниципальной собственностью</a:t>
          </a:r>
          <a:endParaRPr lang="ru-RU" sz="1200" dirty="0"/>
        </a:p>
      </dgm:t>
    </dgm:pt>
    <dgm:pt modelId="{347850B4-E1B8-4925-9558-67D94274A770}" type="parTrans" cxnId="{56DB6A04-5FE2-4B2F-969A-C3214F37C70E}">
      <dgm:prSet/>
      <dgm:spPr/>
      <dgm:t>
        <a:bodyPr/>
        <a:lstStyle/>
        <a:p>
          <a:endParaRPr lang="ru-RU"/>
        </a:p>
      </dgm:t>
    </dgm:pt>
    <dgm:pt modelId="{2D37A26D-6891-4FED-ADF7-DDAC8BDAF3E1}" type="sibTrans" cxnId="{56DB6A04-5FE2-4B2F-969A-C3214F37C70E}">
      <dgm:prSet/>
      <dgm:spPr/>
      <dgm:t>
        <a:bodyPr/>
        <a:lstStyle/>
        <a:p>
          <a:endParaRPr lang="ru-RU"/>
        </a:p>
      </dgm:t>
    </dgm:pt>
    <dgm:pt modelId="{57B19DF5-E98B-4636-8923-80B30A7DD4D2}" type="pres">
      <dgm:prSet presAssocID="{500E7089-D95A-49C0-9F4C-4C478BFC02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E4D17-4E15-41A2-96BD-5E0644B25884}" type="pres">
      <dgm:prSet presAssocID="{1D0D61F4-6A45-4515-8E03-02632E769642}" presName="linNode" presStyleCnt="0"/>
      <dgm:spPr/>
    </dgm:pt>
    <dgm:pt modelId="{188F23E1-B840-4953-B2C3-60D97C59DA78}" type="pres">
      <dgm:prSet presAssocID="{1D0D61F4-6A45-4515-8E03-02632E76964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100A8-28AD-4C0B-A658-3BBB0E334722}" type="pres">
      <dgm:prSet presAssocID="{1D0D61F4-6A45-4515-8E03-02632E76964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53238-AA21-48F4-8246-7609684D1C57}" type="pres">
      <dgm:prSet presAssocID="{15B2D17E-CB66-4981-A488-0C8A2F2CAB8A}" presName="sp" presStyleCnt="0"/>
      <dgm:spPr/>
    </dgm:pt>
    <dgm:pt modelId="{154843C3-0126-4EF4-8EAC-F691C88E1872}" type="pres">
      <dgm:prSet presAssocID="{09D721FD-99C2-4F70-BA09-A7CB76ACCD70}" presName="linNode" presStyleCnt="0"/>
      <dgm:spPr/>
    </dgm:pt>
    <dgm:pt modelId="{D40649CA-BA50-4122-8B1F-AA05F74F04C7}" type="pres">
      <dgm:prSet presAssocID="{09D721FD-99C2-4F70-BA09-A7CB76ACCD7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F5F13-193A-45CB-91D8-7DE850F1D205}" type="pres">
      <dgm:prSet presAssocID="{09D721FD-99C2-4F70-BA09-A7CB76ACCD70}" presName="descendantText" presStyleLbl="alignAccFollowNode1" presStyleIdx="1" presStyleCnt="2" custScaleY="188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08B789-B21D-410A-80CF-2C08DE93BE04}" type="presOf" srcId="{03F99C2A-53F1-41B4-912F-5ECD06E58273}" destId="{5BA100A8-28AD-4C0B-A658-3BBB0E334722}" srcOrd="0" destOrd="1" presId="urn:microsoft.com/office/officeart/2005/8/layout/vList5"/>
    <dgm:cxn modelId="{F639A8BC-4A4E-4373-89BA-767011D41AF4}" srcId="{1D0D61F4-6A45-4515-8E03-02632E769642}" destId="{A44F85F2-94B3-4753-A7B3-2D2D9224F7DC}" srcOrd="0" destOrd="0" parTransId="{13F666F6-054B-4769-BC16-E82781AB6A65}" sibTransId="{8F28FAA6-7821-414C-AEA2-26267033A12C}"/>
    <dgm:cxn modelId="{FCD0BF18-FE8D-4ADB-8F3B-E63C26C2A28B}" srcId="{09D721FD-99C2-4F70-BA09-A7CB76ACCD70}" destId="{E06BD244-8CAF-4998-B7E7-3AB8521C3AD9}" srcOrd="2" destOrd="0" parTransId="{7E2F4817-3651-4D95-A2CE-B11A0C8AC4F0}" sibTransId="{9A5120E6-A4F4-443A-B8C2-743B1EA436A5}"/>
    <dgm:cxn modelId="{715AB1AF-E873-4619-A371-13F89989D5E8}" type="presOf" srcId="{1D0D61F4-6A45-4515-8E03-02632E769642}" destId="{188F23E1-B840-4953-B2C3-60D97C59DA78}" srcOrd="0" destOrd="0" presId="urn:microsoft.com/office/officeart/2005/8/layout/vList5"/>
    <dgm:cxn modelId="{39F5B2E7-07DC-4CE6-8172-539DE8E9EBE0}" type="presOf" srcId="{09D721FD-99C2-4F70-BA09-A7CB76ACCD70}" destId="{D40649CA-BA50-4122-8B1F-AA05F74F04C7}" srcOrd="0" destOrd="0" presId="urn:microsoft.com/office/officeart/2005/8/layout/vList5"/>
    <dgm:cxn modelId="{86B2ADCD-3AED-40D0-88CF-243D29010321}" srcId="{1D0D61F4-6A45-4515-8E03-02632E769642}" destId="{03F99C2A-53F1-41B4-912F-5ECD06E58273}" srcOrd="1" destOrd="0" parTransId="{EA00DD5A-0FA9-4B9C-A8FD-14BAA144B5EE}" sibTransId="{A6AA7DC6-85AD-4CEF-A86D-1771643938BD}"/>
    <dgm:cxn modelId="{0A2D8993-E5F3-4406-ADE4-31A5D083EC57}" type="presOf" srcId="{E252B7D9-FC8A-4724-BDFE-270B51568818}" destId="{AB1F5F13-193A-45CB-91D8-7DE850F1D205}" srcOrd="0" destOrd="1" presId="urn:microsoft.com/office/officeart/2005/8/layout/vList5"/>
    <dgm:cxn modelId="{5D5680F2-923D-49C9-8533-7F0009D5E4FA}" type="presOf" srcId="{A44F85F2-94B3-4753-A7B3-2D2D9224F7DC}" destId="{5BA100A8-28AD-4C0B-A658-3BBB0E334722}" srcOrd="0" destOrd="0" presId="urn:microsoft.com/office/officeart/2005/8/layout/vList5"/>
    <dgm:cxn modelId="{C8FD6CB4-CDCE-4B7E-AE5A-C649747754D3}" type="presOf" srcId="{E06BD244-8CAF-4998-B7E7-3AB8521C3AD9}" destId="{AB1F5F13-193A-45CB-91D8-7DE850F1D205}" srcOrd="0" destOrd="2" presId="urn:microsoft.com/office/officeart/2005/8/layout/vList5"/>
    <dgm:cxn modelId="{660BACC1-CE4B-4F3D-9731-03C22DA03332}" type="presOf" srcId="{500E7089-D95A-49C0-9F4C-4C478BFC0250}" destId="{57B19DF5-E98B-4636-8923-80B30A7DD4D2}" srcOrd="0" destOrd="0" presId="urn:microsoft.com/office/officeart/2005/8/layout/vList5"/>
    <dgm:cxn modelId="{56DB6A04-5FE2-4B2F-969A-C3214F37C70E}" srcId="{09D721FD-99C2-4F70-BA09-A7CB76ACCD70}" destId="{1578E304-9F46-45A8-88FF-82260216F816}" srcOrd="4" destOrd="0" parTransId="{347850B4-E1B8-4925-9558-67D94274A770}" sibTransId="{2D37A26D-6891-4FED-ADF7-DDAC8BDAF3E1}"/>
    <dgm:cxn modelId="{35A51607-53C1-4C46-915E-176A863248C4}" type="presOf" srcId="{1D718E20-5154-4C9C-BF37-8C21588CB309}" destId="{AB1F5F13-193A-45CB-91D8-7DE850F1D205}" srcOrd="0" destOrd="3" presId="urn:microsoft.com/office/officeart/2005/8/layout/vList5"/>
    <dgm:cxn modelId="{EDB88C86-0758-42F5-8ADE-6DE508F5B6D0}" srcId="{500E7089-D95A-49C0-9F4C-4C478BFC0250}" destId="{09D721FD-99C2-4F70-BA09-A7CB76ACCD70}" srcOrd="1" destOrd="0" parTransId="{AC6B3EE9-47BF-4FB4-8C08-E2A312A62A2A}" sibTransId="{9D08E602-9BD3-4325-88CC-D65A757DBBDB}"/>
    <dgm:cxn modelId="{0AFFFCEC-A0C9-4AD9-8C7F-743983A7E78E}" type="presOf" srcId="{1578E304-9F46-45A8-88FF-82260216F816}" destId="{AB1F5F13-193A-45CB-91D8-7DE850F1D205}" srcOrd="0" destOrd="4" presId="urn:microsoft.com/office/officeart/2005/8/layout/vList5"/>
    <dgm:cxn modelId="{07C72637-FF97-42AC-AE36-6E3E04F71CAD}" srcId="{500E7089-D95A-49C0-9F4C-4C478BFC0250}" destId="{1D0D61F4-6A45-4515-8E03-02632E769642}" srcOrd="0" destOrd="0" parTransId="{EFC0D309-5436-4D4A-8C9D-B8DB09D7D8B6}" sibTransId="{15B2D17E-CB66-4981-A488-0C8A2F2CAB8A}"/>
    <dgm:cxn modelId="{7E4596F8-4D42-4918-8AA7-E856D95AA0F7}" srcId="{1D0D61F4-6A45-4515-8E03-02632E769642}" destId="{8F7FDFB8-972C-4D9D-BA3B-9EA792777AD7}" srcOrd="2" destOrd="0" parTransId="{3BF4C806-A9F6-43FD-818B-171BAE8A998E}" sibTransId="{D1FEB9FD-6028-4765-AAB1-890CF231C46F}"/>
    <dgm:cxn modelId="{04C510A9-E766-4DE3-9510-5B4A7611C2C0}" srcId="{09D721FD-99C2-4F70-BA09-A7CB76ACCD70}" destId="{E252B7D9-FC8A-4724-BDFE-270B51568818}" srcOrd="1" destOrd="0" parTransId="{84C83E79-C5A1-44AE-A681-C225DBF0490A}" sibTransId="{AE7800C0-B2A0-43C4-961C-8DC0B17CFADF}"/>
    <dgm:cxn modelId="{D5EFDA8F-FB12-4106-B468-2061685D86CD}" srcId="{09D721FD-99C2-4F70-BA09-A7CB76ACCD70}" destId="{1D718E20-5154-4C9C-BF37-8C21588CB309}" srcOrd="3" destOrd="0" parTransId="{BE7E341C-0D75-4028-A70A-B4244DE35B4C}" sibTransId="{ECA198A4-6C8D-497A-A402-A97D0D0D339B}"/>
    <dgm:cxn modelId="{AAC73970-6AC7-4298-A8D5-59706721319B}" srcId="{09D721FD-99C2-4F70-BA09-A7CB76ACCD70}" destId="{A95AA6CC-9267-46CE-AD9E-03085795D3A8}" srcOrd="0" destOrd="0" parTransId="{1215ECBD-0C9D-4DB7-8C21-C5C3A0C6286C}" sibTransId="{3C2E8764-D6D7-4706-A703-E74E6EB338C8}"/>
    <dgm:cxn modelId="{063DEB3A-FD0F-4AC0-A50A-076D54569AE1}" type="presOf" srcId="{A95AA6CC-9267-46CE-AD9E-03085795D3A8}" destId="{AB1F5F13-193A-45CB-91D8-7DE850F1D205}" srcOrd="0" destOrd="0" presId="urn:microsoft.com/office/officeart/2005/8/layout/vList5"/>
    <dgm:cxn modelId="{5EEF5839-8616-4506-A2A5-F7A4D8B86DC6}" type="presOf" srcId="{8F7FDFB8-972C-4D9D-BA3B-9EA792777AD7}" destId="{5BA100A8-28AD-4C0B-A658-3BBB0E334722}" srcOrd="0" destOrd="2" presId="urn:microsoft.com/office/officeart/2005/8/layout/vList5"/>
    <dgm:cxn modelId="{4F946942-5CD0-49D2-BF50-E2BBB4901963}" type="presParOf" srcId="{57B19DF5-E98B-4636-8923-80B30A7DD4D2}" destId="{2B3E4D17-4E15-41A2-96BD-5E0644B25884}" srcOrd="0" destOrd="0" presId="urn:microsoft.com/office/officeart/2005/8/layout/vList5"/>
    <dgm:cxn modelId="{FE2F5F88-11EE-4C3A-8DA2-1A9170FB09B7}" type="presParOf" srcId="{2B3E4D17-4E15-41A2-96BD-5E0644B25884}" destId="{188F23E1-B840-4953-B2C3-60D97C59DA78}" srcOrd="0" destOrd="0" presId="urn:microsoft.com/office/officeart/2005/8/layout/vList5"/>
    <dgm:cxn modelId="{9E4ED4E7-F4C2-477A-8110-961A74E4466C}" type="presParOf" srcId="{2B3E4D17-4E15-41A2-96BD-5E0644B25884}" destId="{5BA100A8-28AD-4C0B-A658-3BBB0E334722}" srcOrd="1" destOrd="0" presId="urn:microsoft.com/office/officeart/2005/8/layout/vList5"/>
    <dgm:cxn modelId="{BDD8A0D6-AEB7-4D90-A1D9-B29BC81E42BE}" type="presParOf" srcId="{57B19DF5-E98B-4636-8923-80B30A7DD4D2}" destId="{18253238-AA21-48F4-8246-7609684D1C57}" srcOrd="1" destOrd="0" presId="urn:microsoft.com/office/officeart/2005/8/layout/vList5"/>
    <dgm:cxn modelId="{4157FD57-CFEE-4125-9A67-282987F1D0CC}" type="presParOf" srcId="{57B19DF5-E98B-4636-8923-80B30A7DD4D2}" destId="{154843C3-0126-4EF4-8EAC-F691C88E1872}" srcOrd="2" destOrd="0" presId="urn:microsoft.com/office/officeart/2005/8/layout/vList5"/>
    <dgm:cxn modelId="{789959F7-FC39-4E7E-8F7B-26B516211B8C}" type="presParOf" srcId="{154843C3-0126-4EF4-8EAC-F691C88E1872}" destId="{D40649CA-BA50-4122-8B1F-AA05F74F04C7}" srcOrd="0" destOrd="0" presId="urn:microsoft.com/office/officeart/2005/8/layout/vList5"/>
    <dgm:cxn modelId="{0A2396F6-75A2-416A-9D11-295B68015045}" type="presParOf" srcId="{154843C3-0126-4EF4-8EAC-F691C88E1872}" destId="{AB1F5F13-193A-45CB-91D8-7DE850F1D2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2B72E-8E93-4C80-B755-D0BE5C33FB9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A94BE2-D702-480C-96F0-E7DD585213C6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u="sng" dirty="0" smtClean="0">
              <a:latin typeface="+mn-lt"/>
              <a:cs typeface="Arial" pitchFamily="34" charset="0"/>
            </a:rPr>
            <a:t>Дотации</a:t>
          </a:r>
          <a:endParaRPr lang="ru-RU" b="1" u="sng" dirty="0">
            <a:latin typeface="+mn-lt"/>
            <a:cs typeface="Arial" pitchFamily="34" charset="0"/>
          </a:endParaRPr>
        </a:p>
      </dgm:t>
    </dgm:pt>
    <dgm:pt modelId="{B5170CB6-B597-4CC8-8612-FDBBB22A0B99}" type="parTrans" cxnId="{AC5953F7-573E-4723-B955-2AFA3D7525F2}">
      <dgm:prSet/>
      <dgm:spPr/>
      <dgm:t>
        <a:bodyPr/>
        <a:lstStyle/>
        <a:p>
          <a:endParaRPr lang="ru-RU"/>
        </a:p>
      </dgm:t>
    </dgm:pt>
    <dgm:pt modelId="{97637A7E-FBDA-4AC1-B7A5-B6DF2AA316D4}" type="sibTrans" cxnId="{AC5953F7-573E-4723-B955-2AFA3D7525F2}">
      <dgm:prSet/>
      <dgm:spPr/>
      <dgm:t>
        <a:bodyPr/>
        <a:lstStyle/>
        <a:p>
          <a:endParaRPr lang="ru-RU"/>
        </a:p>
      </dgm:t>
    </dgm:pt>
    <dgm:pt modelId="{76DD3559-C169-456D-B417-E41D421FAD32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0" i="0" dirty="0" smtClean="0">
              <a:latin typeface="+mn-lt"/>
              <a:cs typeface="Arial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их использования</a:t>
          </a:r>
          <a:endParaRPr lang="ru-RU" dirty="0">
            <a:latin typeface="+mn-lt"/>
            <a:cs typeface="Arial" pitchFamily="34" charset="0"/>
          </a:endParaRPr>
        </a:p>
      </dgm:t>
    </dgm:pt>
    <dgm:pt modelId="{6EAA6B61-C6A3-46D2-B701-F7B6F3209D77}" type="parTrans" cxnId="{2418B2D4-34BA-429D-8020-51389B77005E}">
      <dgm:prSet/>
      <dgm:spPr/>
      <dgm:t>
        <a:bodyPr/>
        <a:lstStyle/>
        <a:p>
          <a:endParaRPr lang="ru-RU"/>
        </a:p>
      </dgm:t>
    </dgm:pt>
    <dgm:pt modelId="{A7A94B0B-A27B-4BEC-91A2-ECABDA2A4D5A}" type="sibTrans" cxnId="{2418B2D4-34BA-429D-8020-51389B77005E}">
      <dgm:prSet/>
      <dgm:spPr/>
      <dgm:t>
        <a:bodyPr/>
        <a:lstStyle/>
        <a:p>
          <a:endParaRPr lang="ru-RU"/>
        </a:p>
      </dgm:t>
    </dgm:pt>
    <dgm:pt modelId="{2D4527AB-A18F-46F8-B469-3EC202B75660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u="sng" dirty="0" smtClean="0">
              <a:latin typeface="+mn-lt"/>
              <a:cs typeface="Arial" pitchFamily="34" charset="0"/>
            </a:rPr>
            <a:t>Субсидии</a:t>
          </a:r>
          <a:endParaRPr lang="ru-RU" b="1" u="sng" dirty="0">
            <a:latin typeface="+mn-lt"/>
            <a:cs typeface="Arial" pitchFamily="34" charset="0"/>
          </a:endParaRPr>
        </a:p>
      </dgm:t>
    </dgm:pt>
    <dgm:pt modelId="{AD915C3D-FBC1-43C6-BC3C-D473736BA2CE}" type="parTrans" cxnId="{7DBC000B-1F29-4515-9CBB-A8AE7299E84F}">
      <dgm:prSet/>
      <dgm:spPr/>
      <dgm:t>
        <a:bodyPr/>
        <a:lstStyle/>
        <a:p>
          <a:endParaRPr lang="ru-RU"/>
        </a:p>
      </dgm:t>
    </dgm:pt>
    <dgm:pt modelId="{4E9F1021-8E97-4B42-AF80-237EEE0EBD6C}" type="sibTrans" cxnId="{7DBC000B-1F29-4515-9CBB-A8AE7299E84F}">
      <dgm:prSet/>
      <dgm:spPr/>
      <dgm:t>
        <a:bodyPr/>
        <a:lstStyle/>
        <a:p>
          <a:endParaRPr lang="ru-RU"/>
        </a:p>
      </dgm:t>
    </dgm:pt>
    <dgm:pt modelId="{DCB9AF5D-B818-4889-B351-2F0C7B371D8F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0" i="0" u="none" dirty="0" smtClean="0">
              <a:latin typeface="+mn-lt"/>
              <a:cs typeface="Arial" pitchFamily="34" charset="0"/>
            </a:rPr>
            <a:t>межбюджетные трансферты</a:t>
          </a:r>
          <a:r>
            <a:rPr lang="ru-RU" b="0" i="0" dirty="0" smtClean="0">
              <a:latin typeface="+mn-lt"/>
              <a:cs typeface="Arial" pitchFamily="34" charset="0"/>
            </a:rPr>
            <a:t>, предоставляемые в целях </a:t>
          </a:r>
          <a:r>
            <a:rPr lang="ru-RU" b="0" i="0" dirty="0" err="1" smtClean="0">
              <a:latin typeface="+mn-lt"/>
              <a:cs typeface="Arial" pitchFamily="34" charset="0"/>
            </a:rPr>
            <a:t>софинансирования</a:t>
          </a:r>
          <a:r>
            <a:rPr lang="ru-RU" b="0" i="0" dirty="0" smtClean="0">
              <a:latin typeface="+mn-lt"/>
              <a:cs typeface="Arial" pitchFamily="34" charset="0"/>
            </a:rPr>
            <a:t> расходных обязательств нижестоящего бюджета</a:t>
          </a:r>
          <a:endParaRPr lang="ru-RU" dirty="0">
            <a:latin typeface="+mn-lt"/>
            <a:cs typeface="Arial" pitchFamily="34" charset="0"/>
          </a:endParaRPr>
        </a:p>
      </dgm:t>
    </dgm:pt>
    <dgm:pt modelId="{A7D2534F-8284-4C5F-A987-3970D1E944A9}" type="parTrans" cxnId="{1A3D7919-37A8-4AB0-96D9-BB2C1C2506AD}">
      <dgm:prSet/>
      <dgm:spPr/>
      <dgm:t>
        <a:bodyPr/>
        <a:lstStyle/>
        <a:p>
          <a:endParaRPr lang="ru-RU"/>
        </a:p>
      </dgm:t>
    </dgm:pt>
    <dgm:pt modelId="{F932A5BF-83DB-4CBC-A365-9448B8ED6CD2}" type="sibTrans" cxnId="{1A3D7919-37A8-4AB0-96D9-BB2C1C2506AD}">
      <dgm:prSet/>
      <dgm:spPr/>
      <dgm:t>
        <a:bodyPr/>
        <a:lstStyle/>
        <a:p>
          <a:endParaRPr lang="ru-RU"/>
        </a:p>
      </dgm:t>
    </dgm:pt>
    <dgm:pt modelId="{FEDE2D8B-9B0E-49A7-9467-FDB9E48C19FA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u="sng" dirty="0" smtClean="0">
              <a:latin typeface="+mn-lt"/>
              <a:cs typeface="Arial" pitchFamily="34" charset="0"/>
            </a:rPr>
            <a:t>Субвенции</a:t>
          </a:r>
          <a:endParaRPr lang="ru-RU" b="1" u="sng" dirty="0">
            <a:latin typeface="+mn-lt"/>
            <a:cs typeface="Arial" pitchFamily="34" charset="0"/>
          </a:endParaRPr>
        </a:p>
      </dgm:t>
    </dgm:pt>
    <dgm:pt modelId="{F2CD5386-F36A-47F2-AB53-8ACDBAB0BDEA}" type="parTrans" cxnId="{0019401E-72A4-4577-A7B7-A02686AACE24}">
      <dgm:prSet/>
      <dgm:spPr/>
      <dgm:t>
        <a:bodyPr/>
        <a:lstStyle/>
        <a:p>
          <a:endParaRPr lang="ru-RU"/>
        </a:p>
      </dgm:t>
    </dgm:pt>
    <dgm:pt modelId="{A9C5B8A0-A536-4667-8E63-88050EB74643}" type="sibTrans" cxnId="{0019401E-72A4-4577-A7B7-A02686AACE24}">
      <dgm:prSet/>
      <dgm:spPr/>
      <dgm:t>
        <a:bodyPr/>
        <a:lstStyle/>
        <a:p>
          <a:endParaRPr lang="ru-RU"/>
        </a:p>
      </dgm:t>
    </dgm:pt>
    <dgm:pt modelId="{3695A155-F5D2-4E35-8925-4B8BA19AF70E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0" i="0" dirty="0" smtClean="0">
              <a:latin typeface="+mn-lt"/>
              <a:cs typeface="Arial" pitchFamily="34" charset="0"/>
            </a:rPr>
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</a:r>
          <a:endParaRPr lang="ru-RU" dirty="0">
            <a:latin typeface="+mn-lt"/>
            <a:cs typeface="Arial" pitchFamily="34" charset="0"/>
          </a:endParaRPr>
        </a:p>
      </dgm:t>
    </dgm:pt>
    <dgm:pt modelId="{C2F7595E-A44C-4E18-9075-98FD20F81C40}" type="parTrans" cxnId="{68228091-A2BD-4FDA-9831-4456E86DDAC8}">
      <dgm:prSet/>
      <dgm:spPr/>
      <dgm:t>
        <a:bodyPr/>
        <a:lstStyle/>
        <a:p>
          <a:endParaRPr lang="ru-RU"/>
        </a:p>
      </dgm:t>
    </dgm:pt>
    <dgm:pt modelId="{95CE4758-30C7-4CE1-B5B2-64FEDEA5A6A4}" type="sibTrans" cxnId="{68228091-A2BD-4FDA-9831-4456E86DDAC8}">
      <dgm:prSet/>
      <dgm:spPr/>
      <dgm:t>
        <a:bodyPr/>
        <a:lstStyle/>
        <a:p>
          <a:endParaRPr lang="ru-RU"/>
        </a:p>
      </dgm:t>
    </dgm:pt>
    <dgm:pt modelId="{A448CF4A-3CF0-4E4A-A94B-016523781D80}" type="pres">
      <dgm:prSet presAssocID="{0FD2B72E-8E93-4C80-B755-D0BE5C33FB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DFE19-031A-48A1-AD44-54092E5E8BF9}" type="pres">
      <dgm:prSet presAssocID="{96A94BE2-D702-480C-96F0-E7DD585213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33F5F-266D-45E9-9311-7EAB378CC336}" type="pres">
      <dgm:prSet presAssocID="{97637A7E-FBDA-4AC1-B7A5-B6DF2AA316D4}" presName="sibTrans" presStyleCnt="0"/>
      <dgm:spPr/>
    </dgm:pt>
    <dgm:pt modelId="{2C1A05A5-B188-4C05-AF44-F22F96F0F113}" type="pres">
      <dgm:prSet presAssocID="{2D4527AB-A18F-46F8-B469-3EC202B7566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0B231-A1DD-4F11-897B-CEA9276253F5}" type="pres">
      <dgm:prSet presAssocID="{4E9F1021-8E97-4B42-AF80-237EEE0EBD6C}" presName="sibTrans" presStyleCnt="0"/>
      <dgm:spPr/>
    </dgm:pt>
    <dgm:pt modelId="{197B25F8-6B93-4D90-BE12-C4153A58A5BF}" type="pres">
      <dgm:prSet presAssocID="{FEDE2D8B-9B0E-49A7-9467-FDB9E48C19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5DBC3-7A57-4644-A8FC-E22BC992117C}" type="presOf" srcId="{3695A155-F5D2-4E35-8925-4B8BA19AF70E}" destId="{197B25F8-6B93-4D90-BE12-C4153A58A5BF}" srcOrd="0" destOrd="1" presId="urn:microsoft.com/office/officeart/2005/8/layout/hList6"/>
    <dgm:cxn modelId="{7DBC000B-1F29-4515-9CBB-A8AE7299E84F}" srcId="{0FD2B72E-8E93-4C80-B755-D0BE5C33FB92}" destId="{2D4527AB-A18F-46F8-B469-3EC202B75660}" srcOrd="1" destOrd="0" parTransId="{AD915C3D-FBC1-43C6-BC3C-D473736BA2CE}" sibTransId="{4E9F1021-8E97-4B42-AF80-237EEE0EBD6C}"/>
    <dgm:cxn modelId="{2418B2D4-34BA-429D-8020-51389B77005E}" srcId="{96A94BE2-D702-480C-96F0-E7DD585213C6}" destId="{76DD3559-C169-456D-B417-E41D421FAD32}" srcOrd="0" destOrd="0" parTransId="{6EAA6B61-C6A3-46D2-B701-F7B6F3209D77}" sibTransId="{A7A94B0B-A27B-4BEC-91A2-ECABDA2A4D5A}"/>
    <dgm:cxn modelId="{68228091-A2BD-4FDA-9831-4456E86DDAC8}" srcId="{FEDE2D8B-9B0E-49A7-9467-FDB9E48C19FA}" destId="{3695A155-F5D2-4E35-8925-4B8BA19AF70E}" srcOrd="0" destOrd="0" parTransId="{C2F7595E-A44C-4E18-9075-98FD20F81C40}" sibTransId="{95CE4758-30C7-4CE1-B5B2-64FEDEA5A6A4}"/>
    <dgm:cxn modelId="{46B96980-E5CD-48DA-A0A9-E4F1EEFDD5F8}" type="presOf" srcId="{2D4527AB-A18F-46F8-B469-3EC202B75660}" destId="{2C1A05A5-B188-4C05-AF44-F22F96F0F113}" srcOrd="0" destOrd="0" presId="urn:microsoft.com/office/officeart/2005/8/layout/hList6"/>
    <dgm:cxn modelId="{1A3D7919-37A8-4AB0-96D9-BB2C1C2506AD}" srcId="{2D4527AB-A18F-46F8-B469-3EC202B75660}" destId="{DCB9AF5D-B818-4889-B351-2F0C7B371D8F}" srcOrd="0" destOrd="0" parTransId="{A7D2534F-8284-4C5F-A987-3970D1E944A9}" sibTransId="{F932A5BF-83DB-4CBC-A365-9448B8ED6CD2}"/>
    <dgm:cxn modelId="{77B6B818-4B54-4A4B-A8C3-5632195101EE}" type="presOf" srcId="{96A94BE2-D702-480C-96F0-E7DD585213C6}" destId="{318DFE19-031A-48A1-AD44-54092E5E8BF9}" srcOrd="0" destOrd="0" presId="urn:microsoft.com/office/officeart/2005/8/layout/hList6"/>
    <dgm:cxn modelId="{8F51F2FD-9729-4FAA-948F-17D7EF48421D}" type="presOf" srcId="{0FD2B72E-8E93-4C80-B755-D0BE5C33FB92}" destId="{A448CF4A-3CF0-4E4A-A94B-016523781D80}" srcOrd="0" destOrd="0" presId="urn:microsoft.com/office/officeart/2005/8/layout/hList6"/>
    <dgm:cxn modelId="{13507BC2-DD48-4330-BF18-A29ABCD4A933}" type="presOf" srcId="{DCB9AF5D-B818-4889-B351-2F0C7B371D8F}" destId="{2C1A05A5-B188-4C05-AF44-F22F96F0F113}" srcOrd="0" destOrd="1" presId="urn:microsoft.com/office/officeart/2005/8/layout/hList6"/>
    <dgm:cxn modelId="{AC5953F7-573E-4723-B955-2AFA3D7525F2}" srcId="{0FD2B72E-8E93-4C80-B755-D0BE5C33FB92}" destId="{96A94BE2-D702-480C-96F0-E7DD585213C6}" srcOrd="0" destOrd="0" parTransId="{B5170CB6-B597-4CC8-8612-FDBBB22A0B99}" sibTransId="{97637A7E-FBDA-4AC1-B7A5-B6DF2AA316D4}"/>
    <dgm:cxn modelId="{25ECA35B-6405-43CC-BC71-A0A6FBE73BE9}" type="presOf" srcId="{FEDE2D8B-9B0E-49A7-9467-FDB9E48C19FA}" destId="{197B25F8-6B93-4D90-BE12-C4153A58A5BF}" srcOrd="0" destOrd="0" presId="urn:microsoft.com/office/officeart/2005/8/layout/hList6"/>
    <dgm:cxn modelId="{968A9D5E-3018-43D7-B8A1-DED356B7717D}" type="presOf" srcId="{76DD3559-C169-456D-B417-E41D421FAD32}" destId="{318DFE19-031A-48A1-AD44-54092E5E8BF9}" srcOrd="0" destOrd="1" presId="urn:microsoft.com/office/officeart/2005/8/layout/hList6"/>
    <dgm:cxn modelId="{0019401E-72A4-4577-A7B7-A02686AACE24}" srcId="{0FD2B72E-8E93-4C80-B755-D0BE5C33FB92}" destId="{FEDE2D8B-9B0E-49A7-9467-FDB9E48C19FA}" srcOrd="2" destOrd="0" parTransId="{F2CD5386-F36A-47F2-AB53-8ACDBAB0BDEA}" sibTransId="{A9C5B8A0-A536-4667-8E63-88050EB74643}"/>
    <dgm:cxn modelId="{672A3DD4-7798-4221-A6A2-7C6337D3707C}" type="presParOf" srcId="{A448CF4A-3CF0-4E4A-A94B-016523781D80}" destId="{318DFE19-031A-48A1-AD44-54092E5E8BF9}" srcOrd="0" destOrd="0" presId="urn:microsoft.com/office/officeart/2005/8/layout/hList6"/>
    <dgm:cxn modelId="{6A9B2EB5-CB53-46E2-A304-3D5843EEE6BF}" type="presParOf" srcId="{A448CF4A-3CF0-4E4A-A94B-016523781D80}" destId="{BB633F5F-266D-45E9-9311-7EAB378CC336}" srcOrd="1" destOrd="0" presId="urn:microsoft.com/office/officeart/2005/8/layout/hList6"/>
    <dgm:cxn modelId="{FB3BD1DD-D16A-437C-B4BE-A7439CDE63C4}" type="presParOf" srcId="{A448CF4A-3CF0-4E4A-A94B-016523781D80}" destId="{2C1A05A5-B188-4C05-AF44-F22F96F0F113}" srcOrd="2" destOrd="0" presId="urn:microsoft.com/office/officeart/2005/8/layout/hList6"/>
    <dgm:cxn modelId="{0711AE3F-80C2-404D-9FE2-B182BD5A58B3}" type="presParOf" srcId="{A448CF4A-3CF0-4E4A-A94B-016523781D80}" destId="{C6B0B231-A1DD-4F11-897B-CEA9276253F5}" srcOrd="3" destOrd="0" presId="urn:microsoft.com/office/officeart/2005/8/layout/hList6"/>
    <dgm:cxn modelId="{06051F70-7C57-4161-B17A-85A3DAB6D306}" type="presParOf" srcId="{A448CF4A-3CF0-4E4A-A94B-016523781D80}" destId="{197B25F8-6B93-4D90-BE12-C4153A58A5B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F740A66-AD3A-4C09-8A91-A1160D0A4C9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8A7847-BF6F-45F1-9CA8-B8466E2CA610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2021год</a:t>
          </a:r>
          <a:endParaRPr lang="ru-RU" dirty="0">
            <a:solidFill>
              <a:schemeClr val="tx1"/>
            </a:solidFill>
          </a:endParaRPr>
        </a:p>
      </dgm:t>
    </dgm:pt>
    <dgm:pt modelId="{169141E6-D05E-4687-89E5-602BEFC13479}" type="parTrans" cxnId="{8465809C-0539-46E7-9AC5-6F4230F9CEA7}">
      <dgm:prSet/>
      <dgm:spPr/>
      <dgm:t>
        <a:bodyPr/>
        <a:lstStyle/>
        <a:p>
          <a:endParaRPr lang="ru-RU"/>
        </a:p>
      </dgm:t>
    </dgm:pt>
    <dgm:pt modelId="{3DCAEB28-C2F1-4D06-890F-1EE9A8A3629E}" type="sibTrans" cxnId="{8465809C-0539-46E7-9AC5-6F4230F9CEA7}">
      <dgm:prSet/>
      <dgm:spPr/>
      <dgm:t>
        <a:bodyPr/>
        <a:lstStyle/>
        <a:p>
          <a:endParaRPr lang="ru-RU"/>
        </a:p>
      </dgm:t>
    </dgm:pt>
    <dgm:pt modelId="{4007C1ED-BFEC-4713-A977-0DFD1D2D9371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/>
            <a:t>513 млн.руб.</a:t>
          </a:r>
          <a:endParaRPr lang="ru-RU" dirty="0"/>
        </a:p>
      </dgm:t>
    </dgm:pt>
    <dgm:pt modelId="{FC7926C2-BBB4-41DD-859D-70E223B87FF6}" type="parTrans" cxnId="{DA7EBE4B-6C0E-47C5-8BE4-EA398B511CD4}">
      <dgm:prSet/>
      <dgm:spPr/>
      <dgm:t>
        <a:bodyPr/>
        <a:lstStyle/>
        <a:p>
          <a:endParaRPr lang="ru-RU"/>
        </a:p>
      </dgm:t>
    </dgm:pt>
    <dgm:pt modelId="{53BAFBD1-8E0D-4820-B8DE-2D14DDC885F3}" type="sibTrans" cxnId="{DA7EBE4B-6C0E-47C5-8BE4-EA398B511CD4}">
      <dgm:prSet/>
      <dgm:spPr/>
      <dgm:t>
        <a:bodyPr/>
        <a:lstStyle/>
        <a:p>
          <a:endParaRPr lang="ru-RU"/>
        </a:p>
      </dgm:t>
    </dgm:pt>
    <dgm:pt modelId="{8E50E0DA-4750-4CB8-9896-ED2A84238B4C}">
      <dgm:prSet phldrT="[Текст]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2022 год</a:t>
          </a:r>
          <a:endParaRPr lang="ru-RU" dirty="0">
            <a:solidFill>
              <a:schemeClr val="tx1"/>
            </a:solidFill>
          </a:endParaRPr>
        </a:p>
      </dgm:t>
    </dgm:pt>
    <dgm:pt modelId="{CE6920F7-7431-44FB-8CD6-2493474828DC}" type="parTrans" cxnId="{67B59D2D-A0F0-4827-9373-B830A491704D}">
      <dgm:prSet/>
      <dgm:spPr/>
      <dgm:t>
        <a:bodyPr/>
        <a:lstStyle/>
        <a:p>
          <a:endParaRPr lang="ru-RU"/>
        </a:p>
      </dgm:t>
    </dgm:pt>
    <dgm:pt modelId="{6852D127-DBE9-40B9-B132-2A128E05F8DF}" type="sibTrans" cxnId="{67B59D2D-A0F0-4827-9373-B830A491704D}">
      <dgm:prSet/>
      <dgm:spPr/>
      <dgm:t>
        <a:bodyPr/>
        <a:lstStyle/>
        <a:p>
          <a:endParaRPr lang="ru-RU"/>
        </a:p>
      </dgm:t>
    </dgm:pt>
    <dgm:pt modelId="{F50261AC-3354-4A2C-B065-A84F03498A26}">
      <dgm:prSet phldrT="[Текст]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/>
            <a:t>692 млн.руб.</a:t>
          </a:r>
          <a:endParaRPr lang="ru-RU" dirty="0"/>
        </a:p>
      </dgm:t>
    </dgm:pt>
    <dgm:pt modelId="{DF70ADBE-3371-4117-BB0D-1C2BFFD7E11D}" type="parTrans" cxnId="{10CAD8C0-1B43-4C84-B30E-443B157415A8}">
      <dgm:prSet/>
      <dgm:spPr/>
      <dgm:t>
        <a:bodyPr/>
        <a:lstStyle/>
        <a:p>
          <a:endParaRPr lang="ru-RU"/>
        </a:p>
      </dgm:t>
    </dgm:pt>
    <dgm:pt modelId="{FA0A99E6-6534-4FEC-987D-8D8DE9B56346}" type="sibTrans" cxnId="{10CAD8C0-1B43-4C84-B30E-443B157415A8}">
      <dgm:prSet/>
      <dgm:spPr/>
      <dgm:t>
        <a:bodyPr/>
        <a:lstStyle/>
        <a:p>
          <a:endParaRPr lang="ru-RU"/>
        </a:p>
      </dgm:t>
    </dgm:pt>
    <dgm:pt modelId="{46FD4E34-771F-4CB0-A169-8215C0CFB6F7}">
      <dgm:prSet phldrT="[Текст]"/>
      <dgm:spPr>
        <a:gradFill rotWithShape="0">
          <a:gsLst>
            <a:gs pos="0">
              <a:schemeClr val="accent3">
                <a:lumMod val="75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2023 год</a:t>
          </a:r>
          <a:endParaRPr lang="ru-RU" dirty="0">
            <a:solidFill>
              <a:schemeClr val="tx1"/>
            </a:solidFill>
          </a:endParaRPr>
        </a:p>
      </dgm:t>
    </dgm:pt>
    <dgm:pt modelId="{41C059E3-A0B7-481B-B710-AAD40E959551}" type="parTrans" cxnId="{33CCF32F-B04C-4F4F-999C-5057051BF01A}">
      <dgm:prSet/>
      <dgm:spPr/>
      <dgm:t>
        <a:bodyPr/>
        <a:lstStyle/>
        <a:p>
          <a:endParaRPr lang="ru-RU"/>
        </a:p>
      </dgm:t>
    </dgm:pt>
    <dgm:pt modelId="{20A60A4D-7E87-456B-B95F-4D90E6F52847}" type="sibTrans" cxnId="{33CCF32F-B04C-4F4F-999C-5057051BF01A}">
      <dgm:prSet/>
      <dgm:spPr/>
      <dgm:t>
        <a:bodyPr/>
        <a:lstStyle/>
        <a:p>
          <a:endParaRPr lang="ru-RU"/>
        </a:p>
      </dgm:t>
    </dgm:pt>
    <dgm:pt modelId="{331EDFB2-6842-4EFE-83C0-6EFF039DB770}">
      <dgm:prSet phldrT="[Текст]"/>
      <dgm:spPr>
        <a:gradFill rotWithShape="0">
          <a:gsLst>
            <a:gs pos="0">
              <a:schemeClr val="accent3">
                <a:lumMod val="75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/>
            <a:t>929 млн.руб.</a:t>
          </a:r>
          <a:endParaRPr lang="ru-RU" dirty="0"/>
        </a:p>
      </dgm:t>
    </dgm:pt>
    <dgm:pt modelId="{864F4E62-3E16-4AD8-96CE-F5F08896498B}" type="parTrans" cxnId="{BF53F49C-710A-4D1C-A255-8A51A8474063}">
      <dgm:prSet/>
      <dgm:spPr/>
      <dgm:t>
        <a:bodyPr/>
        <a:lstStyle/>
        <a:p>
          <a:endParaRPr lang="ru-RU"/>
        </a:p>
      </dgm:t>
    </dgm:pt>
    <dgm:pt modelId="{E00A1976-DD63-447E-A9CE-74E5EA7CA4BD}" type="sibTrans" cxnId="{BF53F49C-710A-4D1C-A255-8A51A8474063}">
      <dgm:prSet/>
      <dgm:spPr/>
      <dgm:t>
        <a:bodyPr/>
        <a:lstStyle/>
        <a:p>
          <a:endParaRPr lang="ru-RU"/>
        </a:p>
      </dgm:t>
    </dgm:pt>
    <dgm:pt modelId="{953630D5-0B25-46CA-A6A4-FBD8E16F6C85}" type="pres">
      <dgm:prSet presAssocID="{CF740A66-AD3A-4C09-8A91-A1160D0A4C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F6B80E-606B-4BD7-9963-A1906E1BDA0F}" type="pres">
      <dgm:prSet presAssocID="{E58A7847-BF6F-45F1-9CA8-B8466E2CA610}" presName="composite" presStyleCnt="0"/>
      <dgm:spPr/>
    </dgm:pt>
    <dgm:pt modelId="{12662822-BD22-4564-A4B2-0C8242BE6E90}" type="pres">
      <dgm:prSet presAssocID="{E58A7847-BF6F-45F1-9CA8-B8466E2CA6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77D3C-3F70-468E-9B43-AE1ACD371ED3}" type="pres">
      <dgm:prSet presAssocID="{E58A7847-BF6F-45F1-9CA8-B8466E2CA6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D853E-8B93-48D7-BE09-496955283F41}" type="pres">
      <dgm:prSet presAssocID="{3DCAEB28-C2F1-4D06-890F-1EE9A8A3629E}" presName="sp" presStyleCnt="0"/>
      <dgm:spPr/>
    </dgm:pt>
    <dgm:pt modelId="{5B953DC9-86DC-4C30-8EE0-CE46E7615708}" type="pres">
      <dgm:prSet presAssocID="{8E50E0DA-4750-4CB8-9896-ED2A84238B4C}" presName="composite" presStyleCnt="0"/>
      <dgm:spPr/>
    </dgm:pt>
    <dgm:pt modelId="{3F4A9C15-67B9-4247-8720-B252833A47C2}" type="pres">
      <dgm:prSet presAssocID="{8E50E0DA-4750-4CB8-9896-ED2A84238B4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36F3B-CDB2-4A7B-BC97-A454D65BABC6}" type="pres">
      <dgm:prSet presAssocID="{8E50E0DA-4750-4CB8-9896-ED2A84238B4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1A992-3413-46FE-8C89-F103E2D1DC8A}" type="pres">
      <dgm:prSet presAssocID="{6852D127-DBE9-40B9-B132-2A128E05F8DF}" presName="sp" presStyleCnt="0"/>
      <dgm:spPr/>
    </dgm:pt>
    <dgm:pt modelId="{45E508C6-1579-44CF-8736-5896C981EA84}" type="pres">
      <dgm:prSet presAssocID="{46FD4E34-771F-4CB0-A169-8215C0CFB6F7}" presName="composite" presStyleCnt="0"/>
      <dgm:spPr/>
    </dgm:pt>
    <dgm:pt modelId="{0C7BF68F-8CD8-41B4-A3E3-BA45C0BD1DDF}" type="pres">
      <dgm:prSet presAssocID="{46FD4E34-771F-4CB0-A169-8215C0CFB6F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63024-5A4F-4799-9EA7-DB018B4E7611}" type="pres">
      <dgm:prSet presAssocID="{46FD4E34-771F-4CB0-A169-8215C0CFB6F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7EBE4B-6C0E-47C5-8BE4-EA398B511CD4}" srcId="{E58A7847-BF6F-45F1-9CA8-B8466E2CA610}" destId="{4007C1ED-BFEC-4713-A977-0DFD1D2D9371}" srcOrd="0" destOrd="0" parTransId="{FC7926C2-BBB4-41DD-859D-70E223B87FF6}" sibTransId="{53BAFBD1-8E0D-4820-B8DE-2D14DDC885F3}"/>
    <dgm:cxn modelId="{76619E3E-2592-426C-9DB6-EF569247062F}" type="presOf" srcId="{F50261AC-3354-4A2C-B065-A84F03498A26}" destId="{9ED36F3B-CDB2-4A7B-BC97-A454D65BABC6}" srcOrd="0" destOrd="0" presId="urn:microsoft.com/office/officeart/2005/8/layout/chevron2"/>
    <dgm:cxn modelId="{10CAD8C0-1B43-4C84-B30E-443B157415A8}" srcId="{8E50E0DA-4750-4CB8-9896-ED2A84238B4C}" destId="{F50261AC-3354-4A2C-B065-A84F03498A26}" srcOrd="0" destOrd="0" parTransId="{DF70ADBE-3371-4117-BB0D-1C2BFFD7E11D}" sibTransId="{FA0A99E6-6534-4FEC-987D-8D8DE9B56346}"/>
    <dgm:cxn modelId="{33CCF32F-B04C-4F4F-999C-5057051BF01A}" srcId="{CF740A66-AD3A-4C09-8A91-A1160D0A4C9A}" destId="{46FD4E34-771F-4CB0-A169-8215C0CFB6F7}" srcOrd="2" destOrd="0" parTransId="{41C059E3-A0B7-481B-B710-AAD40E959551}" sibTransId="{20A60A4D-7E87-456B-B95F-4D90E6F52847}"/>
    <dgm:cxn modelId="{67B59D2D-A0F0-4827-9373-B830A491704D}" srcId="{CF740A66-AD3A-4C09-8A91-A1160D0A4C9A}" destId="{8E50E0DA-4750-4CB8-9896-ED2A84238B4C}" srcOrd="1" destOrd="0" parTransId="{CE6920F7-7431-44FB-8CD6-2493474828DC}" sibTransId="{6852D127-DBE9-40B9-B132-2A128E05F8DF}"/>
    <dgm:cxn modelId="{BF53F49C-710A-4D1C-A255-8A51A8474063}" srcId="{46FD4E34-771F-4CB0-A169-8215C0CFB6F7}" destId="{331EDFB2-6842-4EFE-83C0-6EFF039DB770}" srcOrd="0" destOrd="0" parTransId="{864F4E62-3E16-4AD8-96CE-F5F08896498B}" sibTransId="{E00A1976-DD63-447E-A9CE-74E5EA7CA4BD}"/>
    <dgm:cxn modelId="{8465809C-0539-46E7-9AC5-6F4230F9CEA7}" srcId="{CF740A66-AD3A-4C09-8A91-A1160D0A4C9A}" destId="{E58A7847-BF6F-45F1-9CA8-B8466E2CA610}" srcOrd="0" destOrd="0" parTransId="{169141E6-D05E-4687-89E5-602BEFC13479}" sibTransId="{3DCAEB28-C2F1-4D06-890F-1EE9A8A3629E}"/>
    <dgm:cxn modelId="{F89FCB90-6120-4AE2-A2E0-8A33D2C1AEE0}" type="presOf" srcId="{46FD4E34-771F-4CB0-A169-8215C0CFB6F7}" destId="{0C7BF68F-8CD8-41B4-A3E3-BA45C0BD1DDF}" srcOrd="0" destOrd="0" presId="urn:microsoft.com/office/officeart/2005/8/layout/chevron2"/>
    <dgm:cxn modelId="{147BEBA4-280D-420E-A7A8-30434DBEF7FF}" type="presOf" srcId="{E58A7847-BF6F-45F1-9CA8-B8466E2CA610}" destId="{12662822-BD22-4564-A4B2-0C8242BE6E90}" srcOrd="0" destOrd="0" presId="urn:microsoft.com/office/officeart/2005/8/layout/chevron2"/>
    <dgm:cxn modelId="{F5F52E9A-DDF5-4427-98B4-A23E791739EF}" type="presOf" srcId="{8E50E0DA-4750-4CB8-9896-ED2A84238B4C}" destId="{3F4A9C15-67B9-4247-8720-B252833A47C2}" srcOrd="0" destOrd="0" presId="urn:microsoft.com/office/officeart/2005/8/layout/chevron2"/>
    <dgm:cxn modelId="{A244FA31-4271-4951-91E2-CF60E6FF2C1D}" type="presOf" srcId="{331EDFB2-6842-4EFE-83C0-6EFF039DB770}" destId="{89463024-5A4F-4799-9EA7-DB018B4E7611}" srcOrd="0" destOrd="0" presId="urn:microsoft.com/office/officeart/2005/8/layout/chevron2"/>
    <dgm:cxn modelId="{51EC9DDD-75F1-44E9-9A22-63866EF9E28E}" type="presOf" srcId="{4007C1ED-BFEC-4713-A977-0DFD1D2D9371}" destId="{F4377D3C-3F70-468E-9B43-AE1ACD371ED3}" srcOrd="0" destOrd="0" presId="urn:microsoft.com/office/officeart/2005/8/layout/chevron2"/>
    <dgm:cxn modelId="{56D1FC07-3C9A-481A-9CC2-37D462DD0381}" type="presOf" srcId="{CF740A66-AD3A-4C09-8A91-A1160D0A4C9A}" destId="{953630D5-0B25-46CA-A6A4-FBD8E16F6C85}" srcOrd="0" destOrd="0" presId="urn:microsoft.com/office/officeart/2005/8/layout/chevron2"/>
    <dgm:cxn modelId="{BE163D1D-F354-4764-AC34-86F32E4020EF}" type="presParOf" srcId="{953630D5-0B25-46CA-A6A4-FBD8E16F6C85}" destId="{E8F6B80E-606B-4BD7-9963-A1906E1BDA0F}" srcOrd="0" destOrd="0" presId="urn:microsoft.com/office/officeart/2005/8/layout/chevron2"/>
    <dgm:cxn modelId="{BBB13CC6-1C5C-4BE3-A94B-8B0E6DCFA19D}" type="presParOf" srcId="{E8F6B80E-606B-4BD7-9963-A1906E1BDA0F}" destId="{12662822-BD22-4564-A4B2-0C8242BE6E90}" srcOrd="0" destOrd="0" presId="urn:microsoft.com/office/officeart/2005/8/layout/chevron2"/>
    <dgm:cxn modelId="{1B9F7DC8-328A-48A9-BB56-447DFF59C016}" type="presParOf" srcId="{E8F6B80E-606B-4BD7-9963-A1906E1BDA0F}" destId="{F4377D3C-3F70-468E-9B43-AE1ACD371ED3}" srcOrd="1" destOrd="0" presId="urn:microsoft.com/office/officeart/2005/8/layout/chevron2"/>
    <dgm:cxn modelId="{38D18BA1-CD5D-4650-BAEC-C76F90C3F990}" type="presParOf" srcId="{953630D5-0B25-46CA-A6A4-FBD8E16F6C85}" destId="{116D853E-8B93-48D7-BE09-496955283F41}" srcOrd="1" destOrd="0" presId="urn:microsoft.com/office/officeart/2005/8/layout/chevron2"/>
    <dgm:cxn modelId="{6F27DA20-6E79-479F-89B8-F1B332446F4F}" type="presParOf" srcId="{953630D5-0B25-46CA-A6A4-FBD8E16F6C85}" destId="{5B953DC9-86DC-4C30-8EE0-CE46E7615708}" srcOrd="2" destOrd="0" presId="urn:microsoft.com/office/officeart/2005/8/layout/chevron2"/>
    <dgm:cxn modelId="{399AF1EF-3490-4EAE-B3AD-F54A31DEF82E}" type="presParOf" srcId="{5B953DC9-86DC-4C30-8EE0-CE46E7615708}" destId="{3F4A9C15-67B9-4247-8720-B252833A47C2}" srcOrd="0" destOrd="0" presId="urn:microsoft.com/office/officeart/2005/8/layout/chevron2"/>
    <dgm:cxn modelId="{791E0502-A460-48C0-B4B7-1107EE36A9EE}" type="presParOf" srcId="{5B953DC9-86DC-4C30-8EE0-CE46E7615708}" destId="{9ED36F3B-CDB2-4A7B-BC97-A454D65BABC6}" srcOrd="1" destOrd="0" presId="urn:microsoft.com/office/officeart/2005/8/layout/chevron2"/>
    <dgm:cxn modelId="{0508B44D-10AC-425D-A5CC-100FEC250044}" type="presParOf" srcId="{953630D5-0B25-46CA-A6A4-FBD8E16F6C85}" destId="{FBC1A992-3413-46FE-8C89-F103E2D1DC8A}" srcOrd="3" destOrd="0" presId="urn:microsoft.com/office/officeart/2005/8/layout/chevron2"/>
    <dgm:cxn modelId="{E6B9C5E4-2F23-4A71-A16D-047BF066FC37}" type="presParOf" srcId="{953630D5-0B25-46CA-A6A4-FBD8E16F6C85}" destId="{45E508C6-1579-44CF-8736-5896C981EA84}" srcOrd="4" destOrd="0" presId="urn:microsoft.com/office/officeart/2005/8/layout/chevron2"/>
    <dgm:cxn modelId="{F0FEBC45-0C9B-48E2-BC20-D441717C886D}" type="presParOf" srcId="{45E508C6-1579-44CF-8736-5896C981EA84}" destId="{0C7BF68F-8CD8-41B4-A3E3-BA45C0BD1DDF}" srcOrd="0" destOrd="0" presId="urn:microsoft.com/office/officeart/2005/8/layout/chevron2"/>
    <dgm:cxn modelId="{349CFE97-24A5-4F80-848F-0B9758368350}" type="presParOf" srcId="{45E508C6-1579-44CF-8736-5896C981EA84}" destId="{89463024-5A4F-4799-9EA7-DB018B4E761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D00D0CF-BD7A-40CB-BDA2-E5626DB6E6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668A43-141A-445F-B95A-FC132D48802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Содержание органов местного самоуправления- 138 </a:t>
          </a:r>
          <a:r>
            <a:rPr lang="ru-RU" sz="1600" b="1" dirty="0" err="1" smtClean="0">
              <a:solidFill>
                <a:schemeClr val="tx1"/>
              </a:solidFill>
            </a:rPr>
            <a:t>млн.руб</a:t>
          </a:r>
          <a:r>
            <a:rPr lang="ru-RU" sz="1600" b="1" dirty="0" smtClean="0">
              <a:solidFill>
                <a:schemeClr val="tx1"/>
              </a:solidFill>
            </a:rPr>
            <a:t>.</a:t>
          </a:r>
          <a:endParaRPr lang="ru-RU" sz="1600" b="1" dirty="0">
            <a:solidFill>
              <a:schemeClr val="tx1"/>
            </a:solidFill>
          </a:endParaRPr>
        </a:p>
      </dgm:t>
    </dgm:pt>
    <dgm:pt modelId="{5C064761-7654-46D7-8F1F-1A4C8C901EEC}" type="parTrans" cxnId="{D469B8C9-C78C-4603-A666-B266B4571FA1}">
      <dgm:prSet/>
      <dgm:spPr/>
      <dgm:t>
        <a:bodyPr/>
        <a:lstStyle/>
        <a:p>
          <a:endParaRPr lang="ru-RU"/>
        </a:p>
      </dgm:t>
    </dgm:pt>
    <dgm:pt modelId="{601A0FA0-6372-439E-9048-DD76197CD7F4}" type="sibTrans" cxnId="{D469B8C9-C78C-4603-A666-B266B4571FA1}">
      <dgm:prSet/>
      <dgm:spPr/>
      <dgm:t>
        <a:bodyPr/>
        <a:lstStyle/>
        <a:p>
          <a:endParaRPr lang="ru-RU"/>
        </a:p>
      </dgm:t>
    </dgm:pt>
    <dgm:pt modelId="{927E1235-856D-4E19-8511-FB670F7B94AC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Социальные расходы - 9 млн.руб.</a:t>
          </a:r>
          <a:endParaRPr lang="ru-RU" sz="1600" b="1" dirty="0">
            <a:solidFill>
              <a:schemeClr val="tx1"/>
            </a:solidFill>
          </a:endParaRPr>
        </a:p>
      </dgm:t>
    </dgm:pt>
    <dgm:pt modelId="{497F5C68-C890-4119-B72D-44C458CCE1D2}" type="parTrans" cxnId="{0C6C5761-A306-4CEB-885E-F4C19ACA4910}">
      <dgm:prSet/>
      <dgm:spPr/>
      <dgm:t>
        <a:bodyPr/>
        <a:lstStyle/>
        <a:p>
          <a:endParaRPr lang="ru-RU"/>
        </a:p>
      </dgm:t>
    </dgm:pt>
    <dgm:pt modelId="{84D3D6C4-B772-448E-B583-9BA84F9C5428}" type="sibTrans" cxnId="{0C6C5761-A306-4CEB-885E-F4C19ACA4910}">
      <dgm:prSet/>
      <dgm:spPr/>
      <dgm:t>
        <a:bodyPr/>
        <a:lstStyle/>
        <a:p>
          <a:endParaRPr lang="ru-RU"/>
        </a:p>
      </dgm:t>
    </dgm:pt>
    <dgm:pt modelId="{73920957-0920-44D0-9E50-37379B463010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На  содержание муниципальных учреждений  не социальной сферы – 103 </a:t>
          </a:r>
          <a:r>
            <a:rPr lang="ru-RU" sz="1600" b="1" dirty="0" err="1" smtClean="0">
              <a:solidFill>
                <a:schemeClr val="tx1"/>
              </a:solidFill>
            </a:rPr>
            <a:t>млн.руб</a:t>
          </a:r>
          <a:r>
            <a:rPr lang="ru-RU" sz="1600" b="1" dirty="0" smtClean="0">
              <a:solidFill>
                <a:schemeClr val="tx1"/>
              </a:solidFill>
            </a:rPr>
            <a:t>,</a:t>
          </a:r>
          <a:endParaRPr lang="ru-RU" sz="1600" b="1" dirty="0">
            <a:solidFill>
              <a:schemeClr val="tx1"/>
            </a:solidFill>
          </a:endParaRPr>
        </a:p>
      </dgm:t>
    </dgm:pt>
    <dgm:pt modelId="{74D81C43-CFD2-43F1-9F01-AC4150858046}" type="parTrans" cxnId="{45428047-8C38-4710-8D02-30DC6FBECC81}">
      <dgm:prSet/>
      <dgm:spPr/>
      <dgm:t>
        <a:bodyPr/>
        <a:lstStyle/>
        <a:p>
          <a:endParaRPr lang="ru-RU"/>
        </a:p>
      </dgm:t>
    </dgm:pt>
    <dgm:pt modelId="{6A13B025-E40C-435C-B542-5F5336371BCB}" type="sibTrans" cxnId="{45428047-8C38-4710-8D02-30DC6FBECC81}">
      <dgm:prSet/>
      <dgm:spPr/>
      <dgm:t>
        <a:bodyPr/>
        <a:lstStyle/>
        <a:p>
          <a:endParaRPr lang="ru-RU"/>
        </a:p>
      </dgm:t>
    </dgm:pt>
    <dgm:pt modelId="{84665017-F271-4DE5-A3D9-7CCE1F66809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600" b="1" baseline="0" dirty="0" smtClean="0">
              <a:solidFill>
                <a:schemeClr val="tx1"/>
              </a:solidFill>
            </a:rPr>
            <a:t>Оздоровление  детей в каникулярное время-12 млн.руб.</a:t>
          </a:r>
          <a:endParaRPr lang="ru-RU" sz="1600" b="1" baseline="0" dirty="0">
            <a:solidFill>
              <a:schemeClr val="tx1"/>
            </a:solidFill>
          </a:endParaRPr>
        </a:p>
      </dgm:t>
    </dgm:pt>
    <dgm:pt modelId="{C5436DAA-02D0-4C90-9394-B27F30E8AE8F}" type="parTrans" cxnId="{138DCF57-FA07-4DE9-B196-E302EAE1646F}">
      <dgm:prSet/>
      <dgm:spPr/>
      <dgm:t>
        <a:bodyPr/>
        <a:lstStyle/>
        <a:p>
          <a:endParaRPr lang="ru-RU"/>
        </a:p>
      </dgm:t>
    </dgm:pt>
    <dgm:pt modelId="{142B42C8-BD44-4A10-9B7A-1B50993C94CA}" type="sibTrans" cxnId="{138DCF57-FA07-4DE9-B196-E302EAE1646F}">
      <dgm:prSet/>
      <dgm:spPr/>
      <dgm:t>
        <a:bodyPr/>
        <a:lstStyle/>
        <a:p>
          <a:endParaRPr lang="ru-RU"/>
        </a:p>
      </dgm:t>
    </dgm:pt>
    <dgm:pt modelId="{D1D8BF87-7D95-452B-BC57-E4FEB54CCAB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600" b="1" baseline="0" dirty="0" smtClean="0">
              <a:solidFill>
                <a:schemeClr val="tx1"/>
              </a:solidFill>
            </a:rPr>
            <a:t>Реализация  отдельных  государственных полномочий -203 млн.руб.</a:t>
          </a:r>
          <a:endParaRPr lang="ru-RU" sz="1600" b="1" baseline="0" dirty="0">
            <a:solidFill>
              <a:schemeClr val="tx1"/>
            </a:solidFill>
          </a:endParaRPr>
        </a:p>
      </dgm:t>
    </dgm:pt>
    <dgm:pt modelId="{49B85B9A-F3D6-4508-8E20-5A485851F56B}" type="parTrans" cxnId="{2B8C058B-368E-429B-9FEE-D66494A74AA2}">
      <dgm:prSet/>
      <dgm:spPr/>
      <dgm:t>
        <a:bodyPr/>
        <a:lstStyle/>
        <a:p>
          <a:endParaRPr lang="ru-RU"/>
        </a:p>
      </dgm:t>
    </dgm:pt>
    <dgm:pt modelId="{05FF27AB-6E28-401F-B233-DBFE0BE878FE}" type="sibTrans" cxnId="{2B8C058B-368E-429B-9FEE-D66494A74AA2}">
      <dgm:prSet/>
      <dgm:spPr/>
      <dgm:t>
        <a:bodyPr/>
        <a:lstStyle/>
        <a:p>
          <a:endParaRPr lang="ru-RU"/>
        </a:p>
      </dgm:t>
    </dgm:pt>
    <dgm:pt modelId="{55264C88-90D0-4316-9525-B569BC9F908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</a:rPr>
            <a:t>Всего на  непрограммные  расходы   планируется направить  средства в сумме - 513 </a:t>
          </a:r>
          <a:r>
            <a:rPr lang="ru-RU" sz="1600" b="1" dirty="0" err="1" smtClean="0">
              <a:solidFill>
                <a:schemeClr val="bg1"/>
              </a:solidFill>
            </a:rPr>
            <a:t>млн.руб</a:t>
          </a:r>
          <a:r>
            <a:rPr lang="ru-RU" sz="1600" b="1" dirty="0" smtClean="0">
              <a:solidFill>
                <a:schemeClr val="bg1"/>
              </a:solidFill>
            </a:rPr>
            <a:t>., в том числе:</a:t>
          </a:r>
          <a:endParaRPr lang="ru-RU" sz="1600" b="1" dirty="0">
            <a:solidFill>
              <a:schemeClr val="bg1"/>
            </a:solidFill>
          </a:endParaRPr>
        </a:p>
      </dgm:t>
    </dgm:pt>
    <dgm:pt modelId="{7E494DE6-5A4C-4EC7-B85B-7C7934397A9D}" type="parTrans" cxnId="{84D29ADF-214E-4F90-B005-36DEE3A734EF}">
      <dgm:prSet/>
      <dgm:spPr/>
      <dgm:t>
        <a:bodyPr/>
        <a:lstStyle/>
        <a:p>
          <a:endParaRPr lang="ru-RU"/>
        </a:p>
      </dgm:t>
    </dgm:pt>
    <dgm:pt modelId="{51EC9823-8796-4761-B6A2-9E339058AD0F}" type="sibTrans" cxnId="{84D29ADF-214E-4F90-B005-36DEE3A734EF}">
      <dgm:prSet/>
      <dgm:spPr/>
      <dgm:t>
        <a:bodyPr/>
        <a:lstStyle/>
        <a:p>
          <a:endParaRPr lang="ru-RU"/>
        </a:p>
      </dgm:t>
    </dgm:pt>
    <dgm:pt modelId="{B3AD9514-0711-44DC-8792-0C90D4DD538E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ru-RU" sz="1400" b="1" baseline="0" dirty="0" smtClean="0">
              <a:solidFill>
                <a:schemeClr val="tx1"/>
              </a:solidFill>
            </a:rPr>
            <a:t>Другие расходы- 48млн.руб</a:t>
          </a:r>
          <a:r>
            <a:rPr lang="ru-RU" sz="1100" b="1" baseline="0" dirty="0" smtClean="0">
              <a:solidFill>
                <a:schemeClr val="tx1"/>
              </a:solidFill>
            </a:rPr>
            <a:t>.(резервный фонд, обеспечение транспортировки тел,  уплата членских взносов, оплата по договорным обязательствам с ОО «Тобольск-</a:t>
          </a:r>
          <a:r>
            <a:rPr lang="ru-RU" sz="1100" b="1" baseline="0" dirty="0" err="1" smtClean="0">
              <a:solidFill>
                <a:schemeClr val="tx1"/>
              </a:solidFill>
            </a:rPr>
            <a:t>Нефтехим</a:t>
          </a:r>
          <a:r>
            <a:rPr lang="ru-RU" sz="1100" b="1" baseline="0" dirty="0" smtClean="0">
              <a:solidFill>
                <a:schemeClr val="tx1"/>
              </a:solidFill>
            </a:rPr>
            <a:t>» , пенсии муниципальным служащими т.д.)</a:t>
          </a:r>
          <a:endParaRPr lang="ru-RU" sz="1100" b="1" baseline="0" dirty="0">
            <a:solidFill>
              <a:schemeClr val="tx1"/>
            </a:solidFill>
          </a:endParaRPr>
        </a:p>
      </dgm:t>
    </dgm:pt>
    <dgm:pt modelId="{EFFC4677-3B31-4D8D-8B45-F40B9ACFC2F5}" type="parTrans" cxnId="{74689F3E-31AF-4D24-9D0F-22750471A037}">
      <dgm:prSet/>
      <dgm:spPr/>
      <dgm:t>
        <a:bodyPr/>
        <a:lstStyle/>
        <a:p>
          <a:endParaRPr lang="ru-RU"/>
        </a:p>
      </dgm:t>
    </dgm:pt>
    <dgm:pt modelId="{7A2F8F30-241C-4EC8-A505-EE2E53525112}" type="sibTrans" cxnId="{74689F3E-31AF-4D24-9D0F-22750471A037}">
      <dgm:prSet/>
      <dgm:spPr/>
      <dgm:t>
        <a:bodyPr/>
        <a:lstStyle/>
        <a:p>
          <a:endParaRPr lang="ru-RU"/>
        </a:p>
      </dgm:t>
    </dgm:pt>
    <dgm:pt modelId="{71F49804-6337-45DE-B824-DE74A0320977}" type="pres">
      <dgm:prSet presAssocID="{8D00D0CF-BD7A-40CB-BDA2-E5626DB6E6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EDE6A-F358-4724-B8DF-D4EA38054CCE}" type="pres">
      <dgm:prSet presAssocID="{55264C88-90D0-4316-9525-B569BC9F908D}" presName="parentText" presStyleLbl="node1" presStyleIdx="0" presStyleCnt="7" custScaleY="1512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2BF17-7381-42BF-9662-0192527CDA7C}" type="pres">
      <dgm:prSet presAssocID="{51EC9823-8796-4761-B6A2-9E339058AD0F}" presName="spacer" presStyleCnt="0"/>
      <dgm:spPr/>
    </dgm:pt>
    <dgm:pt modelId="{7414F850-0F31-4755-906E-B1B516070362}" type="pres">
      <dgm:prSet presAssocID="{94668A43-141A-445F-B95A-FC132D488029}" presName="parentText" presStyleLbl="node1" presStyleIdx="1" presStyleCnt="7" custLinFactNeighborY="15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3634D-BFF9-418A-9703-372DAF723473}" type="pres">
      <dgm:prSet presAssocID="{601A0FA0-6372-439E-9048-DD76197CD7F4}" presName="spacer" presStyleCnt="0"/>
      <dgm:spPr/>
    </dgm:pt>
    <dgm:pt modelId="{AB4E72F1-D896-4DE5-BECA-C07EC30559A5}" type="pres">
      <dgm:prSet presAssocID="{927E1235-856D-4E19-8511-FB670F7B94A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95B81-F937-42C3-97BF-FDC540665236}" type="pres">
      <dgm:prSet presAssocID="{84D3D6C4-B772-448E-B583-9BA84F9C5428}" presName="spacer" presStyleCnt="0"/>
      <dgm:spPr/>
    </dgm:pt>
    <dgm:pt modelId="{73A6A5F5-1D38-4E99-88B3-C5D158974700}" type="pres">
      <dgm:prSet presAssocID="{73920957-0920-44D0-9E50-37379B46301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6A0BD-93FE-4A27-A5B4-0A3B4C93CCA7}" type="pres">
      <dgm:prSet presAssocID="{6A13B025-E40C-435C-B542-5F5336371BCB}" presName="spacer" presStyleCnt="0"/>
      <dgm:spPr/>
    </dgm:pt>
    <dgm:pt modelId="{C908E2E3-4CB7-48C0-B675-1AB9C92F3006}" type="pres">
      <dgm:prSet presAssocID="{84665017-F271-4DE5-A3D9-7CCE1F66809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510E0-325A-4C7C-B259-95BA4D60C2F0}" type="pres">
      <dgm:prSet presAssocID="{142B42C8-BD44-4A10-9B7A-1B50993C94CA}" presName="spacer" presStyleCnt="0"/>
      <dgm:spPr/>
    </dgm:pt>
    <dgm:pt modelId="{028811C0-5E14-44DF-951E-B4CFCE110E09}" type="pres">
      <dgm:prSet presAssocID="{D1D8BF87-7D95-452B-BC57-E4FEB54CCAB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EC9FE-EC6E-4F69-85F6-A8E70F20E64C}" type="pres">
      <dgm:prSet presAssocID="{05FF27AB-6E28-401F-B233-DBFE0BE878FE}" presName="spacer" presStyleCnt="0"/>
      <dgm:spPr/>
    </dgm:pt>
    <dgm:pt modelId="{ED5937F7-B1A6-4F15-B9C7-CE5581872A62}" type="pres">
      <dgm:prSet presAssocID="{B3AD9514-0711-44DC-8792-0C90D4DD538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D29ADF-214E-4F90-B005-36DEE3A734EF}" srcId="{8D00D0CF-BD7A-40CB-BDA2-E5626DB6E6B7}" destId="{55264C88-90D0-4316-9525-B569BC9F908D}" srcOrd="0" destOrd="0" parTransId="{7E494DE6-5A4C-4EC7-B85B-7C7934397A9D}" sibTransId="{51EC9823-8796-4761-B6A2-9E339058AD0F}"/>
    <dgm:cxn modelId="{45428047-8C38-4710-8D02-30DC6FBECC81}" srcId="{8D00D0CF-BD7A-40CB-BDA2-E5626DB6E6B7}" destId="{73920957-0920-44D0-9E50-37379B463010}" srcOrd="3" destOrd="0" parTransId="{74D81C43-CFD2-43F1-9F01-AC4150858046}" sibTransId="{6A13B025-E40C-435C-B542-5F5336371BCB}"/>
    <dgm:cxn modelId="{2B8C058B-368E-429B-9FEE-D66494A74AA2}" srcId="{8D00D0CF-BD7A-40CB-BDA2-E5626DB6E6B7}" destId="{D1D8BF87-7D95-452B-BC57-E4FEB54CCAB9}" srcOrd="5" destOrd="0" parTransId="{49B85B9A-F3D6-4508-8E20-5A485851F56B}" sibTransId="{05FF27AB-6E28-401F-B233-DBFE0BE878FE}"/>
    <dgm:cxn modelId="{0C6C5761-A306-4CEB-885E-F4C19ACA4910}" srcId="{8D00D0CF-BD7A-40CB-BDA2-E5626DB6E6B7}" destId="{927E1235-856D-4E19-8511-FB670F7B94AC}" srcOrd="2" destOrd="0" parTransId="{497F5C68-C890-4119-B72D-44C458CCE1D2}" sibTransId="{84D3D6C4-B772-448E-B583-9BA84F9C5428}"/>
    <dgm:cxn modelId="{934F93AB-777E-4755-9BEE-F1DB7BD3C03A}" type="presOf" srcId="{73920957-0920-44D0-9E50-37379B463010}" destId="{73A6A5F5-1D38-4E99-88B3-C5D158974700}" srcOrd="0" destOrd="0" presId="urn:microsoft.com/office/officeart/2005/8/layout/vList2"/>
    <dgm:cxn modelId="{74689F3E-31AF-4D24-9D0F-22750471A037}" srcId="{8D00D0CF-BD7A-40CB-BDA2-E5626DB6E6B7}" destId="{B3AD9514-0711-44DC-8792-0C90D4DD538E}" srcOrd="6" destOrd="0" parTransId="{EFFC4677-3B31-4D8D-8B45-F40B9ACFC2F5}" sibTransId="{7A2F8F30-241C-4EC8-A505-EE2E53525112}"/>
    <dgm:cxn modelId="{D3BE90C8-DFA2-4783-81FA-FF48BA9CE9F5}" type="presOf" srcId="{84665017-F271-4DE5-A3D9-7CCE1F668091}" destId="{C908E2E3-4CB7-48C0-B675-1AB9C92F3006}" srcOrd="0" destOrd="0" presId="urn:microsoft.com/office/officeart/2005/8/layout/vList2"/>
    <dgm:cxn modelId="{FE48E297-1A46-474E-9C8C-4CF9D9A4335F}" type="presOf" srcId="{55264C88-90D0-4316-9525-B569BC9F908D}" destId="{FF6EDE6A-F358-4724-B8DF-D4EA38054CCE}" srcOrd="0" destOrd="0" presId="urn:microsoft.com/office/officeart/2005/8/layout/vList2"/>
    <dgm:cxn modelId="{D469B8C9-C78C-4603-A666-B266B4571FA1}" srcId="{8D00D0CF-BD7A-40CB-BDA2-E5626DB6E6B7}" destId="{94668A43-141A-445F-B95A-FC132D488029}" srcOrd="1" destOrd="0" parTransId="{5C064761-7654-46D7-8F1F-1A4C8C901EEC}" sibTransId="{601A0FA0-6372-439E-9048-DD76197CD7F4}"/>
    <dgm:cxn modelId="{894701E9-A8A3-4241-B561-FD297B5712EA}" type="presOf" srcId="{927E1235-856D-4E19-8511-FB670F7B94AC}" destId="{AB4E72F1-D896-4DE5-BECA-C07EC30559A5}" srcOrd="0" destOrd="0" presId="urn:microsoft.com/office/officeart/2005/8/layout/vList2"/>
    <dgm:cxn modelId="{37A2C34F-875E-4F62-845A-B3A08C46A1F9}" type="presOf" srcId="{8D00D0CF-BD7A-40CB-BDA2-E5626DB6E6B7}" destId="{71F49804-6337-45DE-B824-DE74A0320977}" srcOrd="0" destOrd="0" presId="urn:microsoft.com/office/officeart/2005/8/layout/vList2"/>
    <dgm:cxn modelId="{A1BBEAB1-F7A4-4998-9B54-5512BA0301EF}" type="presOf" srcId="{D1D8BF87-7D95-452B-BC57-E4FEB54CCAB9}" destId="{028811C0-5E14-44DF-951E-B4CFCE110E09}" srcOrd="0" destOrd="0" presId="urn:microsoft.com/office/officeart/2005/8/layout/vList2"/>
    <dgm:cxn modelId="{882F0B8B-66EF-4584-932B-278968462ECC}" type="presOf" srcId="{B3AD9514-0711-44DC-8792-0C90D4DD538E}" destId="{ED5937F7-B1A6-4F15-B9C7-CE5581872A62}" srcOrd="0" destOrd="0" presId="urn:microsoft.com/office/officeart/2005/8/layout/vList2"/>
    <dgm:cxn modelId="{11756CE0-15F8-4717-A9AC-319FA5C172AD}" type="presOf" srcId="{94668A43-141A-445F-B95A-FC132D488029}" destId="{7414F850-0F31-4755-906E-B1B516070362}" srcOrd="0" destOrd="0" presId="urn:microsoft.com/office/officeart/2005/8/layout/vList2"/>
    <dgm:cxn modelId="{138DCF57-FA07-4DE9-B196-E302EAE1646F}" srcId="{8D00D0CF-BD7A-40CB-BDA2-E5626DB6E6B7}" destId="{84665017-F271-4DE5-A3D9-7CCE1F668091}" srcOrd="4" destOrd="0" parTransId="{C5436DAA-02D0-4C90-9394-B27F30E8AE8F}" sibTransId="{142B42C8-BD44-4A10-9B7A-1B50993C94CA}"/>
    <dgm:cxn modelId="{302593E0-E861-4CDD-ABBA-E8967BF89C26}" type="presParOf" srcId="{71F49804-6337-45DE-B824-DE74A0320977}" destId="{FF6EDE6A-F358-4724-B8DF-D4EA38054CCE}" srcOrd="0" destOrd="0" presId="urn:microsoft.com/office/officeart/2005/8/layout/vList2"/>
    <dgm:cxn modelId="{879B7613-31E2-43EC-BC7E-EE8E52309209}" type="presParOf" srcId="{71F49804-6337-45DE-B824-DE74A0320977}" destId="{96D2BF17-7381-42BF-9662-0192527CDA7C}" srcOrd="1" destOrd="0" presId="urn:microsoft.com/office/officeart/2005/8/layout/vList2"/>
    <dgm:cxn modelId="{784CA6AB-BBB5-4303-9FDD-F67A95FA4BC0}" type="presParOf" srcId="{71F49804-6337-45DE-B824-DE74A0320977}" destId="{7414F850-0F31-4755-906E-B1B516070362}" srcOrd="2" destOrd="0" presId="urn:microsoft.com/office/officeart/2005/8/layout/vList2"/>
    <dgm:cxn modelId="{61B09F1C-B129-4891-85BD-06A206FF6D76}" type="presParOf" srcId="{71F49804-6337-45DE-B824-DE74A0320977}" destId="{1773634D-BFF9-418A-9703-372DAF723473}" srcOrd="3" destOrd="0" presId="urn:microsoft.com/office/officeart/2005/8/layout/vList2"/>
    <dgm:cxn modelId="{E83928C0-B7C9-40E2-B824-21A3C59C4A4F}" type="presParOf" srcId="{71F49804-6337-45DE-B824-DE74A0320977}" destId="{AB4E72F1-D896-4DE5-BECA-C07EC30559A5}" srcOrd="4" destOrd="0" presId="urn:microsoft.com/office/officeart/2005/8/layout/vList2"/>
    <dgm:cxn modelId="{CB35C805-7153-413D-A0D6-8584733453B2}" type="presParOf" srcId="{71F49804-6337-45DE-B824-DE74A0320977}" destId="{F3D95B81-F937-42C3-97BF-FDC540665236}" srcOrd="5" destOrd="0" presId="urn:microsoft.com/office/officeart/2005/8/layout/vList2"/>
    <dgm:cxn modelId="{A326B714-9FD8-4FAD-9AAA-701A98C80731}" type="presParOf" srcId="{71F49804-6337-45DE-B824-DE74A0320977}" destId="{73A6A5F5-1D38-4E99-88B3-C5D158974700}" srcOrd="6" destOrd="0" presId="urn:microsoft.com/office/officeart/2005/8/layout/vList2"/>
    <dgm:cxn modelId="{F06F1B3A-3E5E-4922-B74C-2788F0467F77}" type="presParOf" srcId="{71F49804-6337-45DE-B824-DE74A0320977}" destId="{4EB6A0BD-93FE-4A27-A5B4-0A3B4C93CCA7}" srcOrd="7" destOrd="0" presId="urn:microsoft.com/office/officeart/2005/8/layout/vList2"/>
    <dgm:cxn modelId="{7162FA08-3619-4B6C-8BAB-6A0F618D20D2}" type="presParOf" srcId="{71F49804-6337-45DE-B824-DE74A0320977}" destId="{C908E2E3-4CB7-48C0-B675-1AB9C92F3006}" srcOrd="8" destOrd="0" presId="urn:microsoft.com/office/officeart/2005/8/layout/vList2"/>
    <dgm:cxn modelId="{BFAE60D7-04CE-445A-B901-19FD8F4D01AB}" type="presParOf" srcId="{71F49804-6337-45DE-B824-DE74A0320977}" destId="{05E510E0-325A-4C7C-B259-95BA4D60C2F0}" srcOrd="9" destOrd="0" presId="urn:microsoft.com/office/officeart/2005/8/layout/vList2"/>
    <dgm:cxn modelId="{FA0806DF-2A0A-4B28-8CDD-2BEA71AAD668}" type="presParOf" srcId="{71F49804-6337-45DE-B824-DE74A0320977}" destId="{028811C0-5E14-44DF-951E-B4CFCE110E09}" srcOrd="10" destOrd="0" presId="urn:microsoft.com/office/officeart/2005/8/layout/vList2"/>
    <dgm:cxn modelId="{C2B0E8B7-73E1-45C0-AE81-01E11F9663B1}" type="presParOf" srcId="{71F49804-6337-45DE-B824-DE74A0320977}" destId="{165EC9FE-EC6E-4F69-85F6-A8E70F20E64C}" srcOrd="11" destOrd="0" presId="urn:microsoft.com/office/officeart/2005/8/layout/vList2"/>
    <dgm:cxn modelId="{ED1CD49C-3759-4A10-BAA6-12F92DF23B32}" type="presParOf" srcId="{71F49804-6337-45DE-B824-DE74A0320977}" destId="{ED5937F7-B1A6-4F15-B9C7-CE5581872A6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1421CE-4675-407F-AFD3-1FD644A16FE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5BAFDD-9D9F-4188-9062-9DCB93F87282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Предоставление субсидий ЖКХ одиноко-проживающим пенсионерам и инвалидам-</a:t>
          </a:r>
        </a:p>
        <a:p>
          <a:r>
            <a:rPr lang="ru-RU" sz="1200" dirty="0" smtClean="0">
              <a:solidFill>
                <a:schemeClr val="tx1"/>
              </a:solidFill>
            </a:rPr>
            <a:t>0,4 млн.руб</a:t>
          </a:r>
          <a:r>
            <a:rPr lang="ru-RU" sz="1200" dirty="0" smtClean="0">
              <a:solidFill>
                <a:schemeClr val="tx2">
                  <a:lumMod val="75000"/>
                </a:schemeClr>
              </a:solidFill>
            </a:rPr>
            <a:t>.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9840E639-51D2-4647-8255-8A2C169DF49C}" type="parTrans" cxnId="{D33FD7F8-6A95-43AD-8A77-5B9A6B082483}">
      <dgm:prSet/>
      <dgm:spPr/>
      <dgm:t>
        <a:bodyPr/>
        <a:lstStyle/>
        <a:p>
          <a:endParaRPr lang="ru-RU"/>
        </a:p>
      </dgm:t>
    </dgm:pt>
    <dgm:pt modelId="{9309D19F-2820-4235-97C0-8892D1653A3E}" type="sibTrans" cxnId="{D33FD7F8-6A95-43AD-8A77-5B9A6B082483}">
      <dgm:prSet/>
      <dgm:spPr/>
      <dgm:t>
        <a:bodyPr/>
        <a:lstStyle/>
        <a:p>
          <a:endParaRPr lang="ru-RU"/>
        </a:p>
      </dgm:t>
    </dgm:pt>
    <dgm:pt modelId="{A3775648-FE63-4A16-BB8E-B783BF1E635C}">
      <dgm:prSet phldrT="[Текст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200" dirty="0" smtClean="0">
              <a:solidFill>
                <a:schemeClr val="tx1"/>
              </a:solidFill>
            </a:rPr>
            <a:t>Предоставление субсидий гражданам, проживающим в ветхих и аварийных домах, с целью компенсации оплаты за содержание и ремонт жилья</a:t>
          </a:r>
        </a:p>
        <a:p>
          <a:r>
            <a:rPr lang="ru-RU" sz="1200" dirty="0" smtClean="0">
              <a:solidFill>
                <a:schemeClr val="tx1"/>
              </a:solidFill>
            </a:rPr>
            <a:t>1,5 </a:t>
          </a:r>
          <a:r>
            <a:rPr lang="ru-RU" sz="1200" dirty="0" err="1" smtClean="0">
              <a:solidFill>
                <a:schemeClr val="tx1"/>
              </a:solidFill>
            </a:rPr>
            <a:t>млн.руб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</a:p>
      </dgm:t>
    </dgm:pt>
    <dgm:pt modelId="{1CBAAF0C-5274-4BCF-A1A9-6170DC7D3406}" type="parTrans" cxnId="{BE4958C7-1836-4942-B7BA-CCAC378B43A5}">
      <dgm:prSet/>
      <dgm:spPr/>
      <dgm:t>
        <a:bodyPr/>
        <a:lstStyle/>
        <a:p>
          <a:endParaRPr lang="ru-RU"/>
        </a:p>
      </dgm:t>
    </dgm:pt>
    <dgm:pt modelId="{E7218552-1E26-4F74-A440-C35B56D41212}" type="sibTrans" cxnId="{BE4958C7-1836-4942-B7BA-CCAC378B43A5}">
      <dgm:prSet/>
      <dgm:spPr/>
      <dgm:t>
        <a:bodyPr/>
        <a:lstStyle/>
        <a:p>
          <a:endParaRPr lang="ru-RU"/>
        </a:p>
      </dgm:t>
    </dgm:pt>
    <dgm:pt modelId="{362B78BB-4960-4578-B9B0-1BEC778C5A13}">
      <dgm:prSet phldrT="[Текст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Субсидии </a:t>
          </a:r>
          <a:r>
            <a:rPr lang="ru-RU" sz="1200" dirty="0" err="1" smtClean="0">
              <a:solidFill>
                <a:schemeClr val="tx1"/>
              </a:solidFill>
            </a:rPr>
            <a:t>юрлицам</a:t>
          </a:r>
          <a:r>
            <a:rPr lang="ru-RU" sz="1200" dirty="0" smtClean="0">
              <a:solidFill>
                <a:schemeClr val="tx1"/>
              </a:solidFill>
            </a:rPr>
            <a:t>, оказывающим льготные услуги бань по </a:t>
          </a:r>
          <a:r>
            <a:rPr lang="ru-RU" sz="1200" dirty="0" err="1" smtClean="0">
              <a:solidFill>
                <a:schemeClr val="tx1"/>
              </a:solidFill>
            </a:rPr>
            <a:t>помыву</a:t>
          </a:r>
          <a:r>
            <a:rPr lang="ru-RU" sz="1200" dirty="0" smtClean="0">
              <a:solidFill>
                <a:schemeClr val="tx1"/>
              </a:solidFill>
            </a:rPr>
            <a:t> отдельных категорий граждан – 2,7 млн.руб.</a:t>
          </a:r>
          <a:endParaRPr lang="ru-RU" sz="1200" dirty="0">
            <a:solidFill>
              <a:schemeClr val="tx1"/>
            </a:solidFill>
          </a:endParaRPr>
        </a:p>
      </dgm:t>
    </dgm:pt>
    <dgm:pt modelId="{2F1D4326-FD70-4398-AAFF-E24E853DC0A4}" type="parTrans" cxnId="{51C64367-49F2-420F-BA9B-C75CDEFF0731}">
      <dgm:prSet/>
      <dgm:spPr/>
      <dgm:t>
        <a:bodyPr/>
        <a:lstStyle/>
        <a:p>
          <a:endParaRPr lang="ru-RU"/>
        </a:p>
      </dgm:t>
    </dgm:pt>
    <dgm:pt modelId="{A3874B2B-40D7-41D9-8CD3-2040BF6AF8F4}" type="sibTrans" cxnId="{51C64367-49F2-420F-BA9B-C75CDEFF0731}">
      <dgm:prSet/>
      <dgm:spPr/>
      <dgm:t>
        <a:bodyPr/>
        <a:lstStyle/>
        <a:p>
          <a:endParaRPr lang="ru-RU"/>
        </a:p>
      </dgm:t>
    </dgm:pt>
    <dgm:pt modelId="{2AAC945F-9887-4196-BE9D-E3C9EB36F757}">
      <dgm:prSet phldrT="[Текст]"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Предоставление субсидий гражданам, проживающим в общежитиях, с целью компенсации части оплаты на содержание и ремонт жилья</a:t>
          </a:r>
        </a:p>
        <a:p>
          <a:r>
            <a:rPr lang="ru-RU" sz="1200" dirty="0" smtClean="0">
              <a:solidFill>
                <a:schemeClr val="tx1"/>
              </a:solidFill>
            </a:rPr>
            <a:t>1,8 </a:t>
          </a:r>
          <a:r>
            <a:rPr lang="ru-RU" sz="1200" dirty="0" err="1" smtClean="0">
              <a:solidFill>
                <a:schemeClr val="tx1"/>
              </a:solidFill>
            </a:rPr>
            <a:t>млн.руб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</a:p>
      </dgm:t>
    </dgm:pt>
    <dgm:pt modelId="{D2239285-B518-4B36-801E-875AA5FCA0E8}" type="parTrans" cxnId="{EDA8DAEC-59BB-4C0D-B994-D564F71720D8}">
      <dgm:prSet/>
      <dgm:spPr/>
      <dgm:t>
        <a:bodyPr/>
        <a:lstStyle/>
        <a:p>
          <a:endParaRPr lang="ru-RU"/>
        </a:p>
      </dgm:t>
    </dgm:pt>
    <dgm:pt modelId="{A09EE3CA-2E02-4FD5-84E6-287186783A0D}" type="sibTrans" cxnId="{EDA8DAEC-59BB-4C0D-B994-D564F71720D8}">
      <dgm:prSet/>
      <dgm:spPr/>
      <dgm:t>
        <a:bodyPr/>
        <a:lstStyle/>
        <a:p>
          <a:endParaRPr lang="ru-RU"/>
        </a:p>
      </dgm:t>
    </dgm:pt>
    <dgm:pt modelId="{C4CCBF9C-B96E-45B3-B72D-A12210E3F968}">
      <dgm:prSet phldrT="[Текст]" custT="1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Оказание </a:t>
          </a:r>
          <a:r>
            <a:rPr lang="ru-RU" sz="1200" dirty="0" err="1" smtClean="0">
              <a:solidFill>
                <a:schemeClr val="tx1"/>
              </a:solidFill>
            </a:rPr>
            <a:t>ритульных</a:t>
          </a:r>
          <a:r>
            <a:rPr lang="ru-RU" sz="1200" dirty="0" smtClean="0">
              <a:solidFill>
                <a:schemeClr val="tx1"/>
              </a:solidFill>
            </a:rPr>
            <a:t> услуг по гарантированному перечню</a:t>
          </a:r>
        </a:p>
        <a:p>
          <a:r>
            <a:rPr lang="ru-RU" sz="1200" dirty="0" smtClean="0">
              <a:solidFill>
                <a:schemeClr val="tx1"/>
              </a:solidFill>
            </a:rPr>
            <a:t>2,4 </a:t>
          </a:r>
          <a:r>
            <a:rPr lang="ru-RU" sz="1200" dirty="0" err="1" smtClean="0">
              <a:solidFill>
                <a:schemeClr val="tx1"/>
              </a:solidFill>
            </a:rPr>
            <a:t>млн.руб</a:t>
          </a:r>
          <a:r>
            <a:rPr lang="ru-RU" sz="1200" dirty="0" smtClean="0">
              <a:solidFill>
                <a:schemeClr val="tx2">
                  <a:lumMod val="75000"/>
                </a:schemeClr>
              </a:solidFill>
            </a:rPr>
            <a:t>.</a:t>
          </a:r>
          <a:endParaRPr lang="ru-RU" sz="1200" dirty="0" smtClean="0"/>
        </a:p>
      </dgm:t>
    </dgm:pt>
    <dgm:pt modelId="{9E045FD5-1757-426B-B71D-FE849C7A5E89}" type="parTrans" cxnId="{0B7E7C34-8ED2-4561-97D9-8CBE916D6C18}">
      <dgm:prSet/>
      <dgm:spPr/>
      <dgm:t>
        <a:bodyPr/>
        <a:lstStyle/>
        <a:p>
          <a:endParaRPr lang="ru-RU"/>
        </a:p>
      </dgm:t>
    </dgm:pt>
    <dgm:pt modelId="{725C9DD8-E4ED-4DAF-B2A3-C65656333F3E}" type="sibTrans" cxnId="{0B7E7C34-8ED2-4561-97D9-8CBE916D6C18}">
      <dgm:prSet/>
      <dgm:spPr/>
      <dgm:t>
        <a:bodyPr/>
        <a:lstStyle/>
        <a:p>
          <a:endParaRPr lang="ru-RU"/>
        </a:p>
      </dgm:t>
    </dgm:pt>
    <dgm:pt modelId="{FB2B2792-7395-4EA4-BFE3-3906B93DE04E}" type="pres">
      <dgm:prSet presAssocID="{3C1421CE-4675-407F-AFD3-1FD644A16FE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E95114-97B8-4A2D-B3C5-4A547A06AC9D}" type="pres">
      <dgm:prSet presAssocID="{3C1421CE-4675-407F-AFD3-1FD644A16FEE}" presName="cycle" presStyleCnt="0"/>
      <dgm:spPr/>
    </dgm:pt>
    <dgm:pt modelId="{D2C28019-8BF9-4E76-B44C-5AFC793937B2}" type="pres">
      <dgm:prSet presAssocID="{3C1421CE-4675-407F-AFD3-1FD644A16FEE}" presName="centerShape" presStyleCnt="0"/>
      <dgm:spPr/>
    </dgm:pt>
    <dgm:pt modelId="{EF1372DE-881E-4206-8071-C0ADE2AE961E}" type="pres">
      <dgm:prSet presAssocID="{3C1421CE-4675-407F-AFD3-1FD644A16FEE}" presName="connSite" presStyleLbl="node1" presStyleIdx="0" presStyleCnt="6"/>
      <dgm:spPr/>
    </dgm:pt>
    <dgm:pt modelId="{A93FF8C7-3A52-4F33-A621-B5009ACA11A3}" type="pres">
      <dgm:prSet presAssocID="{3C1421CE-4675-407F-AFD3-1FD644A16FEE}" presName="visible" presStyleLbl="node1" presStyleIdx="0" presStyleCnt="6" custScaleX="159345" custScaleY="156532" custLinFactNeighborX="-20955" custLinFactNeighborY="217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AD33121D-F22F-453E-ACB5-7F1C73B61DFF}" type="pres">
      <dgm:prSet presAssocID="{9840E639-51D2-4647-8255-8A2C169DF49C}" presName="Name25" presStyleLbl="parChTrans1D1" presStyleIdx="0" presStyleCnt="5"/>
      <dgm:spPr/>
      <dgm:t>
        <a:bodyPr/>
        <a:lstStyle/>
        <a:p>
          <a:endParaRPr lang="ru-RU"/>
        </a:p>
      </dgm:t>
    </dgm:pt>
    <dgm:pt modelId="{871ED713-0EE2-41AF-8E70-9A8BD99C5392}" type="pres">
      <dgm:prSet presAssocID="{9A5BAFDD-9D9F-4188-9062-9DCB93F87282}" presName="node" presStyleCnt="0"/>
      <dgm:spPr/>
    </dgm:pt>
    <dgm:pt modelId="{30B3BFCC-F1D7-4FCC-B1BF-6074C952FE24}" type="pres">
      <dgm:prSet presAssocID="{9A5BAFDD-9D9F-4188-9062-9DCB93F87282}" presName="parentNode" presStyleLbl="node1" presStyleIdx="1" presStyleCnt="6" custScaleX="319537" custScaleY="102725" custLinFactNeighborX="-13819" custLinFactNeighborY="-73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94433-336B-41AC-9649-FC48ECA5DA5A}" type="pres">
      <dgm:prSet presAssocID="{9A5BAFDD-9D9F-4188-9062-9DCB93F87282}" presName="childNode" presStyleLbl="revTx" presStyleIdx="0" presStyleCnt="0">
        <dgm:presLayoutVars>
          <dgm:bulletEnabled val="1"/>
        </dgm:presLayoutVars>
      </dgm:prSet>
      <dgm:spPr/>
    </dgm:pt>
    <dgm:pt modelId="{FE50A8AD-43A1-486A-A7EB-5FB212259855}" type="pres">
      <dgm:prSet presAssocID="{1CBAAF0C-5274-4BCF-A1A9-6170DC7D3406}" presName="Name25" presStyleLbl="parChTrans1D1" presStyleIdx="1" presStyleCnt="5"/>
      <dgm:spPr/>
      <dgm:t>
        <a:bodyPr/>
        <a:lstStyle/>
        <a:p>
          <a:endParaRPr lang="ru-RU"/>
        </a:p>
      </dgm:t>
    </dgm:pt>
    <dgm:pt modelId="{B4D97704-56E8-483B-8584-7386FB60E2B4}" type="pres">
      <dgm:prSet presAssocID="{A3775648-FE63-4A16-BB8E-B783BF1E635C}" presName="node" presStyleCnt="0"/>
      <dgm:spPr/>
    </dgm:pt>
    <dgm:pt modelId="{9C50EB11-CC1D-4F08-99CB-28C1D24FBC72}" type="pres">
      <dgm:prSet presAssocID="{A3775648-FE63-4A16-BB8E-B783BF1E635C}" presName="parentNode" presStyleLbl="node1" presStyleIdx="2" presStyleCnt="6" custScaleX="351479" custScaleY="149642" custLinFactX="100000" custLinFactNeighborX="149060" custLinFactNeighborY="-434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8CC62-8D16-43C9-A150-4BE48A73E2B9}" type="pres">
      <dgm:prSet presAssocID="{A3775648-FE63-4A16-BB8E-B783BF1E635C}" presName="childNode" presStyleLbl="revTx" presStyleIdx="0" presStyleCnt="0">
        <dgm:presLayoutVars>
          <dgm:bulletEnabled val="1"/>
        </dgm:presLayoutVars>
      </dgm:prSet>
      <dgm:spPr/>
    </dgm:pt>
    <dgm:pt modelId="{9C3364BE-47E1-45BF-81B3-5A0CEE8AD07E}" type="pres">
      <dgm:prSet presAssocID="{2F1D4326-FD70-4398-AAFF-E24E853DC0A4}" presName="Name25" presStyleLbl="parChTrans1D1" presStyleIdx="2" presStyleCnt="5"/>
      <dgm:spPr/>
      <dgm:t>
        <a:bodyPr/>
        <a:lstStyle/>
        <a:p>
          <a:endParaRPr lang="ru-RU"/>
        </a:p>
      </dgm:t>
    </dgm:pt>
    <dgm:pt modelId="{B5DF4246-8DDF-42E4-9B61-36BEB753BAAF}" type="pres">
      <dgm:prSet presAssocID="{362B78BB-4960-4578-B9B0-1BEC778C5A13}" presName="node" presStyleCnt="0"/>
      <dgm:spPr/>
    </dgm:pt>
    <dgm:pt modelId="{1F390E8E-B9DE-41A6-A68B-B3C528CCA1AE}" type="pres">
      <dgm:prSet presAssocID="{362B78BB-4960-4578-B9B0-1BEC778C5A13}" presName="parentNode" presStyleLbl="node1" presStyleIdx="3" presStyleCnt="6" custScaleX="305096" custScaleY="134591" custLinFactX="100000" custLinFactNeighborX="138531" custLinFactNeighborY="-96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068EC-42C7-4C45-8096-5AC9840C831D}" type="pres">
      <dgm:prSet presAssocID="{362B78BB-4960-4578-B9B0-1BEC778C5A13}" presName="childNode" presStyleLbl="revTx" presStyleIdx="0" presStyleCnt="0">
        <dgm:presLayoutVars>
          <dgm:bulletEnabled val="1"/>
        </dgm:presLayoutVars>
      </dgm:prSet>
      <dgm:spPr/>
    </dgm:pt>
    <dgm:pt modelId="{347E9B2F-F783-4936-AF39-57D063FDA4AC}" type="pres">
      <dgm:prSet presAssocID="{D2239285-B518-4B36-801E-875AA5FCA0E8}" presName="Name25" presStyleLbl="parChTrans1D1" presStyleIdx="3" presStyleCnt="5"/>
      <dgm:spPr/>
      <dgm:t>
        <a:bodyPr/>
        <a:lstStyle/>
        <a:p>
          <a:endParaRPr lang="ru-RU"/>
        </a:p>
      </dgm:t>
    </dgm:pt>
    <dgm:pt modelId="{E5C24475-E9A7-4CDB-9FF0-6C4A8115CC3C}" type="pres">
      <dgm:prSet presAssocID="{2AAC945F-9887-4196-BE9D-E3C9EB36F757}" presName="node" presStyleCnt="0"/>
      <dgm:spPr/>
    </dgm:pt>
    <dgm:pt modelId="{3EAAA052-4BEA-4A6A-B838-A2E44E8B849E}" type="pres">
      <dgm:prSet presAssocID="{2AAC945F-9887-4196-BE9D-E3C9EB36F757}" presName="parentNode" presStyleLbl="node1" presStyleIdx="4" presStyleCnt="6" custScaleX="308897" custScaleY="156934" custLinFactX="100000" custLinFactNeighborX="179053" custLinFactNeighborY="60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FB28B-8214-4C15-A8C9-2C2726693E31}" type="pres">
      <dgm:prSet presAssocID="{2AAC945F-9887-4196-BE9D-E3C9EB36F757}" presName="childNode" presStyleLbl="revTx" presStyleIdx="0" presStyleCnt="0">
        <dgm:presLayoutVars>
          <dgm:bulletEnabled val="1"/>
        </dgm:presLayoutVars>
      </dgm:prSet>
      <dgm:spPr/>
    </dgm:pt>
    <dgm:pt modelId="{6C157EC1-7B7D-445A-81E8-071061E8A9FB}" type="pres">
      <dgm:prSet presAssocID="{9E045FD5-1757-426B-B71D-FE849C7A5E89}" presName="Name25" presStyleLbl="parChTrans1D1" presStyleIdx="4" presStyleCnt="5"/>
      <dgm:spPr/>
      <dgm:t>
        <a:bodyPr/>
        <a:lstStyle/>
        <a:p>
          <a:endParaRPr lang="ru-RU"/>
        </a:p>
      </dgm:t>
    </dgm:pt>
    <dgm:pt modelId="{3273C30A-C4EA-4117-AAF0-D8AE42AD24FF}" type="pres">
      <dgm:prSet presAssocID="{C4CCBF9C-B96E-45B3-B72D-A12210E3F968}" presName="node" presStyleCnt="0"/>
      <dgm:spPr/>
    </dgm:pt>
    <dgm:pt modelId="{C93D79D8-51F1-45B4-B263-8D3409968BC9}" type="pres">
      <dgm:prSet presAssocID="{C4CCBF9C-B96E-45B3-B72D-A12210E3F968}" presName="parentNode" presStyleLbl="node1" presStyleIdx="5" presStyleCnt="6" custScaleX="351327" custScaleY="128915" custLinFactNeighborX="95766" custLinFactNeighborY="36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99DF6-F438-418C-A059-760993B9231A}" type="pres">
      <dgm:prSet presAssocID="{C4CCBF9C-B96E-45B3-B72D-A12210E3F96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4D2F76E-9013-44F4-914E-0DBC89D7D3C2}" type="presOf" srcId="{362B78BB-4960-4578-B9B0-1BEC778C5A13}" destId="{1F390E8E-B9DE-41A6-A68B-B3C528CCA1AE}" srcOrd="0" destOrd="0" presId="urn:microsoft.com/office/officeart/2005/8/layout/radial2"/>
    <dgm:cxn modelId="{0B7E7C34-8ED2-4561-97D9-8CBE916D6C18}" srcId="{3C1421CE-4675-407F-AFD3-1FD644A16FEE}" destId="{C4CCBF9C-B96E-45B3-B72D-A12210E3F968}" srcOrd="4" destOrd="0" parTransId="{9E045FD5-1757-426B-B71D-FE849C7A5E89}" sibTransId="{725C9DD8-E4ED-4DAF-B2A3-C65656333F3E}"/>
    <dgm:cxn modelId="{21A1C33E-C96A-4C69-A371-1234A7AC190B}" type="presOf" srcId="{D2239285-B518-4B36-801E-875AA5FCA0E8}" destId="{347E9B2F-F783-4936-AF39-57D063FDA4AC}" srcOrd="0" destOrd="0" presId="urn:microsoft.com/office/officeart/2005/8/layout/radial2"/>
    <dgm:cxn modelId="{5F02691A-4E70-46DE-A62F-06B1264A2D74}" type="presOf" srcId="{A3775648-FE63-4A16-BB8E-B783BF1E635C}" destId="{9C50EB11-CC1D-4F08-99CB-28C1D24FBC72}" srcOrd="0" destOrd="0" presId="urn:microsoft.com/office/officeart/2005/8/layout/radial2"/>
    <dgm:cxn modelId="{D14CCA14-9C30-4ED9-9D9B-A74BD314D5EA}" type="presOf" srcId="{9E045FD5-1757-426B-B71D-FE849C7A5E89}" destId="{6C157EC1-7B7D-445A-81E8-071061E8A9FB}" srcOrd="0" destOrd="0" presId="urn:microsoft.com/office/officeart/2005/8/layout/radial2"/>
    <dgm:cxn modelId="{27BA0CA3-4A48-4BEE-A099-EE1108AD7F7B}" type="presOf" srcId="{3C1421CE-4675-407F-AFD3-1FD644A16FEE}" destId="{FB2B2792-7395-4EA4-BFE3-3906B93DE04E}" srcOrd="0" destOrd="0" presId="urn:microsoft.com/office/officeart/2005/8/layout/radial2"/>
    <dgm:cxn modelId="{D33FD7F8-6A95-43AD-8A77-5B9A6B082483}" srcId="{3C1421CE-4675-407F-AFD3-1FD644A16FEE}" destId="{9A5BAFDD-9D9F-4188-9062-9DCB93F87282}" srcOrd="0" destOrd="0" parTransId="{9840E639-51D2-4647-8255-8A2C169DF49C}" sibTransId="{9309D19F-2820-4235-97C0-8892D1653A3E}"/>
    <dgm:cxn modelId="{9EE90565-1EDA-44C6-86E7-53CECE844C29}" type="presOf" srcId="{C4CCBF9C-B96E-45B3-B72D-A12210E3F968}" destId="{C93D79D8-51F1-45B4-B263-8D3409968BC9}" srcOrd="0" destOrd="0" presId="urn:microsoft.com/office/officeart/2005/8/layout/radial2"/>
    <dgm:cxn modelId="{D7AF2D0A-5270-4364-82D7-72BCE486B73B}" type="presOf" srcId="{2F1D4326-FD70-4398-AAFF-E24E853DC0A4}" destId="{9C3364BE-47E1-45BF-81B3-5A0CEE8AD07E}" srcOrd="0" destOrd="0" presId="urn:microsoft.com/office/officeart/2005/8/layout/radial2"/>
    <dgm:cxn modelId="{51C64367-49F2-420F-BA9B-C75CDEFF0731}" srcId="{3C1421CE-4675-407F-AFD3-1FD644A16FEE}" destId="{362B78BB-4960-4578-B9B0-1BEC778C5A13}" srcOrd="2" destOrd="0" parTransId="{2F1D4326-FD70-4398-AAFF-E24E853DC0A4}" sibTransId="{A3874B2B-40D7-41D9-8CD3-2040BF6AF8F4}"/>
    <dgm:cxn modelId="{FE991017-E013-4A5C-B05A-482F663E90F9}" type="presOf" srcId="{9A5BAFDD-9D9F-4188-9062-9DCB93F87282}" destId="{30B3BFCC-F1D7-4FCC-B1BF-6074C952FE24}" srcOrd="0" destOrd="0" presId="urn:microsoft.com/office/officeart/2005/8/layout/radial2"/>
    <dgm:cxn modelId="{F0326697-B692-4BBF-BB9B-193642FE7CD3}" type="presOf" srcId="{1CBAAF0C-5274-4BCF-A1A9-6170DC7D3406}" destId="{FE50A8AD-43A1-486A-A7EB-5FB212259855}" srcOrd="0" destOrd="0" presId="urn:microsoft.com/office/officeart/2005/8/layout/radial2"/>
    <dgm:cxn modelId="{0AEF13E4-4DFE-4579-9F25-C9C820138E20}" type="presOf" srcId="{9840E639-51D2-4647-8255-8A2C169DF49C}" destId="{AD33121D-F22F-453E-ACB5-7F1C73B61DFF}" srcOrd="0" destOrd="0" presId="urn:microsoft.com/office/officeart/2005/8/layout/radial2"/>
    <dgm:cxn modelId="{260FEE9B-7315-40BD-9FB9-E3EDABE18CC5}" type="presOf" srcId="{2AAC945F-9887-4196-BE9D-E3C9EB36F757}" destId="{3EAAA052-4BEA-4A6A-B838-A2E44E8B849E}" srcOrd="0" destOrd="0" presId="urn:microsoft.com/office/officeart/2005/8/layout/radial2"/>
    <dgm:cxn modelId="{EDA8DAEC-59BB-4C0D-B994-D564F71720D8}" srcId="{3C1421CE-4675-407F-AFD3-1FD644A16FEE}" destId="{2AAC945F-9887-4196-BE9D-E3C9EB36F757}" srcOrd="3" destOrd="0" parTransId="{D2239285-B518-4B36-801E-875AA5FCA0E8}" sibTransId="{A09EE3CA-2E02-4FD5-84E6-287186783A0D}"/>
    <dgm:cxn modelId="{BE4958C7-1836-4942-B7BA-CCAC378B43A5}" srcId="{3C1421CE-4675-407F-AFD3-1FD644A16FEE}" destId="{A3775648-FE63-4A16-BB8E-B783BF1E635C}" srcOrd="1" destOrd="0" parTransId="{1CBAAF0C-5274-4BCF-A1A9-6170DC7D3406}" sibTransId="{E7218552-1E26-4F74-A440-C35B56D41212}"/>
    <dgm:cxn modelId="{B2962F4B-A23E-401C-A325-DEFA20BD8456}" type="presParOf" srcId="{FB2B2792-7395-4EA4-BFE3-3906B93DE04E}" destId="{FEE95114-97B8-4A2D-B3C5-4A547A06AC9D}" srcOrd="0" destOrd="0" presId="urn:microsoft.com/office/officeart/2005/8/layout/radial2"/>
    <dgm:cxn modelId="{5F85BE7A-4A70-4F6B-9E11-DD98542E16F5}" type="presParOf" srcId="{FEE95114-97B8-4A2D-B3C5-4A547A06AC9D}" destId="{D2C28019-8BF9-4E76-B44C-5AFC793937B2}" srcOrd="0" destOrd="0" presId="urn:microsoft.com/office/officeart/2005/8/layout/radial2"/>
    <dgm:cxn modelId="{06AA6BC5-5B93-4DAB-9731-1227429B33F6}" type="presParOf" srcId="{D2C28019-8BF9-4E76-B44C-5AFC793937B2}" destId="{EF1372DE-881E-4206-8071-C0ADE2AE961E}" srcOrd="0" destOrd="0" presId="urn:microsoft.com/office/officeart/2005/8/layout/radial2"/>
    <dgm:cxn modelId="{E0417BA0-EF0D-402D-9D4B-58240784B1E2}" type="presParOf" srcId="{D2C28019-8BF9-4E76-B44C-5AFC793937B2}" destId="{A93FF8C7-3A52-4F33-A621-B5009ACA11A3}" srcOrd="1" destOrd="0" presId="urn:microsoft.com/office/officeart/2005/8/layout/radial2"/>
    <dgm:cxn modelId="{91FC1C92-C142-492C-8D26-33104183AF1C}" type="presParOf" srcId="{FEE95114-97B8-4A2D-B3C5-4A547A06AC9D}" destId="{AD33121D-F22F-453E-ACB5-7F1C73B61DFF}" srcOrd="1" destOrd="0" presId="urn:microsoft.com/office/officeart/2005/8/layout/radial2"/>
    <dgm:cxn modelId="{FC369BF1-FD15-40AE-AC85-49A52E813EF7}" type="presParOf" srcId="{FEE95114-97B8-4A2D-B3C5-4A547A06AC9D}" destId="{871ED713-0EE2-41AF-8E70-9A8BD99C5392}" srcOrd="2" destOrd="0" presId="urn:microsoft.com/office/officeart/2005/8/layout/radial2"/>
    <dgm:cxn modelId="{FE434076-5909-4ECA-B410-DFB5C31D0207}" type="presParOf" srcId="{871ED713-0EE2-41AF-8E70-9A8BD99C5392}" destId="{30B3BFCC-F1D7-4FCC-B1BF-6074C952FE24}" srcOrd="0" destOrd="0" presId="urn:microsoft.com/office/officeart/2005/8/layout/radial2"/>
    <dgm:cxn modelId="{2BF7BF8F-42A9-4150-A30E-4005E29577C7}" type="presParOf" srcId="{871ED713-0EE2-41AF-8E70-9A8BD99C5392}" destId="{39394433-336B-41AC-9649-FC48ECA5DA5A}" srcOrd="1" destOrd="0" presId="urn:microsoft.com/office/officeart/2005/8/layout/radial2"/>
    <dgm:cxn modelId="{65DDA2AD-3718-4FEB-BC58-7C5220C33D0A}" type="presParOf" srcId="{FEE95114-97B8-4A2D-B3C5-4A547A06AC9D}" destId="{FE50A8AD-43A1-486A-A7EB-5FB212259855}" srcOrd="3" destOrd="0" presId="urn:microsoft.com/office/officeart/2005/8/layout/radial2"/>
    <dgm:cxn modelId="{E932F0C6-978D-4262-A4EF-8FBAD2E92815}" type="presParOf" srcId="{FEE95114-97B8-4A2D-B3C5-4A547A06AC9D}" destId="{B4D97704-56E8-483B-8584-7386FB60E2B4}" srcOrd="4" destOrd="0" presId="urn:microsoft.com/office/officeart/2005/8/layout/radial2"/>
    <dgm:cxn modelId="{0700959D-D022-4FA4-AA8E-9921CDFA7409}" type="presParOf" srcId="{B4D97704-56E8-483B-8584-7386FB60E2B4}" destId="{9C50EB11-CC1D-4F08-99CB-28C1D24FBC72}" srcOrd="0" destOrd="0" presId="urn:microsoft.com/office/officeart/2005/8/layout/radial2"/>
    <dgm:cxn modelId="{A3EB1CD0-8F5D-44C3-88FB-0FF6A624B4E9}" type="presParOf" srcId="{B4D97704-56E8-483B-8584-7386FB60E2B4}" destId="{C588CC62-8D16-43C9-A150-4BE48A73E2B9}" srcOrd="1" destOrd="0" presId="urn:microsoft.com/office/officeart/2005/8/layout/radial2"/>
    <dgm:cxn modelId="{24F22F5F-5446-4780-A08B-1414DB319EDA}" type="presParOf" srcId="{FEE95114-97B8-4A2D-B3C5-4A547A06AC9D}" destId="{9C3364BE-47E1-45BF-81B3-5A0CEE8AD07E}" srcOrd="5" destOrd="0" presId="urn:microsoft.com/office/officeart/2005/8/layout/radial2"/>
    <dgm:cxn modelId="{EBC96383-AE8C-486D-AEBC-60DC0BB423B1}" type="presParOf" srcId="{FEE95114-97B8-4A2D-B3C5-4A547A06AC9D}" destId="{B5DF4246-8DDF-42E4-9B61-36BEB753BAAF}" srcOrd="6" destOrd="0" presId="urn:microsoft.com/office/officeart/2005/8/layout/radial2"/>
    <dgm:cxn modelId="{0164E85A-D71D-47E6-9A55-80F61EABB293}" type="presParOf" srcId="{B5DF4246-8DDF-42E4-9B61-36BEB753BAAF}" destId="{1F390E8E-B9DE-41A6-A68B-B3C528CCA1AE}" srcOrd="0" destOrd="0" presId="urn:microsoft.com/office/officeart/2005/8/layout/radial2"/>
    <dgm:cxn modelId="{F7E3C524-6985-4E48-B479-34D553AA1882}" type="presParOf" srcId="{B5DF4246-8DDF-42E4-9B61-36BEB753BAAF}" destId="{9E0068EC-42C7-4C45-8096-5AC9840C831D}" srcOrd="1" destOrd="0" presId="urn:microsoft.com/office/officeart/2005/8/layout/radial2"/>
    <dgm:cxn modelId="{6674DA78-0AB9-4EDD-934D-77ACBE87780B}" type="presParOf" srcId="{FEE95114-97B8-4A2D-B3C5-4A547A06AC9D}" destId="{347E9B2F-F783-4936-AF39-57D063FDA4AC}" srcOrd="7" destOrd="0" presId="urn:microsoft.com/office/officeart/2005/8/layout/radial2"/>
    <dgm:cxn modelId="{00784CA4-9B9C-4997-B7D4-C77F6F07FB2B}" type="presParOf" srcId="{FEE95114-97B8-4A2D-B3C5-4A547A06AC9D}" destId="{E5C24475-E9A7-4CDB-9FF0-6C4A8115CC3C}" srcOrd="8" destOrd="0" presId="urn:microsoft.com/office/officeart/2005/8/layout/radial2"/>
    <dgm:cxn modelId="{220E7ABC-34C4-4A85-B295-75B1E2BC1E41}" type="presParOf" srcId="{E5C24475-E9A7-4CDB-9FF0-6C4A8115CC3C}" destId="{3EAAA052-4BEA-4A6A-B838-A2E44E8B849E}" srcOrd="0" destOrd="0" presId="urn:microsoft.com/office/officeart/2005/8/layout/radial2"/>
    <dgm:cxn modelId="{4C767858-D75E-40BD-A2FC-FCCC4CD05A0A}" type="presParOf" srcId="{E5C24475-E9A7-4CDB-9FF0-6C4A8115CC3C}" destId="{839FB28B-8214-4C15-A8C9-2C2726693E31}" srcOrd="1" destOrd="0" presId="urn:microsoft.com/office/officeart/2005/8/layout/radial2"/>
    <dgm:cxn modelId="{3ED8DA71-9594-4E99-9FD7-F82543F3D9C4}" type="presParOf" srcId="{FEE95114-97B8-4A2D-B3C5-4A547A06AC9D}" destId="{6C157EC1-7B7D-445A-81E8-071061E8A9FB}" srcOrd="9" destOrd="0" presId="urn:microsoft.com/office/officeart/2005/8/layout/radial2"/>
    <dgm:cxn modelId="{110F74DB-721B-4206-B256-9B0B7A0166BD}" type="presParOf" srcId="{FEE95114-97B8-4A2D-B3C5-4A547A06AC9D}" destId="{3273C30A-C4EA-4117-AAF0-D8AE42AD24FF}" srcOrd="10" destOrd="0" presId="urn:microsoft.com/office/officeart/2005/8/layout/radial2"/>
    <dgm:cxn modelId="{C2870A11-9B07-43FA-9645-2AA1C293FAB4}" type="presParOf" srcId="{3273C30A-C4EA-4117-AAF0-D8AE42AD24FF}" destId="{C93D79D8-51F1-45B4-B263-8D3409968BC9}" srcOrd="0" destOrd="0" presId="urn:microsoft.com/office/officeart/2005/8/layout/radial2"/>
    <dgm:cxn modelId="{A03E228A-A564-47E0-A1E7-538C9222A958}" type="presParOf" srcId="{3273C30A-C4EA-4117-AAF0-D8AE42AD24FF}" destId="{E7B99DF6-F438-418C-A059-760993B9231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5" loCatId="cycle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/>
      <dgm:spPr>
        <a:xfrm>
          <a:off x="3686700" y="2430832"/>
          <a:ext cx="1352984" cy="1161489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spcAft>
              <a:spcPct val="35000"/>
            </a:spcAft>
          </a:pPr>
          <a:r>
            <a:rPr lang="ru-RU" sz="1400" b="1" dirty="0" smtClean="0">
              <a:solidFill>
                <a:schemeClr val="bg1"/>
              </a:solidFill>
              <a:effectLst/>
              <a:latin typeface="+mj-lt"/>
              <a:ea typeface="+mn-ea"/>
              <a:cs typeface="Times New Roman" pitchFamily="18" charset="0"/>
            </a:rPr>
            <a:t>Всего </a:t>
          </a:r>
        </a:p>
        <a:p>
          <a:pPr>
            <a:spcAft>
              <a:spcPct val="35000"/>
            </a:spcAft>
          </a:pPr>
          <a:r>
            <a:rPr lang="ru-RU" sz="1400" b="1" dirty="0" smtClean="0">
              <a:solidFill>
                <a:schemeClr val="bg1"/>
              </a:solidFill>
              <a:effectLst/>
              <a:latin typeface="+mj-lt"/>
              <a:ea typeface="+mn-ea"/>
              <a:cs typeface="Times New Roman" pitchFamily="18" charset="0"/>
            </a:rPr>
            <a:t>10 024   </a:t>
          </a:r>
          <a:r>
            <a:rPr lang="ru-RU" sz="1400" b="1" dirty="0" err="1" smtClean="0">
              <a:solidFill>
                <a:schemeClr val="bg1"/>
              </a:solidFill>
              <a:effectLst/>
              <a:latin typeface="+mj-lt"/>
              <a:ea typeface="+mn-ea"/>
              <a:cs typeface="Times New Roman" pitchFamily="18" charset="0"/>
            </a:rPr>
            <a:t>млн.руб</a:t>
          </a:r>
          <a:r>
            <a:rPr lang="ru-RU" sz="1400" b="1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.</a:t>
          </a:r>
          <a:endParaRPr lang="ru-RU" sz="1400" b="1" dirty="0">
            <a:solidFill>
              <a:sysClr val="windowText" lastClr="000000"/>
            </a:solidFill>
            <a:effectLst/>
            <a:latin typeface="+mj-lt"/>
            <a:ea typeface="+mn-ea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A1BDBE-B799-45DE-8DF1-D0A56A293435}">
      <dgm:prSet custT="1"/>
      <dgm:spPr>
        <a:xfrm>
          <a:off x="3391288" y="20337"/>
          <a:ext cx="1785159" cy="1209268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Жилищно-коммунальное хозяйство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 665 </a:t>
          </a:r>
          <a:r>
            <a:rPr lang="ru-RU" sz="1200" dirty="0" err="1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млн.руб</a:t>
          </a:r>
          <a:r>
            <a:rPr lang="ru-RU" sz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.</a:t>
          </a:r>
        </a:p>
        <a:p>
          <a:pPr>
            <a:spcAft>
              <a:spcPts val="0"/>
            </a:spcAft>
          </a:pPr>
          <a:endParaRPr lang="ru-RU" sz="1200" dirty="0">
            <a:solidFill>
              <a:sysClr val="windowText" lastClr="000000"/>
            </a:solidFill>
            <a:effectLst/>
            <a:latin typeface="+mj-lt"/>
            <a:ea typeface="+mn-ea"/>
            <a:cs typeface="Times New Roman" pitchFamily="18" charset="0"/>
          </a:endParaRPr>
        </a:p>
      </dgm:t>
    </dgm:pt>
    <dgm:pt modelId="{7FE7A46F-F120-46C2-8441-BB1D9BA17B40}" type="parTrans" cxnId="{D015EBAF-0B0F-4D0A-8F07-38D39946D720}">
      <dgm:prSet custT="1"/>
      <dgm:spPr>
        <a:xfrm rot="16085780">
          <a:off x="4005923" y="1591315"/>
          <a:ext cx="637207" cy="513939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 sz="14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/>
      <dgm:spPr>
        <a:xfrm>
          <a:off x="5191030" y="584491"/>
          <a:ext cx="1715263" cy="1209268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Национальная экономика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5 052  </a:t>
          </a:r>
          <a:r>
            <a:rPr lang="ru-RU" sz="1200" dirty="0" err="1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млн.руб</a:t>
          </a:r>
          <a:r>
            <a:rPr lang="ru-RU" sz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.</a:t>
          </a:r>
          <a:endParaRPr lang="ru-RU" sz="1200" dirty="0">
            <a:solidFill>
              <a:sysClr val="windowText" lastClr="000000"/>
            </a:solidFill>
            <a:effectLst/>
            <a:latin typeface="+mj-lt"/>
            <a:ea typeface="+mn-ea"/>
            <a:cs typeface="Times New Roman" pitchFamily="18" charset="0"/>
          </a:endParaRPr>
        </a:p>
      </dgm:t>
    </dgm:pt>
    <dgm:pt modelId="{8AB6F3CB-D047-4C8E-B920-0BDFB57A2588}" type="parTrans" cxnId="{D85264E3-9117-4119-B98B-48C5328DB343}">
      <dgm:prSet custT="1"/>
      <dgm:spPr>
        <a:xfrm rot="18765827">
          <a:off x="4859259" y="1882128"/>
          <a:ext cx="621668" cy="5139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 sz="14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/>
      <dgm:spPr>
        <a:xfrm>
          <a:off x="5972800" y="1981025"/>
          <a:ext cx="2059046" cy="1209268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Общегосударственные вопросы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403  млн. руб.</a:t>
          </a:r>
          <a:endParaRPr lang="ru-RU" sz="1200" dirty="0">
            <a:solidFill>
              <a:sysClr val="windowText" lastClr="000000"/>
            </a:solidFill>
            <a:effectLst/>
            <a:latin typeface="+mj-lt"/>
            <a:ea typeface="+mn-ea"/>
            <a:cs typeface="Times New Roman" pitchFamily="18" charset="0"/>
          </a:endParaRPr>
        </a:p>
      </dgm:t>
    </dgm:pt>
    <dgm:pt modelId="{F986B101-2D04-4E3D-8735-12066002DCA2}" type="parTrans" cxnId="{67B53CC9-EAD6-4807-A826-60948956F288}">
      <dgm:prSet custT="1"/>
      <dgm:spPr>
        <a:xfrm rot="21049941">
          <a:off x="5242347" y="2521987"/>
          <a:ext cx="674481" cy="513939"/>
        </a:xfrm>
        <a:prstGeom prst="rightArrow">
          <a:avLst>
            <a:gd name="adj1" fmla="val 60000"/>
            <a:gd name="adj2" fmla="val 50000"/>
          </a:avLst>
        </a:prstGeom>
        <a:solidFill>
          <a:srgbClr val="00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 sz="14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8E1ABF-4FEB-42CA-BD74-556BFE47DD48}">
      <dgm:prSet phldrT="[Текст]" custT="1"/>
      <dgm:spPr>
        <a:xfrm>
          <a:off x="4175647" y="4485393"/>
          <a:ext cx="1791060" cy="1209268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400" baseline="0" dirty="0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Образование            3060 </a:t>
          </a:r>
          <a:r>
            <a:rPr lang="ru-RU" sz="1400" baseline="0" dirty="0" err="1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млн.руб</a:t>
          </a:r>
          <a:r>
            <a:rPr lang="ru-RU" sz="1400" baseline="0" dirty="0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.</a:t>
          </a:r>
        </a:p>
      </dgm:t>
    </dgm:pt>
    <dgm:pt modelId="{A3CAA4C9-0A5B-41A4-891C-A9FA602F6ADD}" type="parTrans" cxnId="{9A8CF047-226E-4C6A-A17E-3C057A22628B}">
      <dgm:prSet/>
      <dgm:spPr>
        <a:xfrm rot="4271374">
          <a:off x="4427223" y="3812349"/>
          <a:ext cx="521716" cy="513939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C5EFD77-3769-4668-9CF5-0362DAFCF7FE}" type="sibTrans" cxnId="{9A8CF047-226E-4C6A-A17E-3C057A22628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CEF274-DF32-49FC-BE23-421AF2D36639}">
      <dgm:prSet phldrT="[Текст]" custT="1"/>
      <dgm:spPr>
        <a:xfrm>
          <a:off x="2233813" y="4505731"/>
          <a:ext cx="1787771" cy="1209268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300" dirty="0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Культура </a:t>
          </a:r>
        </a:p>
        <a:p>
          <a:pPr>
            <a:spcAft>
              <a:spcPts val="0"/>
            </a:spcAft>
          </a:pPr>
          <a:r>
            <a:rPr lang="ru-RU" sz="1300" dirty="0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  203 млн. руб.</a:t>
          </a:r>
        </a:p>
      </dgm:t>
    </dgm:pt>
    <dgm:pt modelId="{FDB4ED52-C377-4474-9D68-5911F0F1B877}" type="parTrans" cxnId="{98C0D8C2-C47B-4A35-9023-4477FF833293}">
      <dgm:prSet/>
      <dgm:spPr>
        <a:xfrm rot="7229043">
          <a:off x="3453955" y="3767010"/>
          <a:ext cx="626531" cy="5139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64049B8-AC3C-4A50-94D6-81F849596E7E}" type="sibTrans" cxnId="{98C0D8C2-C47B-4A35-9023-4477FF83329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9F0DAB-A978-4690-AB8C-03F08B04BF1C}">
      <dgm:prSet phldrT="[Текст]" custT="1"/>
      <dgm:spPr>
        <a:xfrm>
          <a:off x="845845" y="3559703"/>
          <a:ext cx="1761626" cy="120926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Социальная политика 507 </a:t>
          </a:r>
          <a:r>
            <a:rPr lang="ru-RU" sz="1200" dirty="0" err="1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млн.руб</a:t>
          </a:r>
          <a:r>
            <a:rPr lang="ru-RU" sz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.</a:t>
          </a:r>
        </a:p>
      </dgm:t>
    </dgm:pt>
    <dgm:pt modelId="{23906B9A-99B0-4FB9-A514-DBBD850DDDAF}" type="parTrans" cxnId="{A89F981A-F188-475F-BB72-6F22A4432083}">
      <dgm:prSet/>
      <dgm:spPr>
        <a:xfrm rot="9383029">
          <a:off x="2761009" y="3291893"/>
          <a:ext cx="746661" cy="513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7506807-B66F-4710-8BD1-8C21B72D6D8D}" type="sibTrans" cxnId="{A89F981A-F188-475F-BB72-6F22A44320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0338DA-2DC6-4E55-9C5B-3C766E6E4829}">
      <dgm:prSet phldrT="[Текст]" custT="1"/>
      <dgm:spPr>
        <a:xfrm>
          <a:off x="859354" y="2071707"/>
          <a:ext cx="1763767" cy="1209268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Физическая культура  и спорт 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80 </a:t>
          </a:r>
          <a:r>
            <a:rPr lang="ru-RU" sz="1200" dirty="0" err="1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млн.руб</a:t>
          </a:r>
          <a:r>
            <a:rPr lang="ru-RU" sz="1200" dirty="0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.</a:t>
          </a:r>
        </a:p>
      </dgm:t>
    </dgm:pt>
    <dgm:pt modelId="{F56098B5-F9DA-47C1-A43A-FF235FFB4575}" type="parTrans" cxnId="{982F43AF-E1E1-4BC1-AA45-4010DEFA383F}">
      <dgm:prSet/>
      <dgm:spPr>
        <a:xfrm rot="11237169">
          <a:off x="2877309" y="2601719"/>
          <a:ext cx="580214" cy="5139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80DD937-DAD5-40DF-8EDE-C0218EB31282}" type="sibTrans" cxnId="{982F43AF-E1E1-4BC1-AA45-4010DEFA38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3B366E1-35BE-4501-9211-79E56F24F0B1}">
      <dgm:prSet phldrT="[Текст]" custT="1"/>
      <dgm:spPr>
        <a:xfrm>
          <a:off x="6081991" y="3522370"/>
          <a:ext cx="1880993" cy="1451461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54 млн. руб.</a:t>
          </a: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99C120-FE21-41AC-9A33-F6885A63D66E}" type="parTrans" cxnId="{1B2D08A9-FD2B-4C26-B84F-A6C6038E479D}">
      <dgm:prSet custT="1"/>
      <dgm:spPr>
        <a:xfrm rot="1496254">
          <a:off x="5200690" y="3315101"/>
          <a:ext cx="735822" cy="5139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 sz="14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AAC1D3A-A498-4ACE-BA4E-62BF7E81D04A}" type="pres">
      <dgm:prSet presAssocID="{1F8E4B7B-3190-492B-BA7B-9B52CE7D79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1489FE-541A-47E0-AF13-CCF049494F87}" type="pres">
      <dgm:prSet presAssocID="{B179D74B-D7BA-4ED1-A72F-D0DA76E8417A}" presName="centerShape" presStyleLbl="node0" presStyleIdx="0" presStyleCnt="1" custScaleX="116487" custLinFactNeighborX="1723" custLinFactNeighborY="1839"/>
      <dgm:spPr/>
      <dgm:t>
        <a:bodyPr/>
        <a:lstStyle/>
        <a:p>
          <a:endParaRPr lang="ru-RU"/>
        </a:p>
      </dgm:t>
    </dgm:pt>
    <dgm:pt modelId="{7BC66545-C023-45B3-A75B-0CDBEA958CBE}" type="pres">
      <dgm:prSet presAssocID="{7FE7A46F-F120-46C2-8441-BB1D9BA17B40}" presName="parTrans" presStyleLbl="sibTrans2D1" presStyleIdx="0" presStyleCnt="8"/>
      <dgm:spPr/>
      <dgm:t>
        <a:bodyPr/>
        <a:lstStyle/>
        <a:p>
          <a:endParaRPr lang="ru-RU"/>
        </a:p>
      </dgm:t>
    </dgm:pt>
    <dgm:pt modelId="{7B9CEF2F-BC42-453B-A563-13AAF6B1B4DE}" type="pres">
      <dgm:prSet presAssocID="{7FE7A46F-F120-46C2-8441-BB1D9BA17B40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D83E697A-927F-47F3-BA99-0EA6C03BFC1B}" type="pres">
      <dgm:prSet presAssocID="{C6A1BDBE-B799-45DE-8DF1-D0A56A293435}" presName="node" presStyleLbl="node1" presStyleIdx="0" presStyleCnt="8" custScaleX="147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AD471-8957-42AC-BC3F-655176179E11}" type="pres">
      <dgm:prSet presAssocID="{8AB6F3CB-D047-4C8E-B920-0BDFB57A2588}" presName="parTrans" presStyleLbl="sibTrans2D1" presStyleIdx="1" presStyleCnt="8"/>
      <dgm:spPr/>
      <dgm:t>
        <a:bodyPr/>
        <a:lstStyle/>
        <a:p>
          <a:endParaRPr lang="ru-RU"/>
        </a:p>
      </dgm:t>
    </dgm:pt>
    <dgm:pt modelId="{1DE0AF9B-9D96-4574-8EF8-F0690D9BC5BC}" type="pres">
      <dgm:prSet presAssocID="{8AB6F3CB-D047-4C8E-B920-0BDFB57A2588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B79A4DBF-90B2-482D-9FC9-E67BB65D68EB}" type="pres">
      <dgm:prSet presAssocID="{84FA42E0-3171-4CBA-9E87-E80A4C844FE3}" presName="node" presStyleLbl="node1" presStyleIdx="1" presStyleCnt="8" custScaleX="141843" custRadScaleRad="117119" custRadScaleInc="39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B4610-E749-47A6-8B1D-94F54D1756BA}" type="pres">
      <dgm:prSet presAssocID="{F986B101-2D04-4E3D-8735-12066002DCA2}" presName="parTrans" presStyleLbl="sibTrans2D1" presStyleIdx="2" presStyleCnt="8" custScaleX="127995" custLinFactNeighborX="14326" custLinFactNeighborY="-9436"/>
      <dgm:spPr/>
      <dgm:t>
        <a:bodyPr/>
        <a:lstStyle/>
        <a:p>
          <a:endParaRPr lang="ru-RU"/>
        </a:p>
      </dgm:t>
    </dgm:pt>
    <dgm:pt modelId="{B594D888-50AF-4D05-AF54-7CAA57C9ACB6}" type="pres">
      <dgm:prSet presAssocID="{F986B101-2D04-4E3D-8735-12066002DCA2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2BDE92C5-8A71-4AD4-A464-8B02F131E21B}" type="pres">
      <dgm:prSet presAssocID="{D3913F27-E24C-40CD-AFE9-DDAE93138E32}" presName="node" presStyleLbl="node1" presStyleIdx="2" presStyleCnt="8" custScaleX="170272" custRadScaleRad="122651" custRadScaleInc="-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1B256-DD86-4C50-BF48-91ADFC79ECB9}" type="pres">
      <dgm:prSet presAssocID="{4199C120-FE21-41AC-9A33-F6885A63D66E}" presName="parTrans" presStyleLbl="sibTrans2D1" presStyleIdx="3" presStyleCnt="8"/>
      <dgm:spPr/>
      <dgm:t>
        <a:bodyPr/>
        <a:lstStyle/>
        <a:p>
          <a:endParaRPr lang="ru-RU"/>
        </a:p>
      </dgm:t>
    </dgm:pt>
    <dgm:pt modelId="{CADE7BE4-F9FA-4D19-BFD7-8DB575A0D862}" type="pres">
      <dgm:prSet presAssocID="{4199C120-FE21-41AC-9A33-F6885A63D66E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E7C4730-E6D1-45E6-A9EB-31E329FF4F48}" type="pres">
      <dgm:prSet presAssocID="{C3B366E1-35BE-4501-9211-79E56F24F0B1}" presName="node" presStyleLbl="node1" presStyleIdx="3" presStyleCnt="8" custScaleX="196727" custScaleY="120028" custRadScaleRad="129095" custRadScaleInc="-26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A1707-D793-4222-B5C5-584AE1AE0456}" type="pres">
      <dgm:prSet presAssocID="{A3CAA4C9-0A5B-41A4-891C-A9FA602F6ADD}" presName="parTrans" presStyleLbl="sibTrans2D1" presStyleIdx="4" presStyleCnt="8" custLinFactNeighborX="-3626" custLinFactNeighborY="9421"/>
      <dgm:spPr/>
      <dgm:t>
        <a:bodyPr/>
        <a:lstStyle/>
        <a:p>
          <a:endParaRPr lang="ru-RU"/>
        </a:p>
      </dgm:t>
    </dgm:pt>
    <dgm:pt modelId="{ECCA8FC7-2C2A-4584-BD88-403C558B8B50}" type="pres">
      <dgm:prSet presAssocID="{A3CAA4C9-0A5B-41A4-891C-A9FA602F6ADD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015EFA-012A-4449-94AE-DCD5F55BF236}" type="pres">
      <dgm:prSet presAssocID="{1A8E1ABF-4FEB-42CA-BD74-556BFE47DD48}" presName="node" presStyleLbl="node1" presStyleIdx="4" presStyleCnt="8" custScaleX="148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48921-90D3-40DD-8D75-936FF350B717}" type="pres">
      <dgm:prSet presAssocID="{FDB4ED52-C377-4474-9D68-5911F0F1B877}" presName="parTrans" presStyleLbl="sibTrans2D1" presStyleIdx="5" presStyleCnt="8"/>
      <dgm:spPr/>
      <dgm:t>
        <a:bodyPr/>
        <a:lstStyle/>
        <a:p>
          <a:endParaRPr lang="ru-RU"/>
        </a:p>
      </dgm:t>
    </dgm:pt>
    <dgm:pt modelId="{FC1EDEC8-0789-41F2-8321-AAEBB6A3755A}" type="pres">
      <dgm:prSet presAssocID="{FDB4ED52-C377-4474-9D68-5911F0F1B877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9F8548B8-0CEE-4866-B882-A8C3384AC750}" type="pres">
      <dgm:prSet presAssocID="{57CEF274-DF32-49FC-BE23-421AF2D36639}" presName="node" presStyleLbl="node1" presStyleIdx="5" presStyleCnt="8" custScaleX="147839" custScaleY="112408" custRadScaleRad="128779" custRadScaleInc="39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EE4A1-494D-40CD-9EC0-75A55274DEB9}" type="pres">
      <dgm:prSet presAssocID="{23906B9A-99B0-4FB9-A514-DBBD850DDDAF}" presName="parTrans" presStyleLbl="sibTrans2D1" presStyleIdx="6" presStyleCnt="8"/>
      <dgm:spPr/>
      <dgm:t>
        <a:bodyPr/>
        <a:lstStyle/>
        <a:p>
          <a:endParaRPr lang="ru-RU"/>
        </a:p>
      </dgm:t>
    </dgm:pt>
    <dgm:pt modelId="{ABB8D871-0C43-4708-836D-26E79DF12705}" type="pres">
      <dgm:prSet presAssocID="{23906B9A-99B0-4FB9-A514-DBBD850DDDAF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875B44B0-7C19-4600-B99E-A8EF6B560ED4}" type="pres">
      <dgm:prSet presAssocID="{0F9F0DAB-A978-4690-AB8C-03F08B04BF1C}" presName="node" presStyleLbl="node1" presStyleIdx="6" presStyleCnt="8" custScaleX="145677" custScaleY="108575" custRadScaleRad="124488" custRadScaleInc="8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557EA-3C2C-41B8-891C-22FCF1E5A5A9}" type="pres">
      <dgm:prSet presAssocID="{F56098B5-F9DA-47C1-A43A-FF235FFB4575}" presName="parTrans" presStyleLbl="sibTrans2D1" presStyleIdx="7" presStyleCnt="8"/>
      <dgm:spPr/>
      <dgm:t>
        <a:bodyPr/>
        <a:lstStyle/>
        <a:p>
          <a:endParaRPr lang="ru-RU"/>
        </a:p>
      </dgm:t>
    </dgm:pt>
    <dgm:pt modelId="{E118839B-01C9-4F3D-B889-C73511842B31}" type="pres">
      <dgm:prSet presAssocID="{F56098B5-F9DA-47C1-A43A-FF235FFB4575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1B6AFE21-1CF3-4731-831F-B12DE4C4923E}" type="pres">
      <dgm:prSet presAssocID="{3C0338DA-2DC6-4E55-9C5B-3C766E6E4829}" presName="node" presStyleLbl="node1" presStyleIdx="7" presStyleCnt="8" custScaleX="169673" custRadScaleRad="115421" custRadScaleInc="-22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83977-EFD3-4FF5-83C5-C050B9474A75}" type="presOf" srcId="{23906B9A-99B0-4FB9-A514-DBBD850DDDAF}" destId="{323EE4A1-494D-40CD-9EC0-75A55274DEB9}" srcOrd="0" destOrd="0" presId="urn:microsoft.com/office/officeart/2005/8/layout/radial5"/>
    <dgm:cxn modelId="{368CD6BD-3056-4A96-AF65-D2282DCA9B8C}" type="presOf" srcId="{1A8E1ABF-4FEB-42CA-BD74-556BFE47DD48}" destId="{C1015EFA-012A-4449-94AE-DCD5F55BF236}" srcOrd="0" destOrd="0" presId="urn:microsoft.com/office/officeart/2005/8/layout/radial5"/>
    <dgm:cxn modelId="{EBBD5DD4-6581-4A40-99E8-C0D5D4CDFB14}" type="presOf" srcId="{C3B366E1-35BE-4501-9211-79E56F24F0B1}" destId="{FE7C4730-E6D1-45E6-A9EB-31E329FF4F48}" srcOrd="0" destOrd="0" presId="urn:microsoft.com/office/officeart/2005/8/layout/radial5"/>
    <dgm:cxn modelId="{9A8CF047-226E-4C6A-A17E-3C057A22628B}" srcId="{B179D74B-D7BA-4ED1-A72F-D0DA76E8417A}" destId="{1A8E1ABF-4FEB-42CA-BD74-556BFE47DD48}" srcOrd="4" destOrd="0" parTransId="{A3CAA4C9-0A5B-41A4-891C-A9FA602F6ADD}" sibTransId="{DC5EFD77-3769-4668-9CF5-0362DAFCF7FE}"/>
    <dgm:cxn modelId="{43F9A25E-46D3-4439-AC3A-0E03FF880FB6}" type="presOf" srcId="{F56098B5-F9DA-47C1-A43A-FF235FFB4575}" destId="{9B7557EA-3C2C-41B8-891C-22FCF1E5A5A9}" srcOrd="0" destOrd="0" presId="urn:microsoft.com/office/officeart/2005/8/layout/radial5"/>
    <dgm:cxn modelId="{D432558E-8AE1-4E64-A5EF-8EC8F9EC6DD6}" type="presOf" srcId="{8AB6F3CB-D047-4C8E-B920-0BDFB57A2588}" destId="{1DE0AF9B-9D96-4574-8EF8-F0690D9BC5BC}" srcOrd="1" destOrd="0" presId="urn:microsoft.com/office/officeart/2005/8/layout/radial5"/>
    <dgm:cxn modelId="{982F43AF-E1E1-4BC1-AA45-4010DEFA383F}" srcId="{B179D74B-D7BA-4ED1-A72F-D0DA76E8417A}" destId="{3C0338DA-2DC6-4E55-9C5B-3C766E6E4829}" srcOrd="7" destOrd="0" parTransId="{F56098B5-F9DA-47C1-A43A-FF235FFB4575}" sibTransId="{980DD937-DAD5-40DF-8EDE-C0218EB31282}"/>
    <dgm:cxn modelId="{D8470A7F-B18D-4C81-95E1-8418367BB6D3}" type="presOf" srcId="{84FA42E0-3171-4CBA-9E87-E80A4C844FE3}" destId="{B79A4DBF-90B2-482D-9FC9-E67BB65D68EB}" srcOrd="0" destOrd="0" presId="urn:microsoft.com/office/officeart/2005/8/layout/radial5"/>
    <dgm:cxn modelId="{A5998CCD-5E3E-4542-BAE8-2A7CD21F75B2}" type="presOf" srcId="{4199C120-FE21-41AC-9A33-F6885A63D66E}" destId="{DF91B256-DD86-4C50-BF48-91ADFC79ECB9}" srcOrd="0" destOrd="0" presId="urn:microsoft.com/office/officeart/2005/8/layout/radial5"/>
    <dgm:cxn modelId="{D6A03160-8B37-4672-9B6F-435AE8CDDBB9}" type="presOf" srcId="{F986B101-2D04-4E3D-8735-12066002DCA2}" destId="{EB3B4610-E749-47A6-8B1D-94F54D1756BA}" srcOrd="0" destOrd="0" presId="urn:microsoft.com/office/officeart/2005/8/layout/radial5"/>
    <dgm:cxn modelId="{005DA6BD-9CE9-40AD-A967-00DE2C86326C}" type="presOf" srcId="{A3CAA4C9-0A5B-41A4-891C-A9FA602F6ADD}" destId="{ECCA8FC7-2C2A-4584-BD88-403C558B8B50}" srcOrd="1" destOrd="0" presId="urn:microsoft.com/office/officeart/2005/8/layout/radial5"/>
    <dgm:cxn modelId="{C50C695A-C4D0-40F3-AB77-F76759A1001E}" type="presOf" srcId="{A3CAA4C9-0A5B-41A4-891C-A9FA602F6ADD}" destId="{D3EA1707-D793-4222-B5C5-584AE1AE0456}" srcOrd="0" destOrd="0" presId="urn:microsoft.com/office/officeart/2005/8/layout/radial5"/>
    <dgm:cxn modelId="{330BA9C4-104A-4911-BF33-DBE41C201953}" type="presOf" srcId="{7FE7A46F-F120-46C2-8441-BB1D9BA17B40}" destId="{7BC66545-C023-45B3-A75B-0CDBEA958CBE}" srcOrd="0" destOrd="0" presId="urn:microsoft.com/office/officeart/2005/8/layout/radial5"/>
    <dgm:cxn modelId="{D85264E3-9117-4119-B98B-48C5328DB343}" srcId="{B179D74B-D7BA-4ED1-A72F-D0DA76E8417A}" destId="{84FA42E0-3171-4CBA-9E87-E80A4C844FE3}" srcOrd="1" destOrd="0" parTransId="{8AB6F3CB-D047-4C8E-B920-0BDFB57A2588}" sibTransId="{8ECB2E2B-7E53-417D-BCDE-DA522F6C8195}"/>
    <dgm:cxn modelId="{5EA9A6E0-1AF9-41CC-97E4-FED172339230}" type="presOf" srcId="{C6A1BDBE-B799-45DE-8DF1-D0A56A293435}" destId="{D83E697A-927F-47F3-BA99-0EA6C03BFC1B}" srcOrd="0" destOrd="0" presId="urn:microsoft.com/office/officeart/2005/8/layout/radial5"/>
    <dgm:cxn modelId="{4E3F6956-7302-4012-AEDE-0E4B58C686F6}" type="presOf" srcId="{D3913F27-E24C-40CD-AFE9-DDAE93138E32}" destId="{2BDE92C5-8A71-4AD4-A464-8B02F131E21B}" srcOrd="0" destOrd="0" presId="urn:microsoft.com/office/officeart/2005/8/layout/radial5"/>
    <dgm:cxn modelId="{1EDEBBB7-43AB-40D6-BB73-5EC6EC532210}" type="presOf" srcId="{3C0338DA-2DC6-4E55-9C5B-3C766E6E4829}" destId="{1B6AFE21-1CF3-4731-831F-B12DE4C4923E}" srcOrd="0" destOrd="0" presId="urn:microsoft.com/office/officeart/2005/8/layout/radial5"/>
    <dgm:cxn modelId="{F2550F68-E859-4296-9DCD-D5AAF12CF289}" type="presOf" srcId="{23906B9A-99B0-4FB9-A514-DBBD850DDDAF}" destId="{ABB8D871-0C43-4708-836D-26E79DF12705}" srcOrd="1" destOrd="0" presId="urn:microsoft.com/office/officeart/2005/8/layout/radial5"/>
    <dgm:cxn modelId="{A939FA90-E0B4-4A70-BC66-5A4150DAF93D}" type="presOf" srcId="{F56098B5-F9DA-47C1-A43A-FF235FFB4575}" destId="{E118839B-01C9-4F3D-B889-C73511842B31}" srcOrd="1" destOrd="0" presId="urn:microsoft.com/office/officeart/2005/8/layout/radial5"/>
    <dgm:cxn modelId="{25A64C6C-E094-442B-8F98-B3FF7DE7F328}" type="presOf" srcId="{F986B101-2D04-4E3D-8735-12066002DCA2}" destId="{B594D888-50AF-4D05-AF54-7CAA57C9ACB6}" srcOrd="1" destOrd="0" presId="urn:microsoft.com/office/officeart/2005/8/layout/radial5"/>
    <dgm:cxn modelId="{409BBF3E-61F9-46A9-BECF-53A5F55E32B0}" type="presOf" srcId="{4199C120-FE21-41AC-9A33-F6885A63D66E}" destId="{CADE7BE4-F9FA-4D19-BFD7-8DB575A0D862}" srcOrd="1" destOrd="0" presId="urn:microsoft.com/office/officeart/2005/8/layout/radial5"/>
    <dgm:cxn modelId="{A89F981A-F188-475F-BB72-6F22A4432083}" srcId="{B179D74B-D7BA-4ED1-A72F-D0DA76E8417A}" destId="{0F9F0DAB-A978-4690-AB8C-03F08B04BF1C}" srcOrd="6" destOrd="0" parTransId="{23906B9A-99B0-4FB9-A514-DBBD850DDDAF}" sibTransId="{47506807-B66F-4710-8BD1-8C21B72D6D8D}"/>
    <dgm:cxn modelId="{94E9B7AD-D5F0-4E18-8F35-9617D6CC5A54}" type="presOf" srcId="{7FE7A46F-F120-46C2-8441-BB1D9BA17B40}" destId="{7B9CEF2F-BC42-453B-A563-13AAF6B1B4DE}" srcOrd="1" destOrd="0" presId="urn:microsoft.com/office/officeart/2005/8/layout/radial5"/>
    <dgm:cxn modelId="{64279FF2-11A6-43AA-86E5-9F6119A4CCB0}" type="presOf" srcId="{FDB4ED52-C377-4474-9D68-5911F0F1B877}" destId="{FC1EDEC8-0789-41F2-8321-AAEBB6A3755A}" srcOrd="1" destOrd="0" presId="urn:microsoft.com/office/officeart/2005/8/layout/radial5"/>
    <dgm:cxn modelId="{7443A088-C261-407E-BADC-110D7602DF06}" type="presOf" srcId="{FDB4ED52-C377-4474-9D68-5911F0F1B877}" destId="{D7448921-90D3-40DD-8D75-936FF350B717}" srcOrd="0" destOrd="0" presId="urn:microsoft.com/office/officeart/2005/8/layout/radial5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67B53CC9-EAD6-4807-A826-60948956F288}" srcId="{B179D74B-D7BA-4ED1-A72F-D0DA76E8417A}" destId="{D3913F27-E24C-40CD-AFE9-DDAE93138E32}" srcOrd="2" destOrd="0" parTransId="{F986B101-2D04-4E3D-8735-12066002DCA2}" sibTransId="{CB8E9DCB-886A-4917-B75A-D6CABEF1A2D5}"/>
    <dgm:cxn modelId="{D015EBAF-0B0F-4D0A-8F07-38D39946D720}" srcId="{B179D74B-D7BA-4ED1-A72F-D0DA76E8417A}" destId="{C6A1BDBE-B799-45DE-8DF1-D0A56A293435}" srcOrd="0" destOrd="0" parTransId="{7FE7A46F-F120-46C2-8441-BB1D9BA17B40}" sibTransId="{B358B0F7-9D28-4C8F-9C22-734A2FEDCC8D}"/>
    <dgm:cxn modelId="{98C0D8C2-C47B-4A35-9023-4477FF833293}" srcId="{B179D74B-D7BA-4ED1-A72F-D0DA76E8417A}" destId="{57CEF274-DF32-49FC-BE23-421AF2D36639}" srcOrd="5" destOrd="0" parTransId="{FDB4ED52-C377-4474-9D68-5911F0F1B877}" sibTransId="{164049B8-AC3C-4A50-94D6-81F849596E7E}"/>
    <dgm:cxn modelId="{63B756C3-822A-48CC-91A8-FCCBDD6A07B0}" type="presOf" srcId="{B179D74B-D7BA-4ED1-A72F-D0DA76E8417A}" destId="{1D1489FE-541A-47E0-AF13-CCF049494F87}" srcOrd="0" destOrd="0" presId="urn:microsoft.com/office/officeart/2005/8/layout/radial5"/>
    <dgm:cxn modelId="{1B2D08A9-FD2B-4C26-B84F-A6C6038E479D}" srcId="{B179D74B-D7BA-4ED1-A72F-D0DA76E8417A}" destId="{C3B366E1-35BE-4501-9211-79E56F24F0B1}" srcOrd="3" destOrd="0" parTransId="{4199C120-FE21-41AC-9A33-F6885A63D66E}" sibTransId="{AB4F022C-2B6F-4D5A-8949-0266BBDB6FAD}"/>
    <dgm:cxn modelId="{53A09B5F-2D27-43BA-9052-2FFB758D12E9}" type="presOf" srcId="{8AB6F3CB-D047-4C8E-B920-0BDFB57A2588}" destId="{394AD471-8957-42AC-BC3F-655176179E11}" srcOrd="0" destOrd="0" presId="urn:microsoft.com/office/officeart/2005/8/layout/radial5"/>
    <dgm:cxn modelId="{FADAC93B-6E02-458E-B7D1-065F0A5CF871}" type="presOf" srcId="{57CEF274-DF32-49FC-BE23-421AF2D36639}" destId="{9F8548B8-0CEE-4866-B882-A8C3384AC750}" srcOrd="0" destOrd="0" presId="urn:microsoft.com/office/officeart/2005/8/layout/radial5"/>
    <dgm:cxn modelId="{66C423EC-9312-48A7-A800-2781379BA9E2}" type="presOf" srcId="{1F8E4B7B-3190-492B-BA7B-9B52CE7D79BE}" destId="{1AAC1D3A-A498-4ACE-BA4E-62BF7E81D04A}" srcOrd="0" destOrd="0" presId="urn:microsoft.com/office/officeart/2005/8/layout/radial5"/>
    <dgm:cxn modelId="{92AA7A36-E444-42D5-8F64-BC979AB1A807}" type="presOf" srcId="{0F9F0DAB-A978-4690-AB8C-03F08B04BF1C}" destId="{875B44B0-7C19-4600-B99E-A8EF6B560ED4}" srcOrd="0" destOrd="0" presId="urn:microsoft.com/office/officeart/2005/8/layout/radial5"/>
    <dgm:cxn modelId="{A00C6EBD-8B61-430B-ABFD-9DD43781E345}" type="presParOf" srcId="{1AAC1D3A-A498-4ACE-BA4E-62BF7E81D04A}" destId="{1D1489FE-541A-47E0-AF13-CCF049494F87}" srcOrd="0" destOrd="0" presId="urn:microsoft.com/office/officeart/2005/8/layout/radial5"/>
    <dgm:cxn modelId="{3E3217FC-4D71-4212-98BF-16BFFCD57D61}" type="presParOf" srcId="{1AAC1D3A-A498-4ACE-BA4E-62BF7E81D04A}" destId="{7BC66545-C023-45B3-A75B-0CDBEA958CBE}" srcOrd="1" destOrd="0" presId="urn:microsoft.com/office/officeart/2005/8/layout/radial5"/>
    <dgm:cxn modelId="{D8F278C7-9632-46B5-8D4E-ADA2238D9155}" type="presParOf" srcId="{7BC66545-C023-45B3-A75B-0CDBEA958CBE}" destId="{7B9CEF2F-BC42-453B-A563-13AAF6B1B4DE}" srcOrd="0" destOrd="0" presId="urn:microsoft.com/office/officeart/2005/8/layout/radial5"/>
    <dgm:cxn modelId="{5D83F1C6-6A88-4AA0-94C8-3D13A3050138}" type="presParOf" srcId="{1AAC1D3A-A498-4ACE-BA4E-62BF7E81D04A}" destId="{D83E697A-927F-47F3-BA99-0EA6C03BFC1B}" srcOrd="2" destOrd="0" presId="urn:microsoft.com/office/officeart/2005/8/layout/radial5"/>
    <dgm:cxn modelId="{69385B93-457A-41D7-A7B9-8829ACDD7511}" type="presParOf" srcId="{1AAC1D3A-A498-4ACE-BA4E-62BF7E81D04A}" destId="{394AD471-8957-42AC-BC3F-655176179E11}" srcOrd="3" destOrd="0" presId="urn:microsoft.com/office/officeart/2005/8/layout/radial5"/>
    <dgm:cxn modelId="{63BC16F1-6DFE-4910-BCC9-0CFCD0B2170A}" type="presParOf" srcId="{394AD471-8957-42AC-BC3F-655176179E11}" destId="{1DE0AF9B-9D96-4574-8EF8-F0690D9BC5BC}" srcOrd="0" destOrd="0" presId="urn:microsoft.com/office/officeart/2005/8/layout/radial5"/>
    <dgm:cxn modelId="{B0AF0264-CCD7-44F8-8338-0CC767A25A43}" type="presParOf" srcId="{1AAC1D3A-A498-4ACE-BA4E-62BF7E81D04A}" destId="{B79A4DBF-90B2-482D-9FC9-E67BB65D68EB}" srcOrd="4" destOrd="0" presId="urn:microsoft.com/office/officeart/2005/8/layout/radial5"/>
    <dgm:cxn modelId="{4BD87BAA-8FAA-456B-BB24-2D5C4284436A}" type="presParOf" srcId="{1AAC1D3A-A498-4ACE-BA4E-62BF7E81D04A}" destId="{EB3B4610-E749-47A6-8B1D-94F54D1756BA}" srcOrd="5" destOrd="0" presId="urn:microsoft.com/office/officeart/2005/8/layout/radial5"/>
    <dgm:cxn modelId="{9F2B571F-F0EE-41F9-AC6F-651E1E4C23A0}" type="presParOf" srcId="{EB3B4610-E749-47A6-8B1D-94F54D1756BA}" destId="{B594D888-50AF-4D05-AF54-7CAA57C9ACB6}" srcOrd="0" destOrd="0" presId="urn:microsoft.com/office/officeart/2005/8/layout/radial5"/>
    <dgm:cxn modelId="{1D2E16A6-F47C-4DD2-9DFF-ACBA2A2604BF}" type="presParOf" srcId="{1AAC1D3A-A498-4ACE-BA4E-62BF7E81D04A}" destId="{2BDE92C5-8A71-4AD4-A464-8B02F131E21B}" srcOrd="6" destOrd="0" presId="urn:microsoft.com/office/officeart/2005/8/layout/radial5"/>
    <dgm:cxn modelId="{9E23A431-16D9-4EF8-B643-5654065583A4}" type="presParOf" srcId="{1AAC1D3A-A498-4ACE-BA4E-62BF7E81D04A}" destId="{DF91B256-DD86-4C50-BF48-91ADFC79ECB9}" srcOrd="7" destOrd="0" presId="urn:microsoft.com/office/officeart/2005/8/layout/radial5"/>
    <dgm:cxn modelId="{96173A1E-ACF0-49C8-8A84-7AB7037887C1}" type="presParOf" srcId="{DF91B256-DD86-4C50-BF48-91ADFC79ECB9}" destId="{CADE7BE4-F9FA-4D19-BFD7-8DB575A0D862}" srcOrd="0" destOrd="0" presId="urn:microsoft.com/office/officeart/2005/8/layout/radial5"/>
    <dgm:cxn modelId="{C01ABDEC-6B01-42C8-B973-72A804DFA519}" type="presParOf" srcId="{1AAC1D3A-A498-4ACE-BA4E-62BF7E81D04A}" destId="{FE7C4730-E6D1-45E6-A9EB-31E329FF4F48}" srcOrd="8" destOrd="0" presId="urn:microsoft.com/office/officeart/2005/8/layout/radial5"/>
    <dgm:cxn modelId="{5492881F-CF80-4392-97AB-1C9B34CC5C85}" type="presParOf" srcId="{1AAC1D3A-A498-4ACE-BA4E-62BF7E81D04A}" destId="{D3EA1707-D793-4222-B5C5-584AE1AE0456}" srcOrd="9" destOrd="0" presId="urn:microsoft.com/office/officeart/2005/8/layout/radial5"/>
    <dgm:cxn modelId="{EB1992FF-2E77-4713-8A23-02A6B8DD36DA}" type="presParOf" srcId="{D3EA1707-D793-4222-B5C5-584AE1AE0456}" destId="{ECCA8FC7-2C2A-4584-BD88-403C558B8B50}" srcOrd="0" destOrd="0" presId="urn:microsoft.com/office/officeart/2005/8/layout/radial5"/>
    <dgm:cxn modelId="{FF7477F9-490E-4A63-A1A1-FAFEC530CB75}" type="presParOf" srcId="{1AAC1D3A-A498-4ACE-BA4E-62BF7E81D04A}" destId="{C1015EFA-012A-4449-94AE-DCD5F55BF236}" srcOrd="10" destOrd="0" presId="urn:microsoft.com/office/officeart/2005/8/layout/radial5"/>
    <dgm:cxn modelId="{4A5D9A2E-2B05-4B03-8094-1E73570632B1}" type="presParOf" srcId="{1AAC1D3A-A498-4ACE-BA4E-62BF7E81D04A}" destId="{D7448921-90D3-40DD-8D75-936FF350B717}" srcOrd="11" destOrd="0" presId="urn:microsoft.com/office/officeart/2005/8/layout/radial5"/>
    <dgm:cxn modelId="{D8BE982B-E039-4358-9290-BB46229E56EC}" type="presParOf" srcId="{D7448921-90D3-40DD-8D75-936FF350B717}" destId="{FC1EDEC8-0789-41F2-8321-AAEBB6A3755A}" srcOrd="0" destOrd="0" presId="urn:microsoft.com/office/officeart/2005/8/layout/radial5"/>
    <dgm:cxn modelId="{DE61004E-4D04-416E-B25E-2ADBC977B475}" type="presParOf" srcId="{1AAC1D3A-A498-4ACE-BA4E-62BF7E81D04A}" destId="{9F8548B8-0CEE-4866-B882-A8C3384AC750}" srcOrd="12" destOrd="0" presId="urn:microsoft.com/office/officeart/2005/8/layout/radial5"/>
    <dgm:cxn modelId="{07B7A89E-8265-484A-90E7-273AB92E10E2}" type="presParOf" srcId="{1AAC1D3A-A498-4ACE-BA4E-62BF7E81D04A}" destId="{323EE4A1-494D-40CD-9EC0-75A55274DEB9}" srcOrd="13" destOrd="0" presId="urn:microsoft.com/office/officeart/2005/8/layout/radial5"/>
    <dgm:cxn modelId="{EE2985BE-EBAA-4E42-A560-69D5E844CAB4}" type="presParOf" srcId="{323EE4A1-494D-40CD-9EC0-75A55274DEB9}" destId="{ABB8D871-0C43-4708-836D-26E79DF12705}" srcOrd="0" destOrd="0" presId="urn:microsoft.com/office/officeart/2005/8/layout/radial5"/>
    <dgm:cxn modelId="{FB0A2EC3-112F-49AE-A98F-E932B39C8647}" type="presParOf" srcId="{1AAC1D3A-A498-4ACE-BA4E-62BF7E81D04A}" destId="{875B44B0-7C19-4600-B99E-A8EF6B560ED4}" srcOrd="14" destOrd="0" presId="urn:microsoft.com/office/officeart/2005/8/layout/radial5"/>
    <dgm:cxn modelId="{D561A24D-11DE-4131-A2D7-3612690D29B4}" type="presParOf" srcId="{1AAC1D3A-A498-4ACE-BA4E-62BF7E81D04A}" destId="{9B7557EA-3C2C-41B8-891C-22FCF1E5A5A9}" srcOrd="15" destOrd="0" presId="urn:microsoft.com/office/officeart/2005/8/layout/radial5"/>
    <dgm:cxn modelId="{3F694A31-7F43-4990-80C0-ED22EC268FD7}" type="presParOf" srcId="{9B7557EA-3C2C-41B8-891C-22FCF1E5A5A9}" destId="{E118839B-01C9-4F3D-B889-C73511842B31}" srcOrd="0" destOrd="0" presId="urn:microsoft.com/office/officeart/2005/8/layout/radial5"/>
    <dgm:cxn modelId="{B289E29B-93C6-4449-B179-19927A8800DD}" type="presParOf" srcId="{1AAC1D3A-A498-4ACE-BA4E-62BF7E81D04A}" destId="{1B6AFE21-1CF3-4731-831F-B12DE4C4923E}" srcOrd="16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D40C572-BE28-4F24-A677-C582BBDDCAC6}">
      <dgm:prSet phldrT="[Текст]" custT="1"/>
      <dgm:spPr>
        <a:xfrm>
          <a:off x="1049164" y="1428635"/>
          <a:ext cx="7584948" cy="714603"/>
        </a:xfrm>
        <a:prstGeom prst="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ru-RU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</a:t>
          </a:r>
          <a:r>
            <a:rPr lang="ru-R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 поддержку отраслей экономики</a:t>
          </a:r>
          <a:endParaRPr lang="ru-RU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/>
      <dgm:spPr>
        <a:xfrm>
          <a:off x="1206327" y="2500198"/>
          <a:ext cx="7427785" cy="714603"/>
        </a:xfrm>
        <a:prstGeom prst="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indent="87313" algn="l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Строительства, реконструкции, капитального</a:t>
          </a:r>
        </a:p>
        <a:p>
          <a:pPr marL="0" indent="87313" algn="l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ремонта дорог, транспорта и коммунальной   инфраструктуры</a:t>
          </a:r>
          <a:endParaRPr lang="ru-RU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/>
      <dgm:spPr>
        <a:xfrm>
          <a:off x="537100" y="357073"/>
          <a:ext cx="8097012" cy="714603"/>
        </a:xfrm>
        <a:prstGeom prst="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ru-RU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    </a:t>
          </a:r>
          <a:r>
            <a:rPr lang="ru-R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Социальной направленности </a:t>
          </a:r>
          <a:endParaRPr lang="ru-RU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>
        <a:xfrm>
          <a:off x="-6462247" y="-988380"/>
          <a:ext cx="7691760" cy="7691760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254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/>
        </a:p>
      </dgm:t>
    </dgm:pt>
    <dgm:pt modelId="{451E8FF5-8BA2-44C9-8826-95B30613BEAB}">
      <dgm:prSet phldrT="[Текст]" custT="1"/>
      <dgm:spPr>
        <a:xfrm>
          <a:off x="537100" y="4643323"/>
          <a:ext cx="8097012" cy="714603"/>
        </a:xfrm>
        <a:prstGeom prst="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ru-R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Общего  направления</a:t>
          </a:r>
          <a:endParaRPr lang="ru-RU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56268C-5494-438B-B72A-E6444FE82B4E}" type="sibTrans" cxnId="{8C921F9D-F273-4F51-8992-D64688E66DAF}">
      <dgm:prSet/>
      <dgm:spPr/>
      <dgm:t>
        <a:bodyPr/>
        <a:lstStyle/>
        <a:p>
          <a:endParaRPr lang="ru-RU"/>
        </a:p>
      </dgm:t>
    </dgm:pt>
    <dgm:pt modelId="{E5869F7C-D025-471A-9711-9C0AEFD3ADDE}" type="parTrans" cxnId="{8C921F9D-F273-4F51-8992-D64688E66DAF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/>
      <dgm:spPr>
        <a:xfrm>
          <a:off x="1049164" y="3571760"/>
          <a:ext cx="7584948" cy="714603"/>
        </a:xfrm>
        <a:prstGeom prst="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</a:t>
          </a:r>
          <a:r>
            <a:rPr lang="ru-R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Управления муниципальной собственностью</a:t>
          </a:r>
          <a:endParaRPr lang="ru-RU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2A4DEBD9-2257-4424-AC3A-A6B1458CC092}" type="pres">
      <dgm:prSet presAssocID="{1876460D-CCF9-486E-BFB6-D95756C66F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A653660-913F-4F41-81A4-07783320FE96}" type="pres">
      <dgm:prSet presAssocID="{1876460D-CCF9-486E-BFB6-D95756C66F95}" presName="Name1" presStyleCnt="0"/>
      <dgm:spPr/>
      <dgm:t>
        <a:bodyPr/>
        <a:lstStyle/>
        <a:p>
          <a:endParaRPr lang="ru-RU"/>
        </a:p>
      </dgm:t>
    </dgm:pt>
    <dgm:pt modelId="{02CC6527-AF4C-4345-93BB-24C9EFC93049}" type="pres">
      <dgm:prSet presAssocID="{1876460D-CCF9-486E-BFB6-D95756C66F95}" presName="cycle" presStyleCnt="0"/>
      <dgm:spPr/>
      <dgm:t>
        <a:bodyPr/>
        <a:lstStyle/>
        <a:p>
          <a:endParaRPr lang="ru-RU"/>
        </a:p>
      </dgm:t>
    </dgm:pt>
    <dgm:pt modelId="{8685209E-5C70-4414-B757-143DD7B577D5}" type="pres">
      <dgm:prSet presAssocID="{1876460D-CCF9-486E-BFB6-D95756C66F95}" presName="srcNode" presStyleLbl="node1" presStyleIdx="0" presStyleCnt="5"/>
      <dgm:spPr/>
      <dgm:t>
        <a:bodyPr/>
        <a:lstStyle/>
        <a:p>
          <a:endParaRPr lang="ru-RU"/>
        </a:p>
      </dgm:t>
    </dgm:pt>
    <dgm:pt modelId="{20D4BFC7-E3FE-479C-832B-95391B78C66C}" type="pres">
      <dgm:prSet presAssocID="{1876460D-CCF9-486E-BFB6-D95756C66F95}" presName="conn" presStyleLbl="parChTrans1D2" presStyleIdx="0" presStyleCnt="1"/>
      <dgm:spPr/>
      <dgm:t>
        <a:bodyPr/>
        <a:lstStyle/>
        <a:p>
          <a:endParaRPr lang="ru-RU"/>
        </a:p>
      </dgm:t>
    </dgm:pt>
    <dgm:pt modelId="{A13A0271-3864-46E9-87A9-5798D3496D5C}" type="pres">
      <dgm:prSet presAssocID="{1876460D-CCF9-486E-BFB6-D95756C66F95}" presName="extraNode" presStyleLbl="node1" presStyleIdx="0" presStyleCnt="5"/>
      <dgm:spPr/>
      <dgm:t>
        <a:bodyPr/>
        <a:lstStyle/>
        <a:p>
          <a:endParaRPr lang="ru-RU"/>
        </a:p>
      </dgm:t>
    </dgm:pt>
    <dgm:pt modelId="{A0CB14EE-58AA-4A31-BAD4-B1F515D3A4C3}" type="pres">
      <dgm:prSet presAssocID="{1876460D-CCF9-486E-BFB6-D95756C66F95}" presName="dstNode" presStyleLbl="node1" presStyleIdx="0" presStyleCnt="5"/>
      <dgm:spPr/>
      <dgm:t>
        <a:bodyPr/>
        <a:lstStyle/>
        <a:p>
          <a:endParaRPr lang="ru-RU"/>
        </a:p>
      </dgm:t>
    </dgm:pt>
    <dgm:pt modelId="{C65D9BB5-1DA9-4D09-B95A-EF9B00F78F64}" type="pres">
      <dgm:prSet presAssocID="{6C71AE6A-B050-4515-9CF2-3F71DEF2AA0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36953-4C0C-4CF6-822F-891B08CB1E57}" type="pres">
      <dgm:prSet presAssocID="{6C71AE6A-B050-4515-9CF2-3F71DEF2AA04}" presName="accent_1" presStyleCnt="0"/>
      <dgm:spPr/>
      <dgm:t>
        <a:bodyPr/>
        <a:lstStyle/>
        <a:p>
          <a:endParaRPr lang="ru-RU"/>
        </a:p>
      </dgm:t>
    </dgm:pt>
    <dgm:pt modelId="{39E2EAA6-00F7-4857-82D8-3B7B01E720CF}" type="pres">
      <dgm:prSet presAssocID="{6C71AE6A-B050-4515-9CF2-3F71DEF2AA04}" presName="accentRepeatNode" presStyleLbl="solidFgAcc1" presStyleIdx="0" presStyleCnt="5"/>
      <dgm:spPr>
        <a:xfrm>
          <a:off x="90473" y="267747"/>
          <a:ext cx="893254" cy="893254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ru-RU"/>
        </a:p>
      </dgm:t>
    </dgm:pt>
    <dgm:pt modelId="{1E51C986-55ED-40D2-9AB1-065138641095}" type="pres">
      <dgm:prSet presAssocID="{9D40C572-BE28-4F24-A677-C582BBDDCAC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59C1F-F05F-47D5-A150-69024A404693}" type="pres">
      <dgm:prSet presAssocID="{9D40C572-BE28-4F24-A677-C582BBDDCAC6}" presName="accent_2" presStyleCnt="0"/>
      <dgm:spPr/>
      <dgm:t>
        <a:bodyPr/>
        <a:lstStyle/>
        <a:p>
          <a:endParaRPr lang="ru-RU"/>
        </a:p>
      </dgm:t>
    </dgm:pt>
    <dgm:pt modelId="{29A39F35-260B-46D8-AF6D-74308141373D}" type="pres">
      <dgm:prSet presAssocID="{9D40C572-BE28-4F24-A677-C582BBDDCAC6}" presName="accentRepeatNode" presStyleLbl="solidFgAcc1" presStyleIdx="1" presStyleCnt="5"/>
      <dgm:spPr>
        <a:xfrm>
          <a:off x="602537" y="1339310"/>
          <a:ext cx="893254" cy="893254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ru-RU"/>
        </a:p>
      </dgm:t>
    </dgm:pt>
    <dgm:pt modelId="{709EEEA6-F585-4B84-9DB3-321AF5598CC2}" type="pres">
      <dgm:prSet presAssocID="{7F997C4E-2A1A-4117-B60A-5ADE2F7DB7C4}" presName="text_3" presStyleLbl="node1" presStyleIdx="2" presStyleCnt="5" custScaleY="167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D3485-E544-42BB-B41F-4FF89C84A4E9}" type="pres">
      <dgm:prSet presAssocID="{7F997C4E-2A1A-4117-B60A-5ADE2F7DB7C4}" presName="accent_3" presStyleCnt="0"/>
      <dgm:spPr/>
      <dgm:t>
        <a:bodyPr/>
        <a:lstStyle/>
        <a:p>
          <a:endParaRPr lang="ru-RU"/>
        </a:p>
      </dgm:t>
    </dgm:pt>
    <dgm:pt modelId="{F39137F0-AA46-435B-B559-EE2E9DA9E120}" type="pres">
      <dgm:prSet presAssocID="{7F997C4E-2A1A-4117-B60A-5ADE2F7DB7C4}" presName="accentRepeatNode" presStyleLbl="solidFgAcc1" presStyleIdx="2" presStyleCnt="5"/>
      <dgm:spPr>
        <a:xfrm>
          <a:off x="759699" y="2410872"/>
          <a:ext cx="893254" cy="893254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ru-RU"/>
        </a:p>
      </dgm:t>
    </dgm:pt>
    <dgm:pt modelId="{7EC3023E-94B1-4FA2-9D26-1B161275315C}" type="pres">
      <dgm:prSet presAssocID="{230436DC-5F0E-4DA4-AB64-0201AF3394A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F0D8A-9460-4864-B561-4DF777F4EF0D}" type="pres">
      <dgm:prSet presAssocID="{230436DC-5F0E-4DA4-AB64-0201AF3394AD}" presName="accent_4" presStyleCnt="0"/>
      <dgm:spPr/>
      <dgm:t>
        <a:bodyPr/>
        <a:lstStyle/>
        <a:p>
          <a:endParaRPr lang="ru-RU"/>
        </a:p>
      </dgm:t>
    </dgm:pt>
    <dgm:pt modelId="{EEF6FF47-E26E-4634-8E4C-A811547FA9B4}" type="pres">
      <dgm:prSet presAssocID="{230436DC-5F0E-4DA4-AB64-0201AF3394AD}" presName="accentRepeatNode" presStyleLbl="solidFgAcc1" presStyleIdx="3" presStyleCnt="5"/>
      <dgm:spPr>
        <a:xfrm>
          <a:off x="602537" y="3482435"/>
          <a:ext cx="893254" cy="893254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ru-RU"/>
        </a:p>
      </dgm:t>
    </dgm:pt>
    <dgm:pt modelId="{7D52EA3A-7ABD-4C47-B71F-7E87AD264097}" type="pres">
      <dgm:prSet presAssocID="{451E8FF5-8BA2-44C9-8826-95B30613BEA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45413-17A6-4018-BA79-78A43FA672BA}" type="pres">
      <dgm:prSet presAssocID="{451E8FF5-8BA2-44C9-8826-95B30613BEAB}" presName="accent_5" presStyleCnt="0"/>
      <dgm:spPr/>
      <dgm:t>
        <a:bodyPr/>
        <a:lstStyle/>
        <a:p>
          <a:endParaRPr lang="ru-RU"/>
        </a:p>
      </dgm:t>
    </dgm:pt>
    <dgm:pt modelId="{D9D6DF30-BDEA-4BC3-BB0B-CCE6E086790E}" type="pres">
      <dgm:prSet presAssocID="{451E8FF5-8BA2-44C9-8826-95B30613BEAB}" presName="accentRepeatNode" presStyleLbl="solidFgAcc1" presStyleIdx="4" presStyleCnt="5"/>
      <dgm:spPr>
        <a:xfrm>
          <a:off x="90473" y="4553997"/>
          <a:ext cx="893254" cy="893254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ru-RU"/>
        </a:p>
      </dgm:t>
    </dgm:pt>
  </dgm:ptLst>
  <dgm:cxnLst>
    <dgm:cxn modelId="{D7B60691-F536-4042-BEBD-7EBEF0F64FB6}" type="presOf" srcId="{6C71AE6A-B050-4515-9CF2-3F71DEF2AA04}" destId="{C65D9BB5-1DA9-4D09-B95A-EF9B00F78F64}" srcOrd="0" destOrd="0" presId="urn:microsoft.com/office/officeart/2008/layout/VerticalCurvedList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182E4CD4-3819-43AB-B5D1-138DBBB439E0}" type="presOf" srcId="{FDFB504D-D3C2-44B5-A126-62F159000EAE}" destId="{20D4BFC7-E3FE-479C-832B-95391B78C66C}" srcOrd="0" destOrd="0" presId="urn:microsoft.com/office/officeart/2008/layout/VerticalCurvedList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B3FE629A-74A0-422D-9C82-8C22A66762D5}" type="presOf" srcId="{230436DC-5F0E-4DA4-AB64-0201AF3394AD}" destId="{7EC3023E-94B1-4FA2-9D26-1B161275315C}" srcOrd="0" destOrd="0" presId="urn:microsoft.com/office/officeart/2008/layout/VerticalCurvedList"/>
    <dgm:cxn modelId="{6BA2C2E3-2B6F-4D75-A853-4CBE025545C6}" type="presOf" srcId="{7F997C4E-2A1A-4117-B60A-5ADE2F7DB7C4}" destId="{709EEEA6-F585-4B84-9DB3-321AF5598CC2}" srcOrd="0" destOrd="0" presId="urn:microsoft.com/office/officeart/2008/layout/VerticalCurvedList"/>
    <dgm:cxn modelId="{512C92E3-0ACF-4F89-9F96-2D6AF0D4C913}" type="presOf" srcId="{1876460D-CCF9-486E-BFB6-D95756C66F95}" destId="{2A4DEBD9-2257-4424-AC3A-A6B1458CC092}" srcOrd="0" destOrd="0" presId="urn:microsoft.com/office/officeart/2008/layout/VerticalCurvedList"/>
    <dgm:cxn modelId="{7361D7AB-8F76-42F6-85A1-D7B983C35A10}" type="presOf" srcId="{451E8FF5-8BA2-44C9-8826-95B30613BEAB}" destId="{7D52EA3A-7ABD-4C47-B71F-7E87AD264097}" srcOrd="0" destOrd="0" presId="urn:microsoft.com/office/officeart/2008/layout/VerticalCurvedList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8C921F9D-F273-4F51-8992-D64688E66DAF}" srcId="{1876460D-CCF9-486E-BFB6-D95756C66F95}" destId="{451E8FF5-8BA2-44C9-8826-95B30613BEAB}" srcOrd="4" destOrd="0" parTransId="{E5869F7C-D025-471A-9711-9C0AEFD3ADDE}" sibTransId="{C456268C-5494-438B-B72A-E6444FE82B4E}"/>
    <dgm:cxn modelId="{D064A175-21C0-41AB-815F-597344D71042}" type="presOf" srcId="{9D40C572-BE28-4F24-A677-C582BBDDCAC6}" destId="{1E51C986-55ED-40D2-9AB1-065138641095}" srcOrd="0" destOrd="0" presId="urn:microsoft.com/office/officeart/2008/layout/VerticalCurvedList"/>
    <dgm:cxn modelId="{8D3DEE9B-DDBE-48C6-BCF7-CD8228309412}" type="presParOf" srcId="{2A4DEBD9-2257-4424-AC3A-A6B1458CC092}" destId="{0A653660-913F-4F41-81A4-07783320FE96}" srcOrd="0" destOrd="0" presId="urn:microsoft.com/office/officeart/2008/layout/VerticalCurvedList"/>
    <dgm:cxn modelId="{7EAC6B3F-645D-4267-8D4A-4E85BE883A3D}" type="presParOf" srcId="{0A653660-913F-4F41-81A4-07783320FE96}" destId="{02CC6527-AF4C-4345-93BB-24C9EFC93049}" srcOrd="0" destOrd="0" presId="urn:microsoft.com/office/officeart/2008/layout/VerticalCurvedList"/>
    <dgm:cxn modelId="{509F7742-7F6C-4A6B-AB04-B56CD8281019}" type="presParOf" srcId="{02CC6527-AF4C-4345-93BB-24C9EFC93049}" destId="{8685209E-5C70-4414-B757-143DD7B577D5}" srcOrd="0" destOrd="0" presId="urn:microsoft.com/office/officeart/2008/layout/VerticalCurvedList"/>
    <dgm:cxn modelId="{8E89021F-F2DC-417F-B69A-1781A78BD099}" type="presParOf" srcId="{02CC6527-AF4C-4345-93BB-24C9EFC93049}" destId="{20D4BFC7-E3FE-479C-832B-95391B78C66C}" srcOrd="1" destOrd="0" presId="urn:microsoft.com/office/officeart/2008/layout/VerticalCurvedList"/>
    <dgm:cxn modelId="{ADE6E387-1D29-408A-9BDE-3C88FC4CC8CD}" type="presParOf" srcId="{02CC6527-AF4C-4345-93BB-24C9EFC93049}" destId="{A13A0271-3864-46E9-87A9-5798D3496D5C}" srcOrd="2" destOrd="0" presId="urn:microsoft.com/office/officeart/2008/layout/VerticalCurvedList"/>
    <dgm:cxn modelId="{253C7147-01A8-4DEA-AD80-91FB84708860}" type="presParOf" srcId="{02CC6527-AF4C-4345-93BB-24C9EFC93049}" destId="{A0CB14EE-58AA-4A31-BAD4-B1F515D3A4C3}" srcOrd="3" destOrd="0" presId="urn:microsoft.com/office/officeart/2008/layout/VerticalCurvedList"/>
    <dgm:cxn modelId="{856E5F34-3D2F-4036-8290-2406A45FE134}" type="presParOf" srcId="{0A653660-913F-4F41-81A4-07783320FE96}" destId="{C65D9BB5-1DA9-4D09-B95A-EF9B00F78F64}" srcOrd="1" destOrd="0" presId="urn:microsoft.com/office/officeart/2008/layout/VerticalCurvedList"/>
    <dgm:cxn modelId="{4B9D893B-4EB0-4576-8552-68FDE7B72E8F}" type="presParOf" srcId="{0A653660-913F-4F41-81A4-07783320FE96}" destId="{0D336953-4C0C-4CF6-822F-891B08CB1E57}" srcOrd="2" destOrd="0" presId="urn:microsoft.com/office/officeart/2008/layout/VerticalCurvedList"/>
    <dgm:cxn modelId="{20A59B90-E7A1-41AF-AD7D-CC2A26E07776}" type="presParOf" srcId="{0D336953-4C0C-4CF6-822F-891B08CB1E57}" destId="{39E2EAA6-00F7-4857-82D8-3B7B01E720CF}" srcOrd="0" destOrd="0" presId="urn:microsoft.com/office/officeart/2008/layout/VerticalCurvedList"/>
    <dgm:cxn modelId="{B972566D-896F-40B3-A8FE-391C14E6A5F5}" type="presParOf" srcId="{0A653660-913F-4F41-81A4-07783320FE96}" destId="{1E51C986-55ED-40D2-9AB1-065138641095}" srcOrd="3" destOrd="0" presId="urn:microsoft.com/office/officeart/2008/layout/VerticalCurvedList"/>
    <dgm:cxn modelId="{7511B149-9050-47D2-8D00-CC7D8D84499E}" type="presParOf" srcId="{0A653660-913F-4F41-81A4-07783320FE96}" destId="{BB659C1F-F05F-47D5-A150-69024A404693}" srcOrd="4" destOrd="0" presId="urn:microsoft.com/office/officeart/2008/layout/VerticalCurvedList"/>
    <dgm:cxn modelId="{1FB70A13-D9F8-4C97-B5C0-E37A6277F942}" type="presParOf" srcId="{BB659C1F-F05F-47D5-A150-69024A404693}" destId="{29A39F35-260B-46D8-AF6D-74308141373D}" srcOrd="0" destOrd="0" presId="urn:microsoft.com/office/officeart/2008/layout/VerticalCurvedList"/>
    <dgm:cxn modelId="{5A72D7EC-7DC4-4D1F-9FF3-A7DC91A784C0}" type="presParOf" srcId="{0A653660-913F-4F41-81A4-07783320FE96}" destId="{709EEEA6-F585-4B84-9DB3-321AF5598CC2}" srcOrd="5" destOrd="0" presId="urn:microsoft.com/office/officeart/2008/layout/VerticalCurvedList"/>
    <dgm:cxn modelId="{354B929D-350B-4C3B-96D8-0D660BBFA76A}" type="presParOf" srcId="{0A653660-913F-4F41-81A4-07783320FE96}" destId="{F08D3485-E544-42BB-B41F-4FF89C84A4E9}" srcOrd="6" destOrd="0" presId="urn:microsoft.com/office/officeart/2008/layout/VerticalCurvedList"/>
    <dgm:cxn modelId="{A1669DCE-CB1A-48B1-8D93-4E69311A7926}" type="presParOf" srcId="{F08D3485-E544-42BB-B41F-4FF89C84A4E9}" destId="{F39137F0-AA46-435B-B559-EE2E9DA9E120}" srcOrd="0" destOrd="0" presId="urn:microsoft.com/office/officeart/2008/layout/VerticalCurvedList"/>
    <dgm:cxn modelId="{63D3F6FC-55F6-4841-8500-D0D31B05FA7F}" type="presParOf" srcId="{0A653660-913F-4F41-81A4-07783320FE96}" destId="{7EC3023E-94B1-4FA2-9D26-1B161275315C}" srcOrd="7" destOrd="0" presId="urn:microsoft.com/office/officeart/2008/layout/VerticalCurvedList"/>
    <dgm:cxn modelId="{CCE3EC85-DBF6-43CA-A810-D3B0B94BB99A}" type="presParOf" srcId="{0A653660-913F-4F41-81A4-07783320FE96}" destId="{31FF0D8A-9460-4864-B561-4DF777F4EF0D}" srcOrd="8" destOrd="0" presId="urn:microsoft.com/office/officeart/2008/layout/VerticalCurvedList"/>
    <dgm:cxn modelId="{8AD57024-BDCC-48F7-B365-189568E7A409}" type="presParOf" srcId="{31FF0D8A-9460-4864-B561-4DF777F4EF0D}" destId="{EEF6FF47-E26E-4634-8E4C-A811547FA9B4}" srcOrd="0" destOrd="0" presId="urn:microsoft.com/office/officeart/2008/layout/VerticalCurvedList"/>
    <dgm:cxn modelId="{D1F1715C-9CF1-49C9-8E9F-B923C7672E3A}" type="presParOf" srcId="{0A653660-913F-4F41-81A4-07783320FE96}" destId="{7D52EA3A-7ABD-4C47-B71F-7E87AD264097}" srcOrd="9" destOrd="0" presId="urn:microsoft.com/office/officeart/2008/layout/VerticalCurvedList"/>
    <dgm:cxn modelId="{2DB3E14B-7961-4CA0-BDE3-674966AAFABF}" type="presParOf" srcId="{0A653660-913F-4F41-81A4-07783320FE96}" destId="{FB145413-17A6-4018-BA79-78A43FA672BA}" srcOrd="10" destOrd="0" presId="urn:microsoft.com/office/officeart/2008/layout/VerticalCurvedList"/>
    <dgm:cxn modelId="{3CE5D7F5-4C0F-43C3-9379-D2424DFB93AA}" type="presParOf" srcId="{FB145413-17A6-4018-BA79-78A43FA672BA}" destId="{D9D6DF30-BDEA-4BC3-BB0B-CCE6E08679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9AB81E-ABF8-42E6-86BA-A12B73ADDD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D22261-57EE-464C-AADA-CE859443BE4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Задача 1. Обеспечить реализацию прав граждан на получение общедоступного и качественного дошкольного образования в соответствии с федеральными государственными образовательными стандартами</a:t>
          </a:r>
          <a:endParaRPr lang="ru-RU" sz="900" dirty="0">
            <a:solidFill>
              <a:schemeClr val="tx1"/>
            </a:solidFill>
          </a:endParaRPr>
        </a:p>
      </dgm:t>
    </dgm:pt>
    <dgm:pt modelId="{25285A0F-C72F-4501-A668-5B84153D034F}" type="parTrans" cxnId="{F53DB6DB-E7D2-4C46-A149-09087A0D1723}">
      <dgm:prSet/>
      <dgm:spPr/>
      <dgm:t>
        <a:bodyPr/>
        <a:lstStyle/>
        <a:p>
          <a:endParaRPr lang="ru-RU"/>
        </a:p>
      </dgm:t>
    </dgm:pt>
    <dgm:pt modelId="{F9190F85-2B9F-414E-8A12-00F263990F8A}" type="sibTrans" cxnId="{F53DB6DB-E7D2-4C46-A149-09087A0D1723}">
      <dgm:prSet/>
      <dgm:spPr/>
      <dgm:t>
        <a:bodyPr/>
        <a:lstStyle/>
        <a:p>
          <a:endParaRPr lang="ru-RU"/>
        </a:p>
      </dgm:t>
    </dgm:pt>
    <dgm:pt modelId="{85103DDC-C02D-42EC-8263-C3AAB621D3F3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Задача 2. Обеспечить реализацию прав граждан на получение общедоступного и качественного начального общего, основного общего, среднего общего образования в соответствии с федеральными государственными требованиями и образовательными стандартами.</a:t>
          </a:r>
          <a:endParaRPr lang="ru-RU" sz="900" dirty="0">
            <a:solidFill>
              <a:schemeClr val="tx1"/>
            </a:solidFill>
          </a:endParaRPr>
        </a:p>
      </dgm:t>
    </dgm:pt>
    <dgm:pt modelId="{BD52995E-29C9-47E1-914A-41ECC35685C1}" type="parTrans" cxnId="{44AD1B8F-8B78-4B92-B8E2-5A448501922C}">
      <dgm:prSet/>
      <dgm:spPr/>
      <dgm:t>
        <a:bodyPr/>
        <a:lstStyle/>
        <a:p>
          <a:endParaRPr lang="ru-RU"/>
        </a:p>
      </dgm:t>
    </dgm:pt>
    <dgm:pt modelId="{AD389F53-9B24-450C-AF29-439B6BACB380}" type="sibTrans" cxnId="{44AD1B8F-8B78-4B92-B8E2-5A448501922C}">
      <dgm:prSet/>
      <dgm:spPr/>
      <dgm:t>
        <a:bodyPr/>
        <a:lstStyle/>
        <a:p>
          <a:endParaRPr lang="ru-RU"/>
        </a:p>
      </dgm:t>
    </dgm:pt>
    <dgm:pt modelId="{1957D29D-FE71-40AA-8E62-8A3C0E16FDE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Задача 3. Обеспечить развитие кадрового потенциала, устойчивый рост профессионализма педагогического коллектива</a:t>
          </a:r>
          <a:endParaRPr lang="ru-RU" sz="900" dirty="0">
            <a:solidFill>
              <a:schemeClr val="tx1"/>
            </a:solidFill>
          </a:endParaRPr>
        </a:p>
      </dgm:t>
    </dgm:pt>
    <dgm:pt modelId="{3D4DB0BB-5B5F-41BD-94ED-1FE16CE216D6}" type="parTrans" cxnId="{9F635FA8-9489-4913-B07A-726C83D011CF}">
      <dgm:prSet/>
      <dgm:spPr/>
      <dgm:t>
        <a:bodyPr/>
        <a:lstStyle/>
        <a:p>
          <a:endParaRPr lang="ru-RU"/>
        </a:p>
      </dgm:t>
    </dgm:pt>
    <dgm:pt modelId="{8BDC5CA4-1AD4-4BB6-956B-328A6BF9DE5D}" type="sibTrans" cxnId="{9F635FA8-9489-4913-B07A-726C83D011CF}">
      <dgm:prSet/>
      <dgm:spPr/>
      <dgm:t>
        <a:bodyPr/>
        <a:lstStyle/>
        <a:p>
          <a:endParaRPr lang="ru-RU"/>
        </a:p>
      </dgm:t>
    </dgm:pt>
    <dgm:pt modelId="{9B0E09F4-D003-4B4D-9B68-F2C14A33C155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Задача 4. Повысить уровень реализации социальных функций муниципальной системы общего образования</a:t>
          </a:r>
          <a:endParaRPr lang="ru-RU" sz="900" dirty="0">
            <a:solidFill>
              <a:schemeClr val="tx1"/>
            </a:solidFill>
          </a:endParaRPr>
        </a:p>
      </dgm:t>
    </dgm:pt>
    <dgm:pt modelId="{D7FD03F8-B058-48CA-9C61-956C91459AB7}" type="parTrans" cxnId="{DD94D595-A138-44F1-A3BD-0E62F2702B4C}">
      <dgm:prSet/>
      <dgm:spPr/>
      <dgm:t>
        <a:bodyPr/>
        <a:lstStyle/>
        <a:p>
          <a:endParaRPr lang="ru-RU"/>
        </a:p>
      </dgm:t>
    </dgm:pt>
    <dgm:pt modelId="{AA1AE30A-7E90-4CDF-A9D1-54B9CBB68D40}" type="sibTrans" cxnId="{DD94D595-A138-44F1-A3BD-0E62F2702B4C}">
      <dgm:prSet/>
      <dgm:spPr/>
      <dgm:t>
        <a:bodyPr/>
        <a:lstStyle/>
        <a:p>
          <a:endParaRPr lang="ru-RU"/>
        </a:p>
      </dgm:t>
    </dgm:pt>
    <dgm:pt modelId="{BF30CBBB-5B46-4D6E-94EA-7874918D9EEA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Задача 5. Обеспечить развитие современной инфраструктуры образовательных организаций</a:t>
          </a:r>
          <a:endParaRPr lang="ru-RU" sz="900" dirty="0">
            <a:solidFill>
              <a:schemeClr val="tx1"/>
            </a:solidFill>
          </a:endParaRPr>
        </a:p>
      </dgm:t>
    </dgm:pt>
    <dgm:pt modelId="{90F27820-4234-4B75-9F0E-A3C1C454948F}" type="parTrans" cxnId="{39440A7B-3FD9-47CB-B7D3-DB17AF4F47DB}">
      <dgm:prSet/>
      <dgm:spPr/>
      <dgm:t>
        <a:bodyPr/>
        <a:lstStyle/>
        <a:p>
          <a:endParaRPr lang="ru-RU"/>
        </a:p>
      </dgm:t>
    </dgm:pt>
    <dgm:pt modelId="{BFFF9FE1-F98F-44EC-9FEA-E9FAF4DAEC51}" type="sibTrans" cxnId="{39440A7B-3FD9-47CB-B7D3-DB17AF4F47DB}">
      <dgm:prSet/>
      <dgm:spPr/>
      <dgm:t>
        <a:bodyPr/>
        <a:lstStyle/>
        <a:p>
          <a:endParaRPr lang="ru-RU"/>
        </a:p>
      </dgm:t>
    </dgm:pt>
    <dgm:pt modelId="{1301F765-EC89-492C-928F-922E9928431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</a:rPr>
            <a:t>Задача 6. Мероприятия по обеспечению деятельности органов местного самоуправления</a:t>
          </a:r>
          <a:endParaRPr lang="ru-RU" sz="900" dirty="0">
            <a:solidFill>
              <a:schemeClr val="tx1"/>
            </a:solidFill>
          </a:endParaRPr>
        </a:p>
      </dgm:t>
    </dgm:pt>
    <dgm:pt modelId="{9FAFBE56-0FE1-45C1-9531-66ED32D560BD}" type="parTrans" cxnId="{CEA2CC05-2B06-4092-97B5-9D4FF3872841}">
      <dgm:prSet/>
      <dgm:spPr/>
      <dgm:t>
        <a:bodyPr/>
        <a:lstStyle/>
        <a:p>
          <a:endParaRPr lang="ru-RU"/>
        </a:p>
      </dgm:t>
    </dgm:pt>
    <dgm:pt modelId="{8F4A5058-D177-49D1-B273-D064C331A1A5}" type="sibTrans" cxnId="{CEA2CC05-2B06-4092-97B5-9D4FF3872841}">
      <dgm:prSet/>
      <dgm:spPr/>
      <dgm:t>
        <a:bodyPr/>
        <a:lstStyle/>
        <a:p>
          <a:endParaRPr lang="ru-RU"/>
        </a:p>
      </dgm:t>
    </dgm:pt>
    <dgm:pt modelId="{F3D6F240-FCD9-4A9D-99A1-6936E58150AE}" type="pres">
      <dgm:prSet presAssocID="{379AB81E-ABF8-42E6-86BA-A12B73ADDD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76FDC-5758-4E96-B4CB-4ABC41A50F5D}" type="pres">
      <dgm:prSet presAssocID="{0ED22261-57EE-464C-AADA-CE859443BE42}" presName="parentText" presStyleLbl="node1" presStyleIdx="0" presStyleCnt="6" custScaleY="100328" custLinFactY="6908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97684-40FD-49FB-924E-B7551D3890D6}" type="pres">
      <dgm:prSet presAssocID="{F9190F85-2B9F-414E-8A12-00F263990F8A}" presName="spacer" presStyleCnt="0"/>
      <dgm:spPr/>
    </dgm:pt>
    <dgm:pt modelId="{C725EA19-1395-4340-84D5-8151C9834D64}" type="pres">
      <dgm:prSet presAssocID="{85103DDC-C02D-42EC-8263-C3AAB621D3F3}" presName="parentText" presStyleLbl="node1" presStyleIdx="1" presStyleCnt="6" custScaleY="84415" custLinFactNeighborX="0" custLinFactNeighborY="993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1AC12-67FB-4976-9B8D-D568D52B95DC}" type="pres">
      <dgm:prSet presAssocID="{AD389F53-9B24-450C-AF29-439B6BACB380}" presName="spacer" presStyleCnt="0"/>
      <dgm:spPr/>
    </dgm:pt>
    <dgm:pt modelId="{C0A1EF14-E2CB-4DA5-8BDE-FF3D79FE0ACD}" type="pres">
      <dgm:prSet presAssocID="{1957D29D-FE71-40AA-8E62-8A3C0E16FDED}" presName="parentText" presStyleLbl="node1" presStyleIdx="2" presStyleCnt="6" custLinFactNeighborX="-1754" custLinFactNeighborY="485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8A4B3-0CD5-49B2-81B1-B39574373B30}" type="pres">
      <dgm:prSet presAssocID="{8BDC5CA4-1AD4-4BB6-956B-328A6BF9DE5D}" presName="spacer" presStyleCnt="0"/>
      <dgm:spPr/>
    </dgm:pt>
    <dgm:pt modelId="{2DF077AF-1A2A-4340-A5E4-E84ED858F6EC}" type="pres">
      <dgm:prSet presAssocID="{9B0E09F4-D003-4B4D-9B68-F2C14A33C155}" presName="parentText" presStyleLbl="node1" presStyleIdx="3" presStyleCnt="6" custLinFactNeighborX="0" custLinFactNeighborY="5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72CD2-4595-46F2-8D28-E7C6DCD50BBA}" type="pres">
      <dgm:prSet presAssocID="{AA1AE30A-7E90-4CDF-A9D1-54B9CBB68D40}" presName="spacer" presStyleCnt="0"/>
      <dgm:spPr/>
    </dgm:pt>
    <dgm:pt modelId="{8BA81C89-4083-405E-8302-77FE713D5276}" type="pres">
      <dgm:prSet presAssocID="{BF30CBBB-5B46-4D6E-94EA-7874918D9EEA}" presName="parentText" presStyleLbl="node1" presStyleIdx="4" presStyleCnt="6" custLinFactNeighborX="0" custLinFactNeighborY="17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5DDE1-CDDE-4FE9-8A17-295BA0E609FE}" type="pres">
      <dgm:prSet presAssocID="{BFFF9FE1-F98F-44EC-9FEA-E9FAF4DAEC51}" presName="spacer" presStyleCnt="0"/>
      <dgm:spPr/>
    </dgm:pt>
    <dgm:pt modelId="{FDF8292D-8472-4AD9-9DCE-490590563D28}" type="pres">
      <dgm:prSet presAssocID="{1301F765-EC89-492C-928F-922E9928431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3B0E7-7885-4FE5-8DC6-7A09132BF56D}" type="presOf" srcId="{9B0E09F4-D003-4B4D-9B68-F2C14A33C155}" destId="{2DF077AF-1A2A-4340-A5E4-E84ED858F6EC}" srcOrd="0" destOrd="0" presId="urn:microsoft.com/office/officeart/2005/8/layout/vList2"/>
    <dgm:cxn modelId="{9F635FA8-9489-4913-B07A-726C83D011CF}" srcId="{379AB81E-ABF8-42E6-86BA-A12B73ADDD92}" destId="{1957D29D-FE71-40AA-8E62-8A3C0E16FDED}" srcOrd="2" destOrd="0" parTransId="{3D4DB0BB-5B5F-41BD-94ED-1FE16CE216D6}" sibTransId="{8BDC5CA4-1AD4-4BB6-956B-328A6BF9DE5D}"/>
    <dgm:cxn modelId="{39440A7B-3FD9-47CB-B7D3-DB17AF4F47DB}" srcId="{379AB81E-ABF8-42E6-86BA-A12B73ADDD92}" destId="{BF30CBBB-5B46-4D6E-94EA-7874918D9EEA}" srcOrd="4" destOrd="0" parTransId="{90F27820-4234-4B75-9F0E-A3C1C454948F}" sibTransId="{BFFF9FE1-F98F-44EC-9FEA-E9FAF4DAEC51}"/>
    <dgm:cxn modelId="{DD94D595-A138-44F1-A3BD-0E62F2702B4C}" srcId="{379AB81E-ABF8-42E6-86BA-A12B73ADDD92}" destId="{9B0E09F4-D003-4B4D-9B68-F2C14A33C155}" srcOrd="3" destOrd="0" parTransId="{D7FD03F8-B058-48CA-9C61-956C91459AB7}" sibTransId="{AA1AE30A-7E90-4CDF-A9D1-54B9CBB68D40}"/>
    <dgm:cxn modelId="{8ED6AC4B-290D-4A98-9DED-E4F491DCD106}" type="presOf" srcId="{379AB81E-ABF8-42E6-86BA-A12B73ADDD92}" destId="{F3D6F240-FCD9-4A9D-99A1-6936E58150AE}" srcOrd="0" destOrd="0" presId="urn:microsoft.com/office/officeart/2005/8/layout/vList2"/>
    <dgm:cxn modelId="{CD1B0C6A-CBD9-4805-810B-72D726326DB6}" type="presOf" srcId="{1957D29D-FE71-40AA-8E62-8A3C0E16FDED}" destId="{C0A1EF14-E2CB-4DA5-8BDE-FF3D79FE0ACD}" srcOrd="0" destOrd="0" presId="urn:microsoft.com/office/officeart/2005/8/layout/vList2"/>
    <dgm:cxn modelId="{CEA2CC05-2B06-4092-97B5-9D4FF3872841}" srcId="{379AB81E-ABF8-42E6-86BA-A12B73ADDD92}" destId="{1301F765-EC89-492C-928F-922E99284319}" srcOrd="5" destOrd="0" parTransId="{9FAFBE56-0FE1-45C1-9531-66ED32D560BD}" sibTransId="{8F4A5058-D177-49D1-B273-D064C331A1A5}"/>
    <dgm:cxn modelId="{44AD1B8F-8B78-4B92-B8E2-5A448501922C}" srcId="{379AB81E-ABF8-42E6-86BA-A12B73ADDD92}" destId="{85103DDC-C02D-42EC-8263-C3AAB621D3F3}" srcOrd="1" destOrd="0" parTransId="{BD52995E-29C9-47E1-914A-41ECC35685C1}" sibTransId="{AD389F53-9B24-450C-AF29-439B6BACB380}"/>
    <dgm:cxn modelId="{62715C1B-6961-428C-9EDF-316CCE5C2B2E}" type="presOf" srcId="{85103DDC-C02D-42EC-8263-C3AAB621D3F3}" destId="{C725EA19-1395-4340-84D5-8151C9834D64}" srcOrd="0" destOrd="0" presId="urn:microsoft.com/office/officeart/2005/8/layout/vList2"/>
    <dgm:cxn modelId="{ED71F6F3-DEAC-426B-A498-9FDD01F9CE23}" type="presOf" srcId="{BF30CBBB-5B46-4D6E-94EA-7874918D9EEA}" destId="{8BA81C89-4083-405E-8302-77FE713D5276}" srcOrd="0" destOrd="0" presId="urn:microsoft.com/office/officeart/2005/8/layout/vList2"/>
    <dgm:cxn modelId="{A59EB6B2-C549-43F8-8268-E3BDC4FD8120}" type="presOf" srcId="{1301F765-EC89-492C-928F-922E99284319}" destId="{FDF8292D-8472-4AD9-9DCE-490590563D28}" srcOrd="0" destOrd="0" presId="urn:microsoft.com/office/officeart/2005/8/layout/vList2"/>
    <dgm:cxn modelId="{F53DB6DB-E7D2-4C46-A149-09087A0D1723}" srcId="{379AB81E-ABF8-42E6-86BA-A12B73ADDD92}" destId="{0ED22261-57EE-464C-AADA-CE859443BE42}" srcOrd="0" destOrd="0" parTransId="{25285A0F-C72F-4501-A668-5B84153D034F}" sibTransId="{F9190F85-2B9F-414E-8A12-00F263990F8A}"/>
    <dgm:cxn modelId="{6D2F7F1F-F062-4235-9970-48AA98153FA7}" type="presOf" srcId="{0ED22261-57EE-464C-AADA-CE859443BE42}" destId="{07476FDC-5758-4E96-B4CB-4ABC41A50F5D}" srcOrd="0" destOrd="0" presId="urn:microsoft.com/office/officeart/2005/8/layout/vList2"/>
    <dgm:cxn modelId="{A4862EC1-9EB6-4DB2-AEF7-0A415B279F72}" type="presParOf" srcId="{F3D6F240-FCD9-4A9D-99A1-6936E58150AE}" destId="{07476FDC-5758-4E96-B4CB-4ABC41A50F5D}" srcOrd="0" destOrd="0" presId="urn:microsoft.com/office/officeart/2005/8/layout/vList2"/>
    <dgm:cxn modelId="{38F0B7AF-32E7-4AD0-94F6-5A85A435BF61}" type="presParOf" srcId="{F3D6F240-FCD9-4A9D-99A1-6936E58150AE}" destId="{13D97684-40FD-49FB-924E-B7551D3890D6}" srcOrd="1" destOrd="0" presId="urn:microsoft.com/office/officeart/2005/8/layout/vList2"/>
    <dgm:cxn modelId="{DAE31DA5-47A8-4D41-B810-3734FB765914}" type="presParOf" srcId="{F3D6F240-FCD9-4A9D-99A1-6936E58150AE}" destId="{C725EA19-1395-4340-84D5-8151C9834D64}" srcOrd="2" destOrd="0" presId="urn:microsoft.com/office/officeart/2005/8/layout/vList2"/>
    <dgm:cxn modelId="{E2AE64D5-14BD-46D7-8D7B-EB794921D868}" type="presParOf" srcId="{F3D6F240-FCD9-4A9D-99A1-6936E58150AE}" destId="{AF71AC12-67FB-4976-9B8D-D568D52B95DC}" srcOrd="3" destOrd="0" presId="urn:microsoft.com/office/officeart/2005/8/layout/vList2"/>
    <dgm:cxn modelId="{798CDD95-F4B2-435A-AFF4-014C9B36D228}" type="presParOf" srcId="{F3D6F240-FCD9-4A9D-99A1-6936E58150AE}" destId="{C0A1EF14-E2CB-4DA5-8BDE-FF3D79FE0ACD}" srcOrd="4" destOrd="0" presId="urn:microsoft.com/office/officeart/2005/8/layout/vList2"/>
    <dgm:cxn modelId="{ED82931B-F8DC-42BC-9201-62AE832BEC73}" type="presParOf" srcId="{F3D6F240-FCD9-4A9D-99A1-6936E58150AE}" destId="{8838A4B3-0CD5-49B2-81B1-B39574373B30}" srcOrd="5" destOrd="0" presId="urn:microsoft.com/office/officeart/2005/8/layout/vList2"/>
    <dgm:cxn modelId="{3F4F6FEF-6AC0-40E5-8046-B7679F59374F}" type="presParOf" srcId="{F3D6F240-FCD9-4A9D-99A1-6936E58150AE}" destId="{2DF077AF-1A2A-4340-A5E4-E84ED858F6EC}" srcOrd="6" destOrd="0" presId="urn:microsoft.com/office/officeart/2005/8/layout/vList2"/>
    <dgm:cxn modelId="{4CABC8B0-D07D-4FBA-AC23-570DFEE9A077}" type="presParOf" srcId="{F3D6F240-FCD9-4A9D-99A1-6936E58150AE}" destId="{C6572CD2-4595-46F2-8D28-E7C6DCD50BBA}" srcOrd="7" destOrd="0" presId="urn:microsoft.com/office/officeart/2005/8/layout/vList2"/>
    <dgm:cxn modelId="{2F8020AA-C0EF-4669-996D-F28773DDDF38}" type="presParOf" srcId="{F3D6F240-FCD9-4A9D-99A1-6936E58150AE}" destId="{8BA81C89-4083-405E-8302-77FE713D5276}" srcOrd="8" destOrd="0" presId="urn:microsoft.com/office/officeart/2005/8/layout/vList2"/>
    <dgm:cxn modelId="{7C9AE06C-89D2-457A-82DA-87CE695DB89A}" type="presParOf" srcId="{F3D6F240-FCD9-4A9D-99A1-6936E58150AE}" destId="{DB15DDE1-CDDE-4FE9-8A17-295BA0E609FE}" srcOrd="9" destOrd="0" presId="urn:microsoft.com/office/officeart/2005/8/layout/vList2"/>
    <dgm:cxn modelId="{C1661F59-5C51-4AA7-A24B-F0F6F1CF5E5C}" type="presParOf" srcId="{F3D6F240-FCD9-4A9D-99A1-6936E58150AE}" destId="{FDF8292D-8472-4AD9-9DCE-490590563D2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716D55-CB92-4962-90E4-ED844C989A19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F0B222-5C9D-4FA2-BC38-8F93F66B40E7}">
      <dgm:prSet phldrT="[Текст]" custT="1"/>
      <dgm:spPr>
        <a:solidFill>
          <a:srgbClr val="99CCFF"/>
        </a:solidFill>
      </dgm:spPr>
      <dgm:t>
        <a:bodyPr/>
        <a:lstStyle/>
        <a:p>
          <a:pPr algn="ctr" rtl="0"/>
          <a:r>
            <a:rPr lang="ru-RU" sz="1400" dirty="0" smtClean="0">
              <a:solidFill>
                <a:schemeClr val="tx1"/>
              </a:solidFill>
            </a:rPr>
            <a:t>Развитие библиотечного обслуживания населения города Тобольска </a:t>
          </a:r>
          <a:r>
            <a:rPr lang="ru-RU" sz="1400" b="1" dirty="0" smtClean="0">
              <a:solidFill>
                <a:schemeClr val="tx1"/>
              </a:solidFill>
            </a:rPr>
            <a:t>- 46 млн.руб.</a:t>
          </a:r>
          <a:endParaRPr lang="ru-RU" sz="1400" dirty="0"/>
        </a:p>
      </dgm:t>
    </dgm:pt>
    <dgm:pt modelId="{F949F9B7-9B87-43A7-9930-AA08B7048E05}" type="parTrans" cxnId="{26B7E5E6-44A3-4721-8036-945956416716}">
      <dgm:prSet/>
      <dgm:spPr/>
      <dgm:t>
        <a:bodyPr/>
        <a:lstStyle/>
        <a:p>
          <a:endParaRPr lang="ru-RU"/>
        </a:p>
      </dgm:t>
    </dgm:pt>
    <dgm:pt modelId="{9CA89A1C-1F67-4AB5-936A-7970D7D27485}" type="sibTrans" cxnId="{26B7E5E6-44A3-4721-8036-945956416716}">
      <dgm:prSet/>
      <dgm:spPr/>
      <dgm:t>
        <a:bodyPr/>
        <a:lstStyle/>
        <a:p>
          <a:endParaRPr lang="ru-RU"/>
        </a:p>
      </dgm:t>
    </dgm:pt>
    <dgm:pt modelId="{97FCD57E-2423-4A8E-A6BD-A2D213FEC83B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Развитие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dirty="0" err="1" smtClean="0">
              <a:solidFill>
                <a:schemeClr val="tx1"/>
              </a:solidFill>
            </a:rPr>
            <a:t>культурно-досуговых</a:t>
          </a:r>
          <a:r>
            <a:rPr lang="ru-RU" sz="1400" dirty="0" smtClean="0">
              <a:solidFill>
                <a:schemeClr val="tx1"/>
              </a:solidFill>
            </a:rPr>
            <a:t> услуг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для жителей города Тобольска</a:t>
          </a:r>
          <a:endParaRPr lang="ru-RU" sz="1400" b="1" dirty="0" smtClean="0">
            <a:solidFill>
              <a:schemeClr val="tx1"/>
            </a:solidFill>
          </a:endParaRP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- 117 млн.руб.</a:t>
          </a:r>
        </a:p>
      </dgm:t>
    </dgm:pt>
    <dgm:pt modelId="{C70BFAAC-63E3-4819-B1BA-7966F90F9042}" type="parTrans" cxnId="{E4CB4505-27AF-4976-816F-DA904C3F768D}">
      <dgm:prSet/>
      <dgm:spPr/>
      <dgm:t>
        <a:bodyPr/>
        <a:lstStyle/>
        <a:p>
          <a:endParaRPr lang="ru-RU"/>
        </a:p>
      </dgm:t>
    </dgm:pt>
    <dgm:pt modelId="{3AF5415C-33A4-4E95-8BF8-8F30058C773F}" type="sibTrans" cxnId="{E4CB4505-27AF-4976-816F-DA904C3F768D}">
      <dgm:prSet/>
      <dgm:spPr/>
      <dgm:t>
        <a:bodyPr/>
        <a:lstStyle/>
        <a:p>
          <a:endParaRPr lang="ru-RU"/>
        </a:p>
      </dgm:t>
    </dgm:pt>
    <dgm:pt modelId="{FABBBF10-7FCF-4BF2-A5C4-EA50D25465BD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Развитие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дополнительного образования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в сфере культуры и искусства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-</a:t>
          </a:r>
          <a:r>
            <a:rPr lang="ru-RU" sz="1400" b="1" dirty="0" smtClean="0">
              <a:solidFill>
                <a:schemeClr val="tx1"/>
              </a:solidFill>
            </a:rPr>
            <a:t>55 </a:t>
          </a:r>
          <a:r>
            <a:rPr lang="ru-RU" sz="1400" b="1" dirty="0" err="1" smtClean="0">
              <a:solidFill>
                <a:schemeClr val="tx1"/>
              </a:solidFill>
            </a:rPr>
            <a:t>млн.руб</a:t>
          </a:r>
          <a:r>
            <a:rPr lang="ru-RU" sz="1400" dirty="0" smtClean="0">
              <a:solidFill>
                <a:schemeClr val="tx1"/>
              </a:solidFill>
            </a:rPr>
            <a:t> .</a:t>
          </a:r>
          <a:endParaRPr lang="ru-RU" sz="1400" dirty="0">
            <a:solidFill>
              <a:schemeClr val="tx1"/>
            </a:solidFill>
          </a:endParaRPr>
        </a:p>
      </dgm:t>
    </dgm:pt>
    <dgm:pt modelId="{3FB00368-CB21-4F61-BA71-39D66591FE3D}" type="parTrans" cxnId="{0DBCDAC7-BBE9-49E7-A704-61DB1AA4C0E4}">
      <dgm:prSet/>
      <dgm:spPr/>
      <dgm:t>
        <a:bodyPr/>
        <a:lstStyle/>
        <a:p>
          <a:endParaRPr lang="ru-RU"/>
        </a:p>
      </dgm:t>
    </dgm:pt>
    <dgm:pt modelId="{97C78A5B-8BBE-48BD-B935-205C66BF0876}" type="sibTrans" cxnId="{0DBCDAC7-BBE9-49E7-A704-61DB1AA4C0E4}">
      <dgm:prSet/>
      <dgm:spPr/>
      <dgm:t>
        <a:bodyPr/>
        <a:lstStyle/>
        <a:p>
          <a:endParaRPr lang="ru-RU"/>
        </a:p>
      </dgm:t>
    </dgm:pt>
    <dgm:pt modelId="{A86672F1-C321-4136-B2FB-4ED4A4C6AFC5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Другие вопросы в области культуры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-23 млн.руб.</a:t>
          </a:r>
          <a:endParaRPr lang="ru-RU" sz="1400" b="1" dirty="0">
            <a:solidFill>
              <a:schemeClr val="tx1"/>
            </a:solidFill>
          </a:endParaRPr>
        </a:p>
      </dgm:t>
    </dgm:pt>
    <dgm:pt modelId="{192E18FD-09A3-483E-AF4C-9665E26CAC83}" type="parTrans" cxnId="{DC1CD382-49BB-402C-AFDE-540C49E4C066}">
      <dgm:prSet/>
      <dgm:spPr/>
      <dgm:t>
        <a:bodyPr/>
        <a:lstStyle/>
        <a:p>
          <a:endParaRPr lang="ru-RU"/>
        </a:p>
      </dgm:t>
    </dgm:pt>
    <dgm:pt modelId="{EB3F5AE2-2CE7-46AA-A9E1-06F3A364EB71}" type="sibTrans" cxnId="{DC1CD382-49BB-402C-AFDE-540C49E4C066}">
      <dgm:prSet/>
      <dgm:spPr/>
      <dgm:t>
        <a:bodyPr/>
        <a:lstStyle/>
        <a:p>
          <a:endParaRPr lang="ru-RU"/>
        </a:p>
      </dgm:t>
    </dgm:pt>
    <dgm:pt modelId="{11FE3CFA-A322-4C5F-8E5E-AD9B055ECBDC}" type="pres">
      <dgm:prSet presAssocID="{34716D55-CB92-4962-90E4-ED844C989A1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FCF6BF-0F4B-4B06-A8FD-8C7BD0B7D95F}" type="pres">
      <dgm:prSet presAssocID="{0FF0B222-5C9D-4FA2-BC38-8F93F66B40E7}" presName="comp" presStyleCnt="0"/>
      <dgm:spPr/>
    </dgm:pt>
    <dgm:pt modelId="{A95FBB38-9822-4238-BD1D-9FE36D3FCDDF}" type="pres">
      <dgm:prSet presAssocID="{0FF0B222-5C9D-4FA2-BC38-8F93F66B40E7}" presName="box" presStyleLbl="node1" presStyleIdx="0" presStyleCnt="4"/>
      <dgm:spPr/>
      <dgm:t>
        <a:bodyPr/>
        <a:lstStyle/>
        <a:p>
          <a:endParaRPr lang="ru-RU"/>
        </a:p>
      </dgm:t>
    </dgm:pt>
    <dgm:pt modelId="{F2B52FF6-01CA-46A1-958E-22EDB856E43D}" type="pres">
      <dgm:prSet presAssocID="{0FF0B222-5C9D-4FA2-BC38-8F93F66B40E7}" presName="img" presStyleLbl="fgImgPlace1" presStyleIdx="0" presStyleCnt="4" custScaleX="144932" custLinFactNeighborX="7058" custLinFactNeighborY="-36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7581C35-1EA8-40C4-9777-73562692E9BF}" type="pres">
      <dgm:prSet presAssocID="{0FF0B222-5C9D-4FA2-BC38-8F93F66B40E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5BEEB-2C48-4294-A690-0E8F07FAB919}" type="pres">
      <dgm:prSet presAssocID="{9CA89A1C-1F67-4AB5-936A-7970D7D27485}" presName="spacer" presStyleCnt="0"/>
      <dgm:spPr/>
    </dgm:pt>
    <dgm:pt modelId="{26D3EBE3-4316-4C54-8665-056CD0DE17AB}" type="pres">
      <dgm:prSet presAssocID="{97FCD57E-2423-4A8E-A6BD-A2D213FEC83B}" presName="comp" presStyleCnt="0"/>
      <dgm:spPr/>
    </dgm:pt>
    <dgm:pt modelId="{A5EF38D2-D87D-41E2-A9DE-2797D5092EB4}" type="pres">
      <dgm:prSet presAssocID="{97FCD57E-2423-4A8E-A6BD-A2D213FEC83B}" presName="box" presStyleLbl="node1" presStyleIdx="1" presStyleCnt="4" custLinFactNeighborX="1310" custLinFactNeighborY="4436"/>
      <dgm:spPr/>
      <dgm:t>
        <a:bodyPr/>
        <a:lstStyle/>
        <a:p>
          <a:endParaRPr lang="ru-RU"/>
        </a:p>
      </dgm:t>
    </dgm:pt>
    <dgm:pt modelId="{CB9B48D1-FD49-4DEB-9B56-CA51BBB70ED1}" type="pres">
      <dgm:prSet presAssocID="{97FCD57E-2423-4A8E-A6BD-A2D213FEC83B}" presName="img" presStyleLbl="fgImgPlace1" presStyleIdx="1" presStyleCnt="4" custScaleX="139712" custLinFactNeighborX="19739" custLinFactNeighborY="-125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7242D61-A44A-4EE9-ABDE-BA68FA8BF363}" type="pres">
      <dgm:prSet presAssocID="{97FCD57E-2423-4A8E-A6BD-A2D213FEC83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AC1B9-2799-4543-8D49-92539960AA68}" type="pres">
      <dgm:prSet presAssocID="{3AF5415C-33A4-4E95-8BF8-8F30058C773F}" presName="spacer" presStyleCnt="0"/>
      <dgm:spPr/>
    </dgm:pt>
    <dgm:pt modelId="{F6DC2637-EDF8-402C-9745-7AFD79EA5919}" type="pres">
      <dgm:prSet presAssocID="{FABBBF10-7FCF-4BF2-A5C4-EA50D25465BD}" presName="comp" presStyleCnt="0"/>
      <dgm:spPr/>
    </dgm:pt>
    <dgm:pt modelId="{D1E1B16F-2CB4-4537-BD88-93EE37C8815F}" type="pres">
      <dgm:prSet presAssocID="{FABBBF10-7FCF-4BF2-A5C4-EA50D25465BD}" presName="box" presStyleLbl="node1" presStyleIdx="2" presStyleCnt="4"/>
      <dgm:spPr/>
      <dgm:t>
        <a:bodyPr/>
        <a:lstStyle/>
        <a:p>
          <a:endParaRPr lang="ru-RU"/>
        </a:p>
      </dgm:t>
    </dgm:pt>
    <dgm:pt modelId="{FF1B5BB0-511A-431F-8B12-AB34AF4FFFDC}" type="pres">
      <dgm:prSet presAssocID="{FABBBF10-7FCF-4BF2-A5C4-EA50D25465BD}" presName="img" presStyleLbl="fgImgPlace1" presStyleIdx="2" presStyleCnt="4" custScaleX="145201" custScaleY="116148" custLinFactNeighborX="21742" custLinFactNeighborY="110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D61F340-AC10-4B87-861A-C38F889DF341}" type="pres">
      <dgm:prSet presAssocID="{FABBBF10-7FCF-4BF2-A5C4-EA50D25465B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2A5FF-3209-40C7-BC2D-915AD7094397}" type="pres">
      <dgm:prSet presAssocID="{97C78A5B-8BBE-48BD-B935-205C66BF0876}" presName="spacer" presStyleCnt="0"/>
      <dgm:spPr/>
    </dgm:pt>
    <dgm:pt modelId="{1E047DCE-66BB-4D1E-B2BE-11B148A0935C}" type="pres">
      <dgm:prSet presAssocID="{A86672F1-C321-4136-B2FB-4ED4A4C6AFC5}" presName="comp" presStyleCnt="0"/>
      <dgm:spPr/>
    </dgm:pt>
    <dgm:pt modelId="{34588A47-C9B1-49CD-B3B5-CF16103569B4}" type="pres">
      <dgm:prSet presAssocID="{A86672F1-C321-4136-B2FB-4ED4A4C6AFC5}" presName="box" presStyleLbl="node1" presStyleIdx="3" presStyleCnt="4"/>
      <dgm:spPr/>
      <dgm:t>
        <a:bodyPr/>
        <a:lstStyle/>
        <a:p>
          <a:endParaRPr lang="ru-RU"/>
        </a:p>
      </dgm:t>
    </dgm:pt>
    <dgm:pt modelId="{F27E207D-3AC7-4C59-911D-3620F4913ECD}" type="pres">
      <dgm:prSet presAssocID="{A86672F1-C321-4136-B2FB-4ED4A4C6AFC5}" presName="img" presStyleLbl="fgImgPlace1" presStyleIdx="3" presStyleCnt="4" custScaleX="12519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78D9CE-ACB9-4D7A-8733-37332E0BADEC}" type="pres">
      <dgm:prSet presAssocID="{A86672F1-C321-4136-B2FB-4ED4A4C6AFC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B60B6D-E0AC-4D4F-8B5A-29B19586C3A2}" type="presOf" srcId="{97FCD57E-2423-4A8E-A6BD-A2D213FEC83B}" destId="{A5EF38D2-D87D-41E2-A9DE-2797D5092EB4}" srcOrd="0" destOrd="0" presId="urn:microsoft.com/office/officeart/2005/8/layout/vList4#2"/>
    <dgm:cxn modelId="{275A8E9D-430E-40E5-AEE2-F15F2F6E8E5D}" type="presOf" srcId="{A86672F1-C321-4136-B2FB-4ED4A4C6AFC5}" destId="{6B78D9CE-ACB9-4D7A-8733-37332E0BADEC}" srcOrd="1" destOrd="0" presId="urn:microsoft.com/office/officeart/2005/8/layout/vList4#2"/>
    <dgm:cxn modelId="{E4CB4505-27AF-4976-816F-DA904C3F768D}" srcId="{34716D55-CB92-4962-90E4-ED844C989A19}" destId="{97FCD57E-2423-4A8E-A6BD-A2D213FEC83B}" srcOrd="1" destOrd="0" parTransId="{C70BFAAC-63E3-4819-B1BA-7966F90F9042}" sibTransId="{3AF5415C-33A4-4E95-8BF8-8F30058C773F}"/>
    <dgm:cxn modelId="{E40D2CF5-AA20-4EB6-9E19-771E3D494FA5}" type="presOf" srcId="{A86672F1-C321-4136-B2FB-4ED4A4C6AFC5}" destId="{34588A47-C9B1-49CD-B3B5-CF16103569B4}" srcOrd="0" destOrd="0" presId="urn:microsoft.com/office/officeart/2005/8/layout/vList4#2"/>
    <dgm:cxn modelId="{53B8B3B2-A6EB-441E-95F5-3EC6684B406F}" type="presOf" srcId="{97FCD57E-2423-4A8E-A6BD-A2D213FEC83B}" destId="{37242D61-A44A-4EE9-ABDE-BA68FA8BF363}" srcOrd="1" destOrd="0" presId="urn:microsoft.com/office/officeart/2005/8/layout/vList4#2"/>
    <dgm:cxn modelId="{26F68AB1-0D1B-450E-97E0-20D0CA81520B}" type="presOf" srcId="{34716D55-CB92-4962-90E4-ED844C989A19}" destId="{11FE3CFA-A322-4C5F-8E5E-AD9B055ECBDC}" srcOrd="0" destOrd="0" presId="urn:microsoft.com/office/officeart/2005/8/layout/vList4#2"/>
    <dgm:cxn modelId="{0DBCDAC7-BBE9-49E7-A704-61DB1AA4C0E4}" srcId="{34716D55-CB92-4962-90E4-ED844C989A19}" destId="{FABBBF10-7FCF-4BF2-A5C4-EA50D25465BD}" srcOrd="2" destOrd="0" parTransId="{3FB00368-CB21-4F61-BA71-39D66591FE3D}" sibTransId="{97C78A5B-8BBE-48BD-B935-205C66BF0876}"/>
    <dgm:cxn modelId="{26B7E5E6-44A3-4721-8036-945956416716}" srcId="{34716D55-CB92-4962-90E4-ED844C989A19}" destId="{0FF0B222-5C9D-4FA2-BC38-8F93F66B40E7}" srcOrd="0" destOrd="0" parTransId="{F949F9B7-9B87-43A7-9930-AA08B7048E05}" sibTransId="{9CA89A1C-1F67-4AB5-936A-7970D7D27485}"/>
    <dgm:cxn modelId="{BBFDC230-CC68-4FBD-AF36-0B704CE4AF24}" type="presOf" srcId="{FABBBF10-7FCF-4BF2-A5C4-EA50D25465BD}" destId="{D1E1B16F-2CB4-4537-BD88-93EE37C8815F}" srcOrd="0" destOrd="0" presId="urn:microsoft.com/office/officeart/2005/8/layout/vList4#2"/>
    <dgm:cxn modelId="{76CA93FB-0B85-4159-9445-1D988DF25CF0}" type="presOf" srcId="{0FF0B222-5C9D-4FA2-BC38-8F93F66B40E7}" destId="{97581C35-1EA8-40C4-9777-73562692E9BF}" srcOrd="1" destOrd="0" presId="urn:microsoft.com/office/officeart/2005/8/layout/vList4#2"/>
    <dgm:cxn modelId="{1E602184-25AE-42F7-B49E-06B24311FDF0}" type="presOf" srcId="{FABBBF10-7FCF-4BF2-A5C4-EA50D25465BD}" destId="{9D61F340-AC10-4B87-861A-C38F889DF341}" srcOrd="1" destOrd="0" presId="urn:microsoft.com/office/officeart/2005/8/layout/vList4#2"/>
    <dgm:cxn modelId="{DC1CD382-49BB-402C-AFDE-540C49E4C066}" srcId="{34716D55-CB92-4962-90E4-ED844C989A19}" destId="{A86672F1-C321-4136-B2FB-4ED4A4C6AFC5}" srcOrd="3" destOrd="0" parTransId="{192E18FD-09A3-483E-AF4C-9665E26CAC83}" sibTransId="{EB3F5AE2-2CE7-46AA-A9E1-06F3A364EB71}"/>
    <dgm:cxn modelId="{C6EE3EEF-6CB4-4597-94D4-346DF3016BA5}" type="presOf" srcId="{0FF0B222-5C9D-4FA2-BC38-8F93F66B40E7}" destId="{A95FBB38-9822-4238-BD1D-9FE36D3FCDDF}" srcOrd="0" destOrd="0" presId="urn:microsoft.com/office/officeart/2005/8/layout/vList4#2"/>
    <dgm:cxn modelId="{F3D94D80-3263-403F-BCA3-5B5C1B33F2E6}" type="presParOf" srcId="{11FE3CFA-A322-4C5F-8E5E-AD9B055ECBDC}" destId="{14FCF6BF-0F4B-4B06-A8FD-8C7BD0B7D95F}" srcOrd="0" destOrd="0" presId="urn:microsoft.com/office/officeart/2005/8/layout/vList4#2"/>
    <dgm:cxn modelId="{92209AA2-273F-4E74-9D56-E57032DACEA7}" type="presParOf" srcId="{14FCF6BF-0F4B-4B06-A8FD-8C7BD0B7D95F}" destId="{A95FBB38-9822-4238-BD1D-9FE36D3FCDDF}" srcOrd="0" destOrd="0" presId="urn:microsoft.com/office/officeart/2005/8/layout/vList4#2"/>
    <dgm:cxn modelId="{DA0BFD13-4A02-4353-8FCE-1EB5928DD817}" type="presParOf" srcId="{14FCF6BF-0F4B-4B06-A8FD-8C7BD0B7D95F}" destId="{F2B52FF6-01CA-46A1-958E-22EDB856E43D}" srcOrd="1" destOrd="0" presId="urn:microsoft.com/office/officeart/2005/8/layout/vList4#2"/>
    <dgm:cxn modelId="{2D2296BF-9C22-4069-84AC-CDDB125831A4}" type="presParOf" srcId="{14FCF6BF-0F4B-4B06-A8FD-8C7BD0B7D95F}" destId="{97581C35-1EA8-40C4-9777-73562692E9BF}" srcOrd="2" destOrd="0" presId="urn:microsoft.com/office/officeart/2005/8/layout/vList4#2"/>
    <dgm:cxn modelId="{05960324-1339-493D-8220-8E6A2B4509C4}" type="presParOf" srcId="{11FE3CFA-A322-4C5F-8E5E-AD9B055ECBDC}" destId="{1425BEEB-2C48-4294-A690-0E8F07FAB919}" srcOrd="1" destOrd="0" presId="urn:microsoft.com/office/officeart/2005/8/layout/vList4#2"/>
    <dgm:cxn modelId="{6558EAFB-87FD-4E4F-A095-3F75CA68B443}" type="presParOf" srcId="{11FE3CFA-A322-4C5F-8E5E-AD9B055ECBDC}" destId="{26D3EBE3-4316-4C54-8665-056CD0DE17AB}" srcOrd="2" destOrd="0" presId="urn:microsoft.com/office/officeart/2005/8/layout/vList4#2"/>
    <dgm:cxn modelId="{10534F72-2F10-4D8F-8336-29609FFD40D0}" type="presParOf" srcId="{26D3EBE3-4316-4C54-8665-056CD0DE17AB}" destId="{A5EF38D2-D87D-41E2-A9DE-2797D5092EB4}" srcOrd="0" destOrd="0" presId="urn:microsoft.com/office/officeart/2005/8/layout/vList4#2"/>
    <dgm:cxn modelId="{C3B7174E-8808-471A-9A97-C85740621712}" type="presParOf" srcId="{26D3EBE3-4316-4C54-8665-056CD0DE17AB}" destId="{CB9B48D1-FD49-4DEB-9B56-CA51BBB70ED1}" srcOrd="1" destOrd="0" presId="urn:microsoft.com/office/officeart/2005/8/layout/vList4#2"/>
    <dgm:cxn modelId="{58ABFF14-7278-4A0D-B0AB-89006F4F9271}" type="presParOf" srcId="{26D3EBE3-4316-4C54-8665-056CD0DE17AB}" destId="{37242D61-A44A-4EE9-ABDE-BA68FA8BF363}" srcOrd="2" destOrd="0" presId="urn:microsoft.com/office/officeart/2005/8/layout/vList4#2"/>
    <dgm:cxn modelId="{691EED6C-6F7C-4D2E-B56A-D1E4B0CFE37A}" type="presParOf" srcId="{11FE3CFA-A322-4C5F-8E5E-AD9B055ECBDC}" destId="{F79AC1B9-2799-4543-8D49-92539960AA68}" srcOrd="3" destOrd="0" presId="urn:microsoft.com/office/officeart/2005/8/layout/vList4#2"/>
    <dgm:cxn modelId="{EEFA867A-06A0-4FA3-9808-93A52A52C0C1}" type="presParOf" srcId="{11FE3CFA-A322-4C5F-8E5E-AD9B055ECBDC}" destId="{F6DC2637-EDF8-402C-9745-7AFD79EA5919}" srcOrd="4" destOrd="0" presId="urn:microsoft.com/office/officeart/2005/8/layout/vList4#2"/>
    <dgm:cxn modelId="{9C0910B0-8C2D-4EB7-8BAE-CDFD8251B063}" type="presParOf" srcId="{F6DC2637-EDF8-402C-9745-7AFD79EA5919}" destId="{D1E1B16F-2CB4-4537-BD88-93EE37C8815F}" srcOrd="0" destOrd="0" presId="urn:microsoft.com/office/officeart/2005/8/layout/vList4#2"/>
    <dgm:cxn modelId="{799C6D25-24FF-414F-A2CD-4EAD07E84961}" type="presParOf" srcId="{F6DC2637-EDF8-402C-9745-7AFD79EA5919}" destId="{FF1B5BB0-511A-431F-8B12-AB34AF4FFFDC}" srcOrd="1" destOrd="0" presId="urn:microsoft.com/office/officeart/2005/8/layout/vList4#2"/>
    <dgm:cxn modelId="{FC72CBA2-A623-477B-9CDD-5B20C632F44A}" type="presParOf" srcId="{F6DC2637-EDF8-402C-9745-7AFD79EA5919}" destId="{9D61F340-AC10-4B87-861A-C38F889DF341}" srcOrd="2" destOrd="0" presId="urn:microsoft.com/office/officeart/2005/8/layout/vList4#2"/>
    <dgm:cxn modelId="{95AC4E6A-8386-40FA-A8CD-9F7443CF978B}" type="presParOf" srcId="{11FE3CFA-A322-4C5F-8E5E-AD9B055ECBDC}" destId="{2DB2A5FF-3209-40C7-BC2D-915AD7094397}" srcOrd="5" destOrd="0" presId="urn:microsoft.com/office/officeart/2005/8/layout/vList4#2"/>
    <dgm:cxn modelId="{1AB4C587-0A3F-4502-A913-A2424A6A879C}" type="presParOf" srcId="{11FE3CFA-A322-4C5F-8E5E-AD9B055ECBDC}" destId="{1E047DCE-66BB-4D1E-B2BE-11B148A0935C}" srcOrd="6" destOrd="0" presId="urn:microsoft.com/office/officeart/2005/8/layout/vList4#2"/>
    <dgm:cxn modelId="{FDB78EA9-E7EC-477A-965E-6B9F1E6E2D0C}" type="presParOf" srcId="{1E047DCE-66BB-4D1E-B2BE-11B148A0935C}" destId="{34588A47-C9B1-49CD-B3B5-CF16103569B4}" srcOrd="0" destOrd="0" presId="urn:microsoft.com/office/officeart/2005/8/layout/vList4#2"/>
    <dgm:cxn modelId="{7B455F33-93DA-4509-B9D8-4E100DFA7D9A}" type="presParOf" srcId="{1E047DCE-66BB-4D1E-B2BE-11B148A0935C}" destId="{F27E207D-3AC7-4C59-911D-3620F4913ECD}" srcOrd="1" destOrd="0" presId="urn:microsoft.com/office/officeart/2005/8/layout/vList4#2"/>
    <dgm:cxn modelId="{65C79D6E-B3B9-4A54-9EE4-1E48ED7FF529}" type="presParOf" srcId="{1E047DCE-66BB-4D1E-B2BE-11B148A0935C}" destId="{6B78D9CE-ACB9-4D7A-8733-37332E0BADEC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D74D6A-403E-43A9-AC72-6CA26790FD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C80061-D4EE-4F5E-92BB-12F9E93FF09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rgbClr val="7030A0"/>
              </a:solidFill>
            </a:rPr>
            <a:t>Цель программы:</a:t>
          </a:r>
          <a:endParaRPr lang="ru-RU" sz="1600" b="1" dirty="0">
            <a:solidFill>
              <a:srgbClr val="7030A0"/>
            </a:solidFill>
          </a:endParaRPr>
        </a:p>
      </dgm:t>
    </dgm:pt>
    <dgm:pt modelId="{70F30C5E-F1FC-44FD-8BA3-747A281B759A}" type="parTrans" cxnId="{81A9C548-BAFC-4129-BE4F-8C746C190C97}">
      <dgm:prSet/>
      <dgm:spPr/>
      <dgm:t>
        <a:bodyPr/>
        <a:lstStyle/>
        <a:p>
          <a:endParaRPr lang="ru-RU"/>
        </a:p>
      </dgm:t>
    </dgm:pt>
    <dgm:pt modelId="{A9A67CF9-90F6-491E-8FA6-7833BF7C5923}" type="sibTrans" cxnId="{81A9C548-BAFC-4129-BE4F-8C746C190C97}">
      <dgm:prSet/>
      <dgm:spPr/>
      <dgm:t>
        <a:bodyPr/>
        <a:lstStyle/>
        <a:p>
          <a:endParaRPr lang="ru-RU"/>
        </a:p>
      </dgm:t>
    </dgm:pt>
    <dgm:pt modelId="{3DFA8341-05CA-4C23-98DF-64CE61155EE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Создание условий, обеспечивающих возможность гражданам систематически заниматься физической культурой и спортом путем развития инфраструктуры спорта, популяризации массового спорта, подготовки спортивного резерва и приобщения различных слоев общества к регулярным занятиям физической культурой и спортом </a:t>
          </a:r>
          <a:endParaRPr lang="ru-RU" sz="1400" b="1" dirty="0">
            <a:solidFill>
              <a:schemeClr val="tx1"/>
            </a:solidFill>
          </a:endParaRPr>
        </a:p>
      </dgm:t>
    </dgm:pt>
    <dgm:pt modelId="{F8739ABE-1E44-4520-825F-E80C9E29350F}" type="parTrans" cxnId="{06DA3648-6F27-4BC0-95EA-7A95DC1C2E0E}">
      <dgm:prSet/>
      <dgm:spPr/>
      <dgm:t>
        <a:bodyPr/>
        <a:lstStyle/>
        <a:p>
          <a:endParaRPr lang="ru-RU"/>
        </a:p>
      </dgm:t>
    </dgm:pt>
    <dgm:pt modelId="{B03C923E-F1C5-4386-AA61-705CB7399B2D}" type="sibTrans" cxnId="{06DA3648-6F27-4BC0-95EA-7A95DC1C2E0E}">
      <dgm:prSet/>
      <dgm:spPr/>
      <dgm:t>
        <a:bodyPr/>
        <a:lstStyle/>
        <a:p>
          <a:endParaRPr lang="ru-RU"/>
        </a:p>
      </dgm:t>
    </dgm:pt>
    <dgm:pt modelId="{E34F429E-D6BD-4FC0-9D12-A9105571F22A}" type="pres">
      <dgm:prSet presAssocID="{B7D74D6A-403E-43A9-AC72-6CA26790FD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9902F8-00AE-4D12-BDBB-F15AA79EA8BF}" type="pres">
      <dgm:prSet presAssocID="{03C80061-D4EE-4F5E-92BB-12F9E93FF097}" presName="parentText" presStyleLbl="node1" presStyleIdx="0" presStyleCnt="2" custScaleY="54912" custLinFactY="-44603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B2A1A-D97F-4794-B144-CD2DD784DEE9}" type="pres">
      <dgm:prSet presAssocID="{A9A67CF9-90F6-491E-8FA6-7833BF7C5923}" presName="spacer" presStyleCnt="0"/>
      <dgm:spPr/>
    </dgm:pt>
    <dgm:pt modelId="{58DBE38C-91E1-4519-92D7-E234B66B7FB2}" type="pres">
      <dgm:prSet presAssocID="{3DFA8341-05CA-4C23-98DF-64CE61155EE4}" presName="parentText" presStyleLbl="node1" presStyleIdx="1" presStyleCnt="2" custScaleY="203829" custLinFactY="1339" custLinFactNeighborX="235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94A82-756C-4B22-8B95-7D2EA0A99809}" type="presOf" srcId="{3DFA8341-05CA-4C23-98DF-64CE61155EE4}" destId="{58DBE38C-91E1-4519-92D7-E234B66B7FB2}" srcOrd="0" destOrd="0" presId="urn:microsoft.com/office/officeart/2005/8/layout/vList2"/>
    <dgm:cxn modelId="{06DA3648-6F27-4BC0-95EA-7A95DC1C2E0E}" srcId="{B7D74D6A-403E-43A9-AC72-6CA26790FDE1}" destId="{3DFA8341-05CA-4C23-98DF-64CE61155EE4}" srcOrd="1" destOrd="0" parTransId="{F8739ABE-1E44-4520-825F-E80C9E29350F}" sibTransId="{B03C923E-F1C5-4386-AA61-705CB7399B2D}"/>
    <dgm:cxn modelId="{D7E059F4-6893-4420-BC03-F9B01CE90890}" type="presOf" srcId="{B7D74D6A-403E-43A9-AC72-6CA26790FDE1}" destId="{E34F429E-D6BD-4FC0-9D12-A9105571F22A}" srcOrd="0" destOrd="0" presId="urn:microsoft.com/office/officeart/2005/8/layout/vList2"/>
    <dgm:cxn modelId="{81A9C548-BAFC-4129-BE4F-8C746C190C97}" srcId="{B7D74D6A-403E-43A9-AC72-6CA26790FDE1}" destId="{03C80061-D4EE-4F5E-92BB-12F9E93FF097}" srcOrd="0" destOrd="0" parTransId="{70F30C5E-F1FC-44FD-8BA3-747A281B759A}" sibTransId="{A9A67CF9-90F6-491E-8FA6-7833BF7C5923}"/>
    <dgm:cxn modelId="{F34F6A7D-B9E6-4BBC-B912-18DAD4E457A7}" type="presOf" srcId="{03C80061-D4EE-4F5E-92BB-12F9E93FF097}" destId="{9E9902F8-00AE-4D12-BDBB-F15AA79EA8BF}" srcOrd="0" destOrd="0" presId="urn:microsoft.com/office/officeart/2005/8/layout/vList2"/>
    <dgm:cxn modelId="{298B00BD-6A26-4B9B-B065-6B23DC04DA22}" type="presParOf" srcId="{E34F429E-D6BD-4FC0-9D12-A9105571F22A}" destId="{9E9902F8-00AE-4D12-BDBB-F15AA79EA8BF}" srcOrd="0" destOrd="0" presId="urn:microsoft.com/office/officeart/2005/8/layout/vList2"/>
    <dgm:cxn modelId="{D5E91511-41AF-4526-8792-B70CFBB83FB5}" type="presParOf" srcId="{E34F429E-D6BD-4FC0-9D12-A9105571F22A}" destId="{8FCB2A1A-D97F-4794-B144-CD2DD784DEE9}" srcOrd="1" destOrd="0" presId="urn:microsoft.com/office/officeart/2005/8/layout/vList2"/>
    <dgm:cxn modelId="{526C138E-5742-4069-8ACD-A3C067B9513A}" type="presParOf" srcId="{E34F429E-D6BD-4FC0-9D12-A9105571F22A}" destId="{58DBE38C-91E1-4519-92D7-E234B66B7FB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B0AC5D-109C-4DBE-A6A3-370EDF61A0C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D66260-FE64-4E1F-96DE-E0079F6932A9}">
      <dgm:prSet custT="1"/>
      <dgm:spPr/>
      <dgm:t>
        <a:bodyPr/>
        <a:lstStyle/>
        <a:p>
          <a:pPr rtl="0"/>
          <a:r>
            <a:rPr lang="ru-RU" sz="1100" b="1" dirty="0" smtClean="0"/>
            <a:t>Задача 1. Популяризация физической культуры и спорта среди различных групп населения</a:t>
          </a:r>
          <a:endParaRPr lang="ru-RU" sz="1100" dirty="0"/>
        </a:p>
      </dgm:t>
    </dgm:pt>
    <dgm:pt modelId="{4BDDB4CE-6D17-478C-B6A0-C469A8C31399}" type="parTrans" cxnId="{77027FA5-D798-4E55-8C31-BBC77BB1B2B3}">
      <dgm:prSet/>
      <dgm:spPr/>
      <dgm:t>
        <a:bodyPr/>
        <a:lstStyle/>
        <a:p>
          <a:endParaRPr lang="ru-RU"/>
        </a:p>
      </dgm:t>
    </dgm:pt>
    <dgm:pt modelId="{2ACE0B70-CFEE-43A7-B38E-75896BA8DBF1}" type="sibTrans" cxnId="{77027FA5-D798-4E55-8C31-BBC77BB1B2B3}">
      <dgm:prSet/>
      <dgm:spPr/>
      <dgm:t>
        <a:bodyPr/>
        <a:lstStyle/>
        <a:p>
          <a:endParaRPr lang="ru-RU"/>
        </a:p>
      </dgm:t>
    </dgm:pt>
    <dgm:pt modelId="{AC04451E-1847-409C-88B6-727E50F496B3}">
      <dgm:prSet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sz="1100" b="1" dirty="0" smtClean="0">
              <a:solidFill>
                <a:schemeClr val="bg1"/>
              </a:solidFill>
            </a:rPr>
            <a:t>Задачи:</a:t>
          </a:r>
          <a:endParaRPr lang="ru-RU" sz="1100" b="1" dirty="0">
            <a:solidFill>
              <a:schemeClr val="bg1"/>
            </a:solidFill>
          </a:endParaRPr>
        </a:p>
      </dgm:t>
    </dgm:pt>
    <dgm:pt modelId="{4D0AAE80-FCB0-4D4B-881A-E090ACC25A6F}" type="parTrans" cxnId="{168ADDE3-8A1C-4B74-98FE-C6FB382B1450}">
      <dgm:prSet/>
      <dgm:spPr/>
      <dgm:t>
        <a:bodyPr/>
        <a:lstStyle/>
        <a:p>
          <a:endParaRPr lang="ru-RU"/>
        </a:p>
      </dgm:t>
    </dgm:pt>
    <dgm:pt modelId="{07401D62-FA4F-4C4C-BE84-76451B60DD80}" type="sibTrans" cxnId="{168ADDE3-8A1C-4B74-98FE-C6FB382B1450}">
      <dgm:prSet/>
      <dgm:spPr/>
      <dgm:t>
        <a:bodyPr/>
        <a:lstStyle/>
        <a:p>
          <a:endParaRPr lang="ru-RU"/>
        </a:p>
      </dgm:t>
    </dgm:pt>
    <dgm:pt modelId="{EDE4774A-CD2A-4C9D-95E9-31C31C3E90D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100" b="1" dirty="0" smtClean="0"/>
            <a:t>Задача 2. Развивать школьный спорт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100" b="1" dirty="0" smtClean="0"/>
            <a:t>и массовый спорт</a:t>
          </a:r>
          <a:endParaRPr lang="ru-RU" sz="1100" dirty="0"/>
        </a:p>
      </dgm:t>
    </dgm:pt>
    <dgm:pt modelId="{8C4F278E-94AD-4DE0-B2DD-71B2023C93AA}" type="parTrans" cxnId="{9C69186B-2E55-4D3B-A7FC-CAAECC11EFFB}">
      <dgm:prSet/>
      <dgm:spPr/>
      <dgm:t>
        <a:bodyPr/>
        <a:lstStyle/>
        <a:p>
          <a:endParaRPr lang="ru-RU"/>
        </a:p>
      </dgm:t>
    </dgm:pt>
    <dgm:pt modelId="{85BBA6F9-6203-4DA6-B825-FD3C133615F8}" type="sibTrans" cxnId="{9C69186B-2E55-4D3B-A7FC-CAAECC11EFFB}">
      <dgm:prSet/>
      <dgm:spPr/>
      <dgm:t>
        <a:bodyPr/>
        <a:lstStyle/>
        <a:p>
          <a:endParaRPr lang="ru-RU"/>
        </a:p>
      </dgm:t>
    </dgm:pt>
    <dgm:pt modelId="{B1233C09-4191-4AC5-ACA3-82BAEE98BA67}">
      <dgm:prSet custT="1"/>
      <dgm:spPr/>
      <dgm:t>
        <a:bodyPr/>
        <a:lstStyle/>
        <a:p>
          <a:pPr rtl="0"/>
          <a:r>
            <a:rPr lang="ru-RU" sz="1100" b="1" dirty="0" smtClean="0"/>
            <a:t>Задача 3. Развивать детско-юношеский спорт в целях создания условий для подготовки спортивных сборных команд муниципальных образований и участие в обеспечении подготовки спортивного резерва для спортивных сборных команд субъектов Российской Федерации</a:t>
          </a:r>
          <a:endParaRPr lang="ru-RU" sz="1100" dirty="0"/>
        </a:p>
      </dgm:t>
    </dgm:pt>
    <dgm:pt modelId="{8B8C3D52-70A3-4FE5-8B16-91175B94DD17}" type="parTrans" cxnId="{9E777F37-892C-448B-9156-314A849B0FB6}">
      <dgm:prSet/>
      <dgm:spPr/>
      <dgm:t>
        <a:bodyPr/>
        <a:lstStyle/>
        <a:p>
          <a:endParaRPr lang="ru-RU"/>
        </a:p>
      </dgm:t>
    </dgm:pt>
    <dgm:pt modelId="{59616ECD-D127-4FB5-AB9B-317678E98685}" type="sibTrans" cxnId="{9E777F37-892C-448B-9156-314A849B0FB6}">
      <dgm:prSet/>
      <dgm:spPr/>
      <dgm:t>
        <a:bodyPr/>
        <a:lstStyle/>
        <a:p>
          <a:endParaRPr lang="ru-RU"/>
        </a:p>
      </dgm:t>
    </dgm:pt>
    <dgm:pt modelId="{621390D6-4F4D-49A7-BBE0-EBB40D5DA161}">
      <dgm:prSet custT="1"/>
      <dgm:spPr/>
      <dgm:t>
        <a:bodyPr/>
        <a:lstStyle/>
        <a:p>
          <a:r>
            <a:rPr lang="ru-RU" sz="1100" b="1" dirty="0"/>
            <a:t>Задача 4. Развивать спортивную инфраструктуру</a:t>
          </a:r>
        </a:p>
      </dgm:t>
    </dgm:pt>
    <dgm:pt modelId="{C1662FC9-E3F1-4C9D-A649-CEF1F48F96E5}" type="parTrans" cxnId="{B024B56C-C0AA-4D7E-B428-679DA75A9E9F}">
      <dgm:prSet/>
      <dgm:spPr/>
      <dgm:t>
        <a:bodyPr/>
        <a:lstStyle/>
        <a:p>
          <a:endParaRPr lang="ru-RU"/>
        </a:p>
      </dgm:t>
    </dgm:pt>
    <dgm:pt modelId="{78921D7E-6BA1-4888-A272-CC533CC6D92F}" type="sibTrans" cxnId="{B024B56C-C0AA-4D7E-B428-679DA75A9E9F}">
      <dgm:prSet/>
      <dgm:spPr/>
      <dgm:t>
        <a:bodyPr/>
        <a:lstStyle/>
        <a:p>
          <a:endParaRPr lang="ru-RU"/>
        </a:p>
      </dgm:t>
    </dgm:pt>
    <dgm:pt modelId="{EDEEAF5A-E47D-47A3-A216-DC7D7B121BA6}">
      <dgm:prSet custT="1"/>
      <dgm:spPr/>
      <dgm:t>
        <a:bodyPr/>
        <a:lstStyle/>
        <a:p>
          <a:r>
            <a:rPr lang="ru-RU" sz="1100" b="1" dirty="0"/>
            <a:t>Задача 5. Улучшение кадрового обеспечения сферы физической культуры и спорта</a:t>
          </a:r>
        </a:p>
      </dgm:t>
    </dgm:pt>
    <dgm:pt modelId="{EE7E38D4-3691-4036-AB5F-5964EB7753FA}" type="parTrans" cxnId="{7EAEAEE0-AE21-485B-833F-A4810B9989BC}">
      <dgm:prSet/>
      <dgm:spPr/>
      <dgm:t>
        <a:bodyPr/>
        <a:lstStyle/>
        <a:p>
          <a:endParaRPr lang="ru-RU"/>
        </a:p>
      </dgm:t>
    </dgm:pt>
    <dgm:pt modelId="{014C502F-6F39-4EF3-9E28-5F163394EF8D}" type="sibTrans" cxnId="{7EAEAEE0-AE21-485B-833F-A4810B9989BC}">
      <dgm:prSet/>
      <dgm:spPr/>
      <dgm:t>
        <a:bodyPr/>
        <a:lstStyle/>
        <a:p>
          <a:endParaRPr lang="ru-RU"/>
        </a:p>
      </dgm:t>
    </dgm:pt>
    <dgm:pt modelId="{CB918669-4AD5-43B4-9BD0-E537C739DD87}" type="pres">
      <dgm:prSet presAssocID="{E9B0AC5D-109C-4DBE-A6A3-370EDF61A0C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4ABEEB9-BD25-42F9-AFD9-7FD23AD1FD11}" type="pres">
      <dgm:prSet presAssocID="{E9B0AC5D-109C-4DBE-A6A3-370EDF61A0C2}" presName="pyramid" presStyleLbl="node1" presStyleIdx="0" presStyleCnt="1" custLinFactNeighborX="12500" custLinFactNeighborY="-5346"/>
      <dgm:spPr/>
    </dgm:pt>
    <dgm:pt modelId="{EE347241-8876-4582-87DA-39884CAF5B06}" type="pres">
      <dgm:prSet presAssocID="{E9B0AC5D-109C-4DBE-A6A3-370EDF61A0C2}" presName="theList" presStyleCnt="0"/>
      <dgm:spPr/>
    </dgm:pt>
    <dgm:pt modelId="{6BDD155F-DD20-4B70-9E7F-20A2DC1B6D1B}" type="pres">
      <dgm:prSet presAssocID="{AC04451E-1847-409C-88B6-727E50F496B3}" presName="aNode" presStyleLbl="fgAcc1" presStyleIdx="0" presStyleCnt="6" custLinFactY="100669" custLinFactNeighborX="-1964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328E8-7C8A-44F3-B25A-65239DF3E5F8}" type="pres">
      <dgm:prSet presAssocID="{AC04451E-1847-409C-88B6-727E50F496B3}" presName="aSpace" presStyleCnt="0"/>
      <dgm:spPr/>
    </dgm:pt>
    <dgm:pt modelId="{0B3C1326-65F2-4894-9EC9-D511D90364B2}" type="pres">
      <dgm:prSet presAssocID="{DFD66260-FE64-4E1F-96DE-E0079F6932A9}" presName="aNode" presStyleLbl="fgAcc1" presStyleIdx="1" presStyleCnt="6" custScaleX="247808" custLinFactY="104168" custLinFactNeighborX="-2750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6F960-DD6B-416E-AD11-C240CF7517CC}" type="pres">
      <dgm:prSet presAssocID="{DFD66260-FE64-4E1F-96DE-E0079F6932A9}" presName="aSpace" presStyleCnt="0"/>
      <dgm:spPr/>
    </dgm:pt>
    <dgm:pt modelId="{4F3C80B1-9789-4540-B7F4-A1C96F12BCF1}" type="pres">
      <dgm:prSet presAssocID="{EDE4774A-CD2A-4C9D-95E9-31C31C3E90D1}" presName="aNode" presStyleLbl="fgAcc1" presStyleIdx="2" presStyleCnt="6" custScaleX="242860" custLinFactY="121812" custLinFactNeighborX="-2696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BBFE4-B71D-479B-B98A-1A503BD2CB64}" type="pres">
      <dgm:prSet presAssocID="{EDE4774A-CD2A-4C9D-95E9-31C31C3E90D1}" presName="aSpace" presStyleCnt="0"/>
      <dgm:spPr/>
    </dgm:pt>
    <dgm:pt modelId="{EA58932E-20DE-4C56-BD62-29719617E111}" type="pres">
      <dgm:prSet presAssocID="{B1233C09-4191-4AC5-ACA3-82BAEE98BA67}" presName="aNode" presStyleLbl="fgAcc1" presStyleIdx="3" presStyleCnt="6" custScaleX="252722" custScaleY="266109" custLinFactY="109830" custLinFactNeighborX="-28055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CDE6D-DD91-4C8E-A84E-034E8F0DCB07}" type="pres">
      <dgm:prSet presAssocID="{B1233C09-4191-4AC5-ACA3-82BAEE98BA67}" presName="aSpace" presStyleCnt="0"/>
      <dgm:spPr/>
    </dgm:pt>
    <dgm:pt modelId="{17C31CB5-E082-4BBE-AA2A-ED2409D03848}" type="pres">
      <dgm:prSet presAssocID="{EDEEAF5A-E47D-47A3-A216-DC7D7B121BA6}" presName="aNode" presStyleLbl="fgAcc1" presStyleIdx="4" presStyleCnt="6" custScaleX="176923" custScaleY="122752" custLinFactY="220701" custLinFactNeighborX="-19231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34FDE-52F7-4B08-837C-9BF8BFD88391}" type="pres">
      <dgm:prSet presAssocID="{EDEEAF5A-E47D-47A3-A216-DC7D7B121BA6}" presName="aSpace" presStyleCnt="0"/>
      <dgm:spPr/>
    </dgm:pt>
    <dgm:pt modelId="{F06E3A54-3EFE-4CAB-9EAB-31AA090E6169}" type="pres">
      <dgm:prSet presAssocID="{621390D6-4F4D-49A7-BBE0-EBB40D5DA161}" presName="aNode" presStyleLbl="fgAcc1" presStyleIdx="5" presStyleCnt="6" custScaleX="253846" custScaleY="88584" custLinFactNeighborX="-28180" custLinFactNeighborY="-12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54CA5-B43A-4676-9A61-9AFB4703ABBC}" type="pres">
      <dgm:prSet presAssocID="{621390D6-4F4D-49A7-BBE0-EBB40D5DA161}" presName="aSpace" presStyleCnt="0"/>
      <dgm:spPr/>
    </dgm:pt>
  </dgm:ptLst>
  <dgm:cxnLst>
    <dgm:cxn modelId="{86590322-226F-4081-9568-E0C7519A36DE}" type="presOf" srcId="{AC04451E-1847-409C-88B6-727E50F496B3}" destId="{6BDD155F-DD20-4B70-9E7F-20A2DC1B6D1B}" srcOrd="0" destOrd="0" presId="urn:microsoft.com/office/officeart/2005/8/layout/pyramid2"/>
    <dgm:cxn modelId="{9E777F37-892C-448B-9156-314A849B0FB6}" srcId="{E9B0AC5D-109C-4DBE-A6A3-370EDF61A0C2}" destId="{B1233C09-4191-4AC5-ACA3-82BAEE98BA67}" srcOrd="3" destOrd="0" parTransId="{8B8C3D52-70A3-4FE5-8B16-91175B94DD17}" sibTransId="{59616ECD-D127-4FB5-AB9B-317678E98685}"/>
    <dgm:cxn modelId="{9C69186B-2E55-4D3B-A7FC-CAAECC11EFFB}" srcId="{E9B0AC5D-109C-4DBE-A6A3-370EDF61A0C2}" destId="{EDE4774A-CD2A-4C9D-95E9-31C31C3E90D1}" srcOrd="2" destOrd="0" parTransId="{8C4F278E-94AD-4DE0-B2DD-71B2023C93AA}" sibTransId="{85BBA6F9-6203-4DA6-B825-FD3C133615F8}"/>
    <dgm:cxn modelId="{C503ADF3-3B04-4B21-B534-471F968E94E7}" type="presOf" srcId="{EDEEAF5A-E47D-47A3-A216-DC7D7B121BA6}" destId="{17C31CB5-E082-4BBE-AA2A-ED2409D03848}" srcOrd="0" destOrd="0" presId="urn:microsoft.com/office/officeart/2005/8/layout/pyramid2"/>
    <dgm:cxn modelId="{72050314-96A1-4063-9C78-B56CC5CF46AB}" type="presOf" srcId="{621390D6-4F4D-49A7-BBE0-EBB40D5DA161}" destId="{F06E3A54-3EFE-4CAB-9EAB-31AA090E6169}" srcOrd="0" destOrd="0" presId="urn:microsoft.com/office/officeart/2005/8/layout/pyramid2"/>
    <dgm:cxn modelId="{B779E8DE-E1FC-426F-AFC8-F628B3B12909}" type="presOf" srcId="{B1233C09-4191-4AC5-ACA3-82BAEE98BA67}" destId="{EA58932E-20DE-4C56-BD62-29719617E111}" srcOrd="0" destOrd="0" presId="urn:microsoft.com/office/officeart/2005/8/layout/pyramid2"/>
    <dgm:cxn modelId="{753B2FDC-2D34-4490-86F7-F1CEBD6FDBA7}" type="presOf" srcId="{DFD66260-FE64-4E1F-96DE-E0079F6932A9}" destId="{0B3C1326-65F2-4894-9EC9-D511D90364B2}" srcOrd="0" destOrd="0" presId="urn:microsoft.com/office/officeart/2005/8/layout/pyramid2"/>
    <dgm:cxn modelId="{B024B56C-C0AA-4D7E-B428-679DA75A9E9F}" srcId="{E9B0AC5D-109C-4DBE-A6A3-370EDF61A0C2}" destId="{621390D6-4F4D-49A7-BBE0-EBB40D5DA161}" srcOrd="5" destOrd="0" parTransId="{C1662FC9-E3F1-4C9D-A649-CEF1F48F96E5}" sibTransId="{78921D7E-6BA1-4888-A272-CC533CC6D92F}"/>
    <dgm:cxn modelId="{168ADDE3-8A1C-4B74-98FE-C6FB382B1450}" srcId="{E9B0AC5D-109C-4DBE-A6A3-370EDF61A0C2}" destId="{AC04451E-1847-409C-88B6-727E50F496B3}" srcOrd="0" destOrd="0" parTransId="{4D0AAE80-FCB0-4D4B-881A-E090ACC25A6F}" sibTransId="{07401D62-FA4F-4C4C-BE84-76451B60DD80}"/>
    <dgm:cxn modelId="{EFFF5A76-AC68-4EC5-9FF9-8688C6ADC783}" type="presOf" srcId="{EDE4774A-CD2A-4C9D-95E9-31C31C3E90D1}" destId="{4F3C80B1-9789-4540-B7F4-A1C96F12BCF1}" srcOrd="0" destOrd="0" presId="urn:microsoft.com/office/officeart/2005/8/layout/pyramid2"/>
    <dgm:cxn modelId="{7EAEAEE0-AE21-485B-833F-A4810B9989BC}" srcId="{E9B0AC5D-109C-4DBE-A6A3-370EDF61A0C2}" destId="{EDEEAF5A-E47D-47A3-A216-DC7D7B121BA6}" srcOrd="4" destOrd="0" parTransId="{EE7E38D4-3691-4036-AB5F-5964EB7753FA}" sibTransId="{014C502F-6F39-4EF3-9E28-5F163394EF8D}"/>
    <dgm:cxn modelId="{137BE1ED-9F4B-49D8-9D94-ECA1C959D34A}" type="presOf" srcId="{E9B0AC5D-109C-4DBE-A6A3-370EDF61A0C2}" destId="{CB918669-4AD5-43B4-9BD0-E537C739DD87}" srcOrd="0" destOrd="0" presId="urn:microsoft.com/office/officeart/2005/8/layout/pyramid2"/>
    <dgm:cxn modelId="{77027FA5-D798-4E55-8C31-BBC77BB1B2B3}" srcId="{E9B0AC5D-109C-4DBE-A6A3-370EDF61A0C2}" destId="{DFD66260-FE64-4E1F-96DE-E0079F6932A9}" srcOrd="1" destOrd="0" parTransId="{4BDDB4CE-6D17-478C-B6A0-C469A8C31399}" sibTransId="{2ACE0B70-CFEE-43A7-B38E-75896BA8DBF1}"/>
    <dgm:cxn modelId="{7A9791FE-D310-437F-B09D-E4C76FB27200}" type="presParOf" srcId="{CB918669-4AD5-43B4-9BD0-E537C739DD87}" destId="{E4ABEEB9-BD25-42F9-AFD9-7FD23AD1FD11}" srcOrd="0" destOrd="0" presId="urn:microsoft.com/office/officeart/2005/8/layout/pyramid2"/>
    <dgm:cxn modelId="{868DD8A3-5F9B-4ADC-BF8A-8EF9E5BE57E6}" type="presParOf" srcId="{CB918669-4AD5-43B4-9BD0-E537C739DD87}" destId="{EE347241-8876-4582-87DA-39884CAF5B06}" srcOrd="1" destOrd="0" presId="urn:microsoft.com/office/officeart/2005/8/layout/pyramid2"/>
    <dgm:cxn modelId="{D2739ECF-ED1A-4F11-B1E6-9F9A6FD285F8}" type="presParOf" srcId="{EE347241-8876-4582-87DA-39884CAF5B06}" destId="{6BDD155F-DD20-4B70-9E7F-20A2DC1B6D1B}" srcOrd="0" destOrd="0" presId="urn:microsoft.com/office/officeart/2005/8/layout/pyramid2"/>
    <dgm:cxn modelId="{9D491A10-1E9D-43EE-81A3-D2529E560C9C}" type="presParOf" srcId="{EE347241-8876-4582-87DA-39884CAF5B06}" destId="{AAC328E8-7C8A-44F3-B25A-65239DF3E5F8}" srcOrd="1" destOrd="0" presId="urn:microsoft.com/office/officeart/2005/8/layout/pyramid2"/>
    <dgm:cxn modelId="{BC25C1B8-5B6E-4233-AAB7-8DDD4F82BFC4}" type="presParOf" srcId="{EE347241-8876-4582-87DA-39884CAF5B06}" destId="{0B3C1326-65F2-4894-9EC9-D511D90364B2}" srcOrd="2" destOrd="0" presId="urn:microsoft.com/office/officeart/2005/8/layout/pyramid2"/>
    <dgm:cxn modelId="{54F59091-06EB-4BA0-B2AC-901B81CCABD7}" type="presParOf" srcId="{EE347241-8876-4582-87DA-39884CAF5B06}" destId="{4766F960-DD6B-416E-AD11-C240CF7517CC}" srcOrd="3" destOrd="0" presId="urn:microsoft.com/office/officeart/2005/8/layout/pyramid2"/>
    <dgm:cxn modelId="{78C6EDB3-C734-4614-B104-ED935EA7F5F6}" type="presParOf" srcId="{EE347241-8876-4582-87DA-39884CAF5B06}" destId="{4F3C80B1-9789-4540-B7F4-A1C96F12BCF1}" srcOrd="4" destOrd="0" presId="urn:microsoft.com/office/officeart/2005/8/layout/pyramid2"/>
    <dgm:cxn modelId="{43D2BDEC-2294-46B0-AEB9-98D9EBE2B33C}" type="presParOf" srcId="{EE347241-8876-4582-87DA-39884CAF5B06}" destId="{F75BBFE4-B71D-479B-B98A-1A503BD2CB64}" srcOrd="5" destOrd="0" presId="urn:microsoft.com/office/officeart/2005/8/layout/pyramid2"/>
    <dgm:cxn modelId="{965377A1-F643-4C51-8CF5-BC825DBAB79C}" type="presParOf" srcId="{EE347241-8876-4582-87DA-39884CAF5B06}" destId="{EA58932E-20DE-4C56-BD62-29719617E111}" srcOrd="6" destOrd="0" presId="urn:microsoft.com/office/officeart/2005/8/layout/pyramid2"/>
    <dgm:cxn modelId="{7BE2EA41-B0E9-48C1-838B-05BE5B6F9B81}" type="presParOf" srcId="{EE347241-8876-4582-87DA-39884CAF5B06}" destId="{5A2CDE6D-DD91-4C8E-A84E-034E8F0DCB07}" srcOrd="7" destOrd="0" presId="urn:microsoft.com/office/officeart/2005/8/layout/pyramid2"/>
    <dgm:cxn modelId="{AD672E19-5CE8-4CCD-BCF3-1DB5F5182F04}" type="presParOf" srcId="{EE347241-8876-4582-87DA-39884CAF5B06}" destId="{17C31CB5-E082-4BBE-AA2A-ED2409D03848}" srcOrd="8" destOrd="0" presId="urn:microsoft.com/office/officeart/2005/8/layout/pyramid2"/>
    <dgm:cxn modelId="{E1A11D41-C8DB-4A8E-B015-E090406F94DD}" type="presParOf" srcId="{EE347241-8876-4582-87DA-39884CAF5B06}" destId="{E6534FDE-52F7-4B08-837C-9BF8BFD88391}" srcOrd="9" destOrd="0" presId="urn:microsoft.com/office/officeart/2005/8/layout/pyramid2"/>
    <dgm:cxn modelId="{2A4C1F59-314A-47F2-AC4E-5901639C2991}" type="presParOf" srcId="{EE347241-8876-4582-87DA-39884CAF5B06}" destId="{F06E3A54-3EFE-4CAB-9EAB-31AA090E6169}" srcOrd="10" destOrd="0" presId="urn:microsoft.com/office/officeart/2005/8/layout/pyramid2"/>
    <dgm:cxn modelId="{DA49993E-F946-46D1-8FF3-6B3E1239F389}" type="presParOf" srcId="{EE347241-8876-4582-87DA-39884CAF5B06}" destId="{E1154CA5-B43A-4676-9A61-9AFB4703ABBC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367402-60EC-41D5-9C47-DE22E5E8B5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0B0434-E927-4A15-B959-780C4E64B10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ru-RU" sz="1100" dirty="0" smtClean="0">
              <a:solidFill>
                <a:schemeClr val="tx1"/>
              </a:solidFill>
            </a:rPr>
            <a:t>1 задача. Создавать условия для повышения уровня патриотического и духовно-нравственного воспитания детей и молодежи. </a:t>
          </a:r>
        </a:p>
        <a:p>
          <a:pPr algn="l"/>
          <a:r>
            <a:rPr lang="ru-RU" sz="1100" dirty="0" smtClean="0">
              <a:solidFill>
                <a:schemeClr val="tx1"/>
              </a:solidFill>
            </a:rPr>
            <a:t>2 задача. Оказывать содействие в формировании устойчивой системы нравственных и гражданских ценностей, ценностей здорового образа жизни, развитии добровольческого движения (</a:t>
          </a:r>
          <a:r>
            <a:rPr lang="ru-RU" sz="1100" dirty="0" err="1" smtClean="0">
              <a:solidFill>
                <a:schemeClr val="tx1"/>
              </a:solidFill>
            </a:rPr>
            <a:t>волонтерства</a:t>
          </a:r>
          <a:r>
            <a:rPr lang="ru-RU" sz="1100" dirty="0" smtClean="0">
              <a:solidFill>
                <a:schemeClr val="tx1"/>
              </a:solidFill>
            </a:rPr>
            <a:t>), социальной активности подростков и молодежи.</a:t>
          </a:r>
        </a:p>
        <a:p>
          <a:pPr algn="l"/>
          <a:r>
            <a:rPr lang="ru-RU" sz="1100" dirty="0" smtClean="0">
              <a:solidFill>
                <a:schemeClr val="tx1"/>
              </a:solidFill>
            </a:rPr>
            <a:t>3 задача. Обеспечивать возможность эффективной системы выявления, поддержки и развития способностей и талантов у детей и молодежи.</a:t>
          </a:r>
        </a:p>
        <a:p>
          <a:pPr algn="l"/>
          <a:r>
            <a:rPr lang="ru-RU" sz="1100" dirty="0" smtClean="0">
              <a:solidFill>
                <a:schemeClr val="tx1"/>
              </a:solidFill>
            </a:rPr>
            <a:t>4 задача. Создавать условия для реализации потенциала молодёжи в социально-экономической сфере, внедрения технологии «социального лифта».</a:t>
          </a:r>
          <a:endParaRPr lang="ru-RU" sz="1100" b="1" baseline="0" dirty="0">
            <a:solidFill>
              <a:schemeClr val="tx1"/>
            </a:solidFill>
          </a:endParaRPr>
        </a:p>
      </dgm:t>
    </dgm:pt>
    <dgm:pt modelId="{A620ACCF-EB03-4A54-A2BB-0EAFABBB7065}" type="parTrans" cxnId="{03EF400E-E338-4D85-9122-D3ADF542E040}">
      <dgm:prSet/>
      <dgm:spPr/>
      <dgm:t>
        <a:bodyPr/>
        <a:lstStyle/>
        <a:p>
          <a:endParaRPr lang="ru-RU"/>
        </a:p>
      </dgm:t>
    </dgm:pt>
    <dgm:pt modelId="{0D2635BA-AD02-42B7-8CD0-E282296F961E}" type="sibTrans" cxnId="{03EF400E-E338-4D85-9122-D3ADF542E040}">
      <dgm:prSet/>
      <dgm:spPr/>
      <dgm:t>
        <a:bodyPr/>
        <a:lstStyle/>
        <a:p>
          <a:endParaRPr lang="ru-RU"/>
        </a:p>
      </dgm:t>
    </dgm:pt>
    <dgm:pt modelId="{C93D14C4-EE9E-466B-9DAF-6C901A452B1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100" dirty="0" smtClean="0">
              <a:solidFill>
                <a:schemeClr val="tx1"/>
              </a:solidFill>
            </a:rPr>
            <a:t>Учреждениями планируется оказать 2 вида муниципальных услуг, 6 видов  муниципальных работ. Общее количество мероприятий, реализуемых в рамках выполняемых работ и услуг –  104 мероприятия. Количество кружков и секций – 30 единиц, количество общественных объединений – 48. Так же предусмотрена реализация </a:t>
          </a:r>
          <a:r>
            <a:rPr lang="ru-RU" sz="1100" dirty="0" err="1" smtClean="0">
              <a:solidFill>
                <a:schemeClr val="tx1"/>
              </a:solidFill>
            </a:rPr>
            <a:t>общеразвивающих</a:t>
          </a:r>
          <a:r>
            <a:rPr lang="ru-RU" sz="1100" dirty="0" smtClean="0">
              <a:solidFill>
                <a:schemeClr val="tx1"/>
              </a:solidFill>
            </a:rPr>
            <a:t> общеобразовательных программ по 6 направлениям в объеме 560 772 человеко-часов.</a:t>
          </a:r>
          <a:endParaRPr lang="ru-RU" sz="1100" baseline="0" dirty="0">
            <a:solidFill>
              <a:schemeClr val="tx1"/>
            </a:solidFill>
          </a:endParaRPr>
        </a:p>
      </dgm:t>
    </dgm:pt>
    <dgm:pt modelId="{B8603652-AB5A-4CC7-9154-8CB463C47F96}" type="parTrans" cxnId="{E5BDF9D6-80BF-4059-8222-F898D3B6B801}">
      <dgm:prSet/>
      <dgm:spPr/>
      <dgm:t>
        <a:bodyPr/>
        <a:lstStyle/>
        <a:p>
          <a:endParaRPr lang="ru-RU"/>
        </a:p>
      </dgm:t>
    </dgm:pt>
    <dgm:pt modelId="{5F60EEC3-B633-45C6-A488-D9558B53F43F}" type="sibTrans" cxnId="{E5BDF9D6-80BF-4059-8222-F898D3B6B801}">
      <dgm:prSet/>
      <dgm:spPr/>
      <dgm:t>
        <a:bodyPr/>
        <a:lstStyle/>
        <a:p>
          <a:endParaRPr lang="ru-RU"/>
        </a:p>
      </dgm:t>
    </dgm:pt>
    <dgm:pt modelId="{4EBDE7DF-002B-4051-9F83-CD8FE5FE225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</a:rPr>
            <a:t> Планируемая среднемесячная заработная плата педагогическим работникам на 2020 год составит 47 732  руб.</a:t>
          </a:r>
          <a:endParaRPr lang="ru-RU" sz="1200" dirty="0">
            <a:solidFill>
              <a:schemeClr val="tx1"/>
            </a:solidFill>
          </a:endParaRPr>
        </a:p>
      </dgm:t>
    </dgm:pt>
    <dgm:pt modelId="{A86B5014-C439-4650-AD4E-3F850E4780DF}" type="parTrans" cxnId="{639127A4-DC5A-45E7-B0DE-90CF68C4DFE5}">
      <dgm:prSet/>
      <dgm:spPr/>
      <dgm:t>
        <a:bodyPr/>
        <a:lstStyle/>
        <a:p>
          <a:endParaRPr lang="ru-RU"/>
        </a:p>
      </dgm:t>
    </dgm:pt>
    <dgm:pt modelId="{F16F7766-F8AF-4649-A4F3-056C5EA5FE1F}" type="sibTrans" cxnId="{639127A4-DC5A-45E7-B0DE-90CF68C4DFE5}">
      <dgm:prSet/>
      <dgm:spPr/>
      <dgm:t>
        <a:bodyPr/>
        <a:lstStyle/>
        <a:p>
          <a:endParaRPr lang="ru-RU"/>
        </a:p>
      </dgm:t>
    </dgm:pt>
    <dgm:pt modelId="{196C5CD6-2E48-4E1E-867B-57381C592426}" type="pres">
      <dgm:prSet presAssocID="{EA367402-60EC-41D5-9C47-DE22E5E8B5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D570A9-26D4-48BD-AC9C-243E38145D38}" type="pres">
      <dgm:prSet presAssocID="{110B0434-E927-4A15-B959-780C4E64B102}" presName="parentText" presStyleLbl="node1" presStyleIdx="0" presStyleCnt="3" custAng="0" custScaleY="106843" custLinFactY="-194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DA0E8-7E12-4FE8-8A1C-4C4FF7C6CDF3}" type="pres">
      <dgm:prSet presAssocID="{0D2635BA-AD02-42B7-8CD0-E282296F961E}" presName="spacer" presStyleCnt="0"/>
      <dgm:spPr/>
    </dgm:pt>
    <dgm:pt modelId="{806AD1A5-BF4A-4878-8B16-CBA188DC3BD0}" type="pres">
      <dgm:prSet presAssocID="{C93D14C4-EE9E-466B-9DAF-6C901A452B14}" presName="parentText" presStyleLbl="node1" presStyleIdx="1" presStyleCnt="3" custScaleY="90247" custLinFactY="-1025" custLinFactNeighborX="56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B3804-20BF-4062-9CA8-B4BB46D76D37}" type="pres">
      <dgm:prSet presAssocID="{5F60EEC3-B633-45C6-A488-D9558B53F43F}" presName="spacer" presStyleCnt="0"/>
      <dgm:spPr/>
    </dgm:pt>
    <dgm:pt modelId="{8BECF705-2EA7-45DB-A460-9272A98B977B}" type="pres">
      <dgm:prSet presAssocID="{4EBDE7DF-002B-4051-9F83-CD8FE5FE225B}" presName="parentText" presStyleLbl="node1" presStyleIdx="2" presStyleCnt="3" custScaleY="30390" custLinFactY="-2840" custLinFactNeighborX="18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3ADCA3-0A53-4FB5-BE51-86D9D89A5EEA}" type="presOf" srcId="{110B0434-E927-4A15-B959-780C4E64B102}" destId="{36D570A9-26D4-48BD-AC9C-243E38145D38}" srcOrd="0" destOrd="0" presId="urn:microsoft.com/office/officeart/2005/8/layout/vList2"/>
    <dgm:cxn modelId="{639127A4-DC5A-45E7-B0DE-90CF68C4DFE5}" srcId="{EA367402-60EC-41D5-9C47-DE22E5E8B5AC}" destId="{4EBDE7DF-002B-4051-9F83-CD8FE5FE225B}" srcOrd="2" destOrd="0" parTransId="{A86B5014-C439-4650-AD4E-3F850E4780DF}" sibTransId="{F16F7766-F8AF-4649-A4F3-056C5EA5FE1F}"/>
    <dgm:cxn modelId="{BEAC7CF2-0E96-4880-9490-B0BAFEA152FF}" type="presOf" srcId="{EA367402-60EC-41D5-9C47-DE22E5E8B5AC}" destId="{196C5CD6-2E48-4E1E-867B-57381C592426}" srcOrd="0" destOrd="0" presId="urn:microsoft.com/office/officeart/2005/8/layout/vList2"/>
    <dgm:cxn modelId="{E5BDF9D6-80BF-4059-8222-F898D3B6B801}" srcId="{EA367402-60EC-41D5-9C47-DE22E5E8B5AC}" destId="{C93D14C4-EE9E-466B-9DAF-6C901A452B14}" srcOrd="1" destOrd="0" parTransId="{B8603652-AB5A-4CC7-9154-8CB463C47F96}" sibTransId="{5F60EEC3-B633-45C6-A488-D9558B53F43F}"/>
    <dgm:cxn modelId="{963A089D-48D7-4950-9016-243E50BF3DE2}" type="presOf" srcId="{4EBDE7DF-002B-4051-9F83-CD8FE5FE225B}" destId="{8BECF705-2EA7-45DB-A460-9272A98B977B}" srcOrd="0" destOrd="0" presId="urn:microsoft.com/office/officeart/2005/8/layout/vList2"/>
    <dgm:cxn modelId="{03EF400E-E338-4D85-9122-D3ADF542E040}" srcId="{EA367402-60EC-41D5-9C47-DE22E5E8B5AC}" destId="{110B0434-E927-4A15-B959-780C4E64B102}" srcOrd="0" destOrd="0" parTransId="{A620ACCF-EB03-4A54-A2BB-0EAFABBB7065}" sibTransId="{0D2635BA-AD02-42B7-8CD0-E282296F961E}"/>
    <dgm:cxn modelId="{C29C2A53-0714-4C51-BE75-16FA1B846B70}" type="presOf" srcId="{C93D14C4-EE9E-466B-9DAF-6C901A452B14}" destId="{806AD1A5-BF4A-4878-8B16-CBA188DC3BD0}" srcOrd="0" destOrd="0" presId="urn:microsoft.com/office/officeart/2005/8/layout/vList2"/>
    <dgm:cxn modelId="{6902BDF5-C638-4E46-A9CA-1697187CA430}" type="presParOf" srcId="{196C5CD6-2E48-4E1E-867B-57381C592426}" destId="{36D570A9-26D4-48BD-AC9C-243E38145D38}" srcOrd="0" destOrd="0" presId="urn:microsoft.com/office/officeart/2005/8/layout/vList2"/>
    <dgm:cxn modelId="{3D7AE5E9-18D2-4A54-A0D9-BF09707C8C5A}" type="presParOf" srcId="{196C5CD6-2E48-4E1E-867B-57381C592426}" destId="{CE5DA0E8-7E12-4FE8-8A1C-4C4FF7C6CDF3}" srcOrd="1" destOrd="0" presId="urn:microsoft.com/office/officeart/2005/8/layout/vList2"/>
    <dgm:cxn modelId="{6B9601BD-9CBD-4646-9D98-BA5BCCF2CDB1}" type="presParOf" srcId="{196C5CD6-2E48-4E1E-867B-57381C592426}" destId="{806AD1A5-BF4A-4878-8B16-CBA188DC3BD0}" srcOrd="2" destOrd="0" presId="urn:microsoft.com/office/officeart/2005/8/layout/vList2"/>
    <dgm:cxn modelId="{A1D07E01-03DB-418A-BB9A-D610FCCEFCEE}" type="presParOf" srcId="{196C5CD6-2E48-4E1E-867B-57381C592426}" destId="{806B3804-20BF-4062-9CA8-B4BB46D76D37}" srcOrd="3" destOrd="0" presId="urn:microsoft.com/office/officeart/2005/8/layout/vList2"/>
    <dgm:cxn modelId="{665318CD-2F55-42CD-B338-748D82023219}" type="presParOf" srcId="{196C5CD6-2E48-4E1E-867B-57381C592426}" destId="{8BECF705-2EA7-45DB-A460-9272A98B97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82461-E105-4C11-BC36-C7BF9CD37B0F}">
      <dsp:nvSpPr>
        <dsp:cNvPr id="0" name=""/>
        <dsp:cNvSpPr/>
      </dsp:nvSpPr>
      <dsp:spPr>
        <a:xfrm>
          <a:off x="4184420" y="2839449"/>
          <a:ext cx="1562915" cy="119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100% - бюджет города Тобольска</a:t>
          </a:r>
          <a:endParaRPr lang="ru-RU" sz="1200" kern="1200" dirty="0"/>
        </a:p>
      </dsp:txBody>
      <dsp:txXfrm>
        <a:off x="4679501" y="3163905"/>
        <a:ext cx="1041628" cy="842337"/>
      </dsp:txXfrm>
    </dsp:sp>
    <dsp:sp modelId="{6528E390-7D6E-49D2-A115-D209DE575E03}">
      <dsp:nvSpPr>
        <dsp:cNvPr id="0" name=""/>
        <dsp:cNvSpPr/>
      </dsp:nvSpPr>
      <dsp:spPr>
        <a:xfrm>
          <a:off x="575571" y="2875366"/>
          <a:ext cx="1619453" cy="1180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100% - областной бюджет</a:t>
          </a:r>
          <a:endParaRPr lang="ru-RU" sz="1200" kern="1200" dirty="0"/>
        </a:p>
      </dsp:txBody>
      <dsp:txXfrm>
        <a:off x="601506" y="3196459"/>
        <a:ext cx="1081747" cy="833601"/>
      </dsp:txXfrm>
    </dsp:sp>
    <dsp:sp modelId="{70974E91-9A30-4F24-880B-3070C593D4AB}">
      <dsp:nvSpPr>
        <dsp:cNvPr id="0" name=""/>
        <dsp:cNvSpPr/>
      </dsp:nvSpPr>
      <dsp:spPr>
        <a:xfrm>
          <a:off x="4468956" y="415987"/>
          <a:ext cx="1557880" cy="128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100% - бюджет города Тобольска</a:t>
          </a:r>
          <a:endParaRPr lang="ru-RU" sz="1200" kern="1200" dirty="0"/>
        </a:p>
      </dsp:txBody>
      <dsp:txXfrm>
        <a:off x="4964475" y="444141"/>
        <a:ext cx="1034208" cy="904953"/>
      </dsp:txXfrm>
    </dsp:sp>
    <dsp:sp modelId="{9EC6C6CD-399F-4E45-AAF2-4C68CA3E43E8}">
      <dsp:nvSpPr>
        <dsp:cNvPr id="0" name=""/>
        <dsp:cNvSpPr/>
      </dsp:nvSpPr>
      <dsp:spPr>
        <a:xfrm>
          <a:off x="418817" y="117503"/>
          <a:ext cx="1360934" cy="1138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НДФЛ с иностранных граждан</a:t>
          </a:r>
          <a:endParaRPr lang="ru-RU" sz="800" kern="1200" dirty="0"/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76% -областной бюджет;</a:t>
          </a:r>
          <a:endParaRPr lang="ru-RU" sz="800" kern="1200" dirty="0"/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24% - бюджет города Тобольска </a:t>
          </a:r>
          <a:endParaRPr lang="ru-RU" sz="800" kern="1200" dirty="0"/>
        </a:p>
      </dsp:txBody>
      <dsp:txXfrm>
        <a:off x="443820" y="142506"/>
        <a:ext cx="902648" cy="803660"/>
      </dsp:txXfrm>
    </dsp:sp>
    <dsp:sp modelId="{A0DEC0DC-E251-4206-8D1F-FB47C5871D82}">
      <dsp:nvSpPr>
        <dsp:cNvPr id="0" name=""/>
        <dsp:cNvSpPr/>
      </dsp:nvSpPr>
      <dsp:spPr>
        <a:xfrm>
          <a:off x="1380575" y="643121"/>
          <a:ext cx="1682020" cy="125880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Налог на доходы физических лиц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1873227" y="1011816"/>
        <a:ext cx="1189368" cy="890109"/>
      </dsp:txXfrm>
    </dsp:sp>
    <dsp:sp modelId="{63796601-DD0A-4583-AE6F-AABE851D5D0E}">
      <dsp:nvSpPr>
        <dsp:cNvPr id="0" name=""/>
        <dsp:cNvSpPr/>
      </dsp:nvSpPr>
      <dsp:spPr>
        <a:xfrm rot="5400000">
          <a:off x="3386215" y="497434"/>
          <a:ext cx="1259626" cy="155100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Налог на имущество физических лиц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3240529" y="1012057"/>
        <a:ext cx="1096723" cy="890690"/>
      </dsp:txXfrm>
    </dsp:sp>
    <dsp:sp modelId="{C6A09AAD-5E86-4A42-9BA7-307F9DD2891B}">
      <dsp:nvSpPr>
        <dsp:cNvPr id="0" name=""/>
        <dsp:cNvSpPr/>
      </dsp:nvSpPr>
      <dsp:spPr>
        <a:xfrm rot="10800000">
          <a:off x="3240545" y="2217345"/>
          <a:ext cx="1537494" cy="12400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    Земельный </a:t>
          </a:r>
          <a:r>
            <a:rPr lang="ru-RU" sz="1200" b="1" kern="1200" dirty="0" smtClean="0">
              <a:latin typeface="+mn-lt"/>
              <a:cs typeface="Arial" pitchFamily="34" charset="0"/>
            </a:rPr>
            <a:t>налог</a:t>
          </a:r>
          <a:endParaRPr lang="ru-RU" sz="1200" b="1" kern="1200" dirty="0">
            <a:latin typeface="+mn-lt"/>
            <a:cs typeface="Arial" pitchFamily="34" charset="0"/>
          </a:endParaRPr>
        </a:p>
      </dsp:txBody>
      <dsp:txXfrm rot="10800000">
        <a:off x="3240545" y="2217345"/>
        <a:ext cx="1087172" cy="876870"/>
      </dsp:txXfrm>
    </dsp:sp>
    <dsp:sp modelId="{676B0EAE-F4E7-4C7B-B004-5E776555B98E}">
      <dsp:nvSpPr>
        <dsp:cNvPr id="0" name=""/>
        <dsp:cNvSpPr/>
      </dsp:nvSpPr>
      <dsp:spPr>
        <a:xfrm rot="16200000">
          <a:off x="1550897" y="2011418"/>
          <a:ext cx="1270702" cy="164196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+mn-lt"/>
              <a:cs typeface="Arial" pitchFamily="34" charset="0"/>
            </a:rPr>
            <a:t>Транспортный      налог</a:t>
          </a:r>
          <a:endParaRPr lang="ru-RU" sz="1100" b="1" kern="1200" dirty="0">
            <a:latin typeface="+mn-lt"/>
            <a:cs typeface="Arial" pitchFamily="34" charset="0"/>
          </a:endParaRPr>
        </a:p>
      </dsp:txBody>
      <dsp:txXfrm rot="5400000">
        <a:off x="1846186" y="2197051"/>
        <a:ext cx="1161047" cy="898522"/>
      </dsp:txXfrm>
    </dsp:sp>
    <dsp:sp modelId="{E3D80CA2-9A92-4BBF-ADA6-F0D3117ED87B}">
      <dsp:nvSpPr>
        <dsp:cNvPr id="0" name=""/>
        <dsp:cNvSpPr/>
      </dsp:nvSpPr>
      <dsp:spPr>
        <a:xfrm>
          <a:off x="2739595" y="1695894"/>
          <a:ext cx="616808" cy="697744"/>
        </a:xfrm>
        <a:prstGeom prst="flowChartConnector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F8028-1625-4D00-9869-C3F00F134361}">
      <dsp:nvSpPr>
        <dsp:cNvPr id="0" name=""/>
        <dsp:cNvSpPr/>
      </dsp:nvSpPr>
      <dsp:spPr>
        <a:xfrm rot="10800000">
          <a:off x="2519518" y="1727019"/>
          <a:ext cx="1056963" cy="671769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8EC96-8883-4626-B44B-1150595F7C31}">
      <dsp:nvSpPr>
        <dsp:cNvPr id="0" name=""/>
        <dsp:cNvSpPr/>
      </dsp:nvSpPr>
      <dsp:spPr>
        <a:xfrm rot="5400000">
          <a:off x="5591482" y="-2341633"/>
          <a:ext cx="649697" cy="5598087"/>
        </a:xfrm>
        <a:prstGeom prst="round2SameRect">
          <a:avLst/>
        </a:prstGeom>
        <a:solidFill>
          <a:srgbClr val="CCC1DA"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effectLst/>
              <a:latin typeface="+mj-lt"/>
              <a:ea typeface="Times New Roman"/>
            </a:rPr>
            <a:t>Повышение качества и комфорта городской среды на территории муниципального образования городской округ город Тобольск</a:t>
          </a:r>
          <a:endParaRPr lang="ru-RU" sz="105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 rot="-5400000">
        <a:off x="3117287" y="164278"/>
        <a:ext cx="5566371" cy="586265"/>
      </dsp:txXfrm>
    </dsp:sp>
    <dsp:sp modelId="{6F224305-99E7-4E97-9CB8-FF99006C0358}">
      <dsp:nvSpPr>
        <dsp:cNvPr id="0" name=""/>
        <dsp:cNvSpPr/>
      </dsp:nvSpPr>
      <dsp:spPr>
        <a:xfrm>
          <a:off x="0" y="0"/>
          <a:ext cx="2794790" cy="866738"/>
        </a:xfrm>
        <a:prstGeom prst="roundRect">
          <a:avLst/>
        </a:prstGeom>
        <a:solidFill>
          <a:srgbClr val="CCC1D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Цель Программы</a:t>
          </a:r>
          <a:endParaRPr lang="ru-RU" sz="2300" b="1" kern="12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sp:txBody>
      <dsp:txXfrm>
        <a:off x="42311" y="42311"/>
        <a:ext cx="2710168" cy="782116"/>
      </dsp:txXfrm>
    </dsp:sp>
    <dsp:sp modelId="{7107A488-AA0C-4547-BC6D-BFE6AAF1554C}">
      <dsp:nvSpPr>
        <dsp:cNvPr id="0" name=""/>
        <dsp:cNvSpPr/>
      </dsp:nvSpPr>
      <dsp:spPr>
        <a:xfrm rot="5400000">
          <a:off x="5224676" y="-1236359"/>
          <a:ext cx="1383254" cy="5598143"/>
        </a:xfrm>
        <a:prstGeom prst="round2SameRect">
          <a:avLst/>
        </a:prstGeom>
        <a:solidFill>
          <a:srgbClr val="B7DEE8"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effectLst/>
              <a:latin typeface="+mj-lt"/>
              <a:ea typeface="Times New Roman"/>
            </a:rPr>
            <a:t>Реализация мероприятий по благоустройству придомовых территорий;</a:t>
          </a:r>
          <a:endParaRPr lang="ru-RU" sz="105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effectLst/>
              <a:latin typeface="+mj-lt"/>
              <a:ea typeface="Times New Roman"/>
            </a:rPr>
            <a:t>Реализация мероприятий по благоустройству общественных пространств и  мест массового отдыха населения;</a:t>
          </a:r>
          <a:endParaRPr lang="ru-RU" sz="105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effectLst/>
              <a:latin typeface="+mj-lt"/>
              <a:ea typeface="Times New Roman"/>
            </a:rPr>
            <a:t>Реализация мероприятий по содержанию муниципальных дорог и тротуаров;</a:t>
          </a:r>
          <a:endParaRPr lang="ru-RU" sz="105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effectLst/>
              <a:latin typeface="+mj-lt"/>
              <a:ea typeface="Times New Roman"/>
            </a:rPr>
            <a:t>Реализация мероприятий по текущему содержанию объектов благоустройства и  территории города.</a:t>
          </a:r>
          <a:endParaRPr lang="ru-RU" sz="105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 rot="-5400000">
        <a:off x="3117232" y="938610"/>
        <a:ext cx="5530618" cy="1248204"/>
      </dsp:txXfrm>
    </dsp:sp>
    <dsp:sp modelId="{7AF2047D-E9BE-4487-8D24-96A8A757AF8F}">
      <dsp:nvSpPr>
        <dsp:cNvPr id="0" name=""/>
        <dsp:cNvSpPr/>
      </dsp:nvSpPr>
      <dsp:spPr>
        <a:xfrm>
          <a:off x="0" y="1075696"/>
          <a:ext cx="2648299" cy="995590"/>
        </a:xfrm>
        <a:prstGeom prst="roundRect">
          <a:avLst/>
        </a:prstGeom>
        <a:solidFill>
          <a:srgbClr val="B7DEE8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Задачи Программы</a:t>
          </a:r>
          <a:endParaRPr lang="ru-RU" sz="2300" b="1" kern="12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sp:txBody>
      <dsp:txXfrm>
        <a:off x="48601" y="1124297"/>
        <a:ext cx="2551097" cy="8983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BA2C6-93B7-40F7-AF07-DF697E5EFBBA}">
      <dsp:nvSpPr>
        <dsp:cNvPr id="0" name=""/>
        <dsp:cNvSpPr/>
      </dsp:nvSpPr>
      <dsp:spPr>
        <a:xfrm rot="5400000">
          <a:off x="5214874" y="-2345138"/>
          <a:ext cx="957931" cy="58891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Содействие развитию химических и нефтехимических производств </a:t>
          </a:r>
          <a:endParaRPr lang="ru-RU" sz="1100" b="1" kern="1200" dirty="0"/>
        </a:p>
      </dsp:txBody>
      <dsp:txXfrm rot="-5400000">
        <a:off x="2749242" y="167256"/>
        <a:ext cx="5842433" cy="864407"/>
      </dsp:txXfrm>
    </dsp:sp>
    <dsp:sp modelId="{F9E58463-908A-468D-B168-C98FC983204E}">
      <dsp:nvSpPr>
        <dsp:cNvPr id="0" name=""/>
        <dsp:cNvSpPr/>
      </dsp:nvSpPr>
      <dsp:spPr>
        <a:xfrm>
          <a:off x="0" y="752"/>
          <a:ext cx="2749242" cy="1197414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Цель программы: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58453" y="59205"/>
        <a:ext cx="2632336" cy="1080508"/>
      </dsp:txXfrm>
    </dsp:sp>
    <dsp:sp modelId="{0F65ACE7-45DC-45A6-8436-AFA19C97FECC}">
      <dsp:nvSpPr>
        <dsp:cNvPr id="0" name=""/>
        <dsp:cNvSpPr/>
      </dsp:nvSpPr>
      <dsp:spPr>
        <a:xfrm rot="5400000">
          <a:off x="5396886" y="-948332"/>
          <a:ext cx="957931" cy="55302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Содействие  модернизации и расширению производственных мощностей субъектов деятельности в сфере химических и нефтехимических производств.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Содействие  созданию новых высокотехнологичных рабочих мест.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Содействие </a:t>
          </a:r>
          <a:r>
            <a:rPr lang="ru-RU" sz="1100" kern="1200" dirty="0" err="1" smtClean="0"/>
            <a:t>импортозамещению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 rot="-5400000">
        <a:off x="3110745" y="1384571"/>
        <a:ext cx="5483451" cy="864407"/>
      </dsp:txXfrm>
    </dsp:sp>
    <dsp:sp modelId="{EEE628ED-9A36-4149-B3E9-582BA0994234}">
      <dsp:nvSpPr>
        <dsp:cNvPr id="0" name=""/>
        <dsp:cNvSpPr/>
      </dsp:nvSpPr>
      <dsp:spPr>
        <a:xfrm>
          <a:off x="0" y="1258037"/>
          <a:ext cx="3110745" cy="1117474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Задачи Программы:</a:t>
          </a:r>
          <a:endParaRPr lang="ru-RU" sz="3000" kern="1200" dirty="0"/>
        </a:p>
      </dsp:txBody>
      <dsp:txXfrm>
        <a:off x="54551" y="1312588"/>
        <a:ext cx="3001643" cy="10083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B17CE-C58A-41CF-9DC4-F37DA214275E}">
      <dsp:nvSpPr>
        <dsp:cNvPr id="0" name=""/>
        <dsp:cNvSpPr/>
      </dsp:nvSpPr>
      <dsp:spPr>
        <a:xfrm>
          <a:off x="1295764" y="642671"/>
          <a:ext cx="1497273" cy="123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Субсидии юридическим лицам – 4186 млн.руб.</a:t>
          </a:r>
          <a:endParaRPr lang="ru-RU" sz="1500" kern="1200" dirty="0"/>
        </a:p>
      </dsp:txBody>
      <dsp:txXfrm>
        <a:off x="1324183" y="671090"/>
        <a:ext cx="1440435" cy="913470"/>
      </dsp:txXfrm>
    </dsp:sp>
    <dsp:sp modelId="{EFC7CABE-0215-4655-BDE7-6008DFBBF373}">
      <dsp:nvSpPr>
        <dsp:cNvPr id="0" name=""/>
        <dsp:cNvSpPr/>
      </dsp:nvSpPr>
      <dsp:spPr>
        <a:xfrm>
          <a:off x="2084794" y="748599"/>
          <a:ext cx="1929236" cy="1929236"/>
        </a:xfrm>
        <a:prstGeom prst="leftCircularArrow">
          <a:avLst>
            <a:gd name="adj1" fmla="val 4585"/>
            <a:gd name="adj2" fmla="val 584102"/>
            <a:gd name="adj3" fmla="val 2359613"/>
            <a:gd name="adj4" fmla="val 9024489"/>
            <a:gd name="adj5" fmla="val 535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8CB98-16D9-40CD-8E23-FC17A1428FFC}">
      <dsp:nvSpPr>
        <dsp:cNvPr id="0" name=""/>
        <dsp:cNvSpPr/>
      </dsp:nvSpPr>
      <dsp:spPr>
        <a:xfrm>
          <a:off x="1628492" y="1612979"/>
          <a:ext cx="1330909" cy="52925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2021 год</a:t>
          </a:r>
          <a:endParaRPr lang="ru-RU" sz="2200" kern="1200" dirty="0"/>
        </a:p>
      </dsp:txBody>
      <dsp:txXfrm>
        <a:off x="1643993" y="1628480"/>
        <a:ext cx="1299907" cy="498257"/>
      </dsp:txXfrm>
    </dsp:sp>
    <dsp:sp modelId="{0D480F72-F27A-4E33-BF05-DB4EF7FB86C8}">
      <dsp:nvSpPr>
        <dsp:cNvPr id="0" name=""/>
        <dsp:cNvSpPr/>
      </dsp:nvSpPr>
      <dsp:spPr>
        <a:xfrm>
          <a:off x="3380649" y="642671"/>
          <a:ext cx="1497273" cy="123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Субсидии юридическим лицам – 4455 млн.руб.</a:t>
          </a:r>
          <a:endParaRPr lang="ru-RU" sz="1500" kern="1200" dirty="0"/>
        </a:p>
      </dsp:txBody>
      <dsp:txXfrm>
        <a:off x="3409068" y="935720"/>
        <a:ext cx="1440435" cy="913470"/>
      </dsp:txXfrm>
    </dsp:sp>
    <dsp:sp modelId="{B707D959-6E80-408C-9615-C3561C4C1D0C}">
      <dsp:nvSpPr>
        <dsp:cNvPr id="0" name=""/>
        <dsp:cNvSpPr/>
      </dsp:nvSpPr>
      <dsp:spPr>
        <a:xfrm>
          <a:off x="4157201" y="-205975"/>
          <a:ext cx="2120554" cy="2120554"/>
        </a:xfrm>
        <a:prstGeom prst="circularArrow">
          <a:avLst>
            <a:gd name="adj1" fmla="val 4172"/>
            <a:gd name="adj2" fmla="val 526048"/>
            <a:gd name="adj3" fmla="val 19298441"/>
            <a:gd name="adj4" fmla="val 12575511"/>
            <a:gd name="adj5" fmla="val 486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DE675-AE0C-445E-ABEE-DE438703526E}">
      <dsp:nvSpPr>
        <dsp:cNvPr id="0" name=""/>
        <dsp:cNvSpPr/>
      </dsp:nvSpPr>
      <dsp:spPr>
        <a:xfrm>
          <a:off x="3713376" y="378042"/>
          <a:ext cx="1330909" cy="52925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2022год</a:t>
          </a:r>
          <a:endParaRPr lang="ru-RU" sz="2200" kern="1200" dirty="0"/>
        </a:p>
      </dsp:txBody>
      <dsp:txXfrm>
        <a:off x="3728877" y="393543"/>
        <a:ext cx="1299907" cy="498257"/>
      </dsp:txXfrm>
    </dsp:sp>
    <dsp:sp modelId="{EACEAC93-2375-4928-AC00-97EEC4168182}">
      <dsp:nvSpPr>
        <dsp:cNvPr id="0" name=""/>
        <dsp:cNvSpPr/>
      </dsp:nvSpPr>
      <dsp:spPr>
        <a:xfrm>
          <a:off x="5465533" y="642671"/>
          <a:ext cx="1497273" cy="123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Субсидии юридическим лицам – 4888 млн.руб.</a:t>
          </a:r>
          <a:endParaRPr lang="ru-RU" sz="1500" kern="1200" dirty="0"/>
        </a:p>
      </dsp:txBody>
      <dsp:txXfrm>
        <a:off x="5493952" y="671090"/>
        <a:ext cx="1440435" cy="913470"/>
      </dsp:txXfrm>
    </dsp:sp>
    <dsp:sp modelId="{53FC1C04-E13C-4C9A-96C2-190A931E3251}">
      <dsp:nvSpPr>
        <dsp:cNvPr id="0" name=""/>
        <dsp:cNvSpPr/>
      </dsp:nvSpPr>
      <dsp:spPr>
        <a:xfrm>
          <a:off x="5798261" y="1612979"/>
          <a:ext cx="1330909" cy="52925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2023год</a:t>
          </a:r>
          <a:endParaRPr lang="ru-RU" sz="2200" kern="1200" dirty="0"/>
        </a:p>
      </dsp:txBody>
      <dsp:txXfrm>
        <a:off x="5813762" y="1628480"/>
        <a:ext cx="1299907" cy="4982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45366-450F-48AD-A50F-6FBD81F91D2C}">
      <dsp:nvSpPr>
        <dsp:cNvPr id="0" name=""/>
        <dsp:cNvSpPr/>
      </dsp:nvSpPr>
      <dsp:spPr>
        <a:xfrm>
          <a:off x="3470582" y="432053"/>
          <a:ext cx="5205873" cy="555814"/>
        </a:xfrm>
        <a:prstGeom prst="rightArrow">
          <a:avLst>
            <a:gd name="adj1" fmla="val 75000"/>
            <a:gd name="adj2" fmla="val 5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обеспеченности населения качественными жилищно-коммунальными услугами на современном уровне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3470582" y="501530"/>
        <a:ext cx="4997443" cy="416860"/>
      </dsp:txXfrm>
    </dsp:sp>
    <dsp:sp modelId="{3832F125-E61F-44EE-B2C4-78462F1279AE}">
      <dsp:nvSpPr>
        <dsp:cNvPr id="0" name=""/>
        <dsp:cNvSpPr/>
      </dsp:nvSpPr>
      <dsp:spPr>
        <a:xfrm>
          <a:off x="0" y="288031"/>
          <a:ext cx="3470582" cy="876182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Цель программы</a:t>
          </a:r>
          <a:endParaRPr lang="ru-RU" sz="2000" kern="1200" dirty="0">
            <a:latin typeface="+mj-lt"/>
          </a:endParaRPr>
        </a:p>
      </dsp:txBody>
      <dsp:txXfrm>
        <a:off x="42772" y="330803"/>
        <a:ext cx="3385038" cy="790638"/>
      </dsp:txXfrm>
    </dsp:sp>
    <dsp:sp modelId="{54D4C422-46DF-429B-BAC3-CFF08727FF64}">
      <dsp:nvSpPr>
        <dsp:cNvPr id="0" name=""/>
        <dsp:cNvSpPr/>
      </dsp:nvSpPr>
      <dsp:spPr>
        <a:xfrm>
          <a:off x="3474134" y="965600"/>
          <a:ext cx="5200789" cy="3066847"/>
        </a:xfrm>
        <a:prstGeom prst="rightArrow">
          <a:avLst>
            <a:gd name="adj1" fmla="val 75000"/>
            <a:gd name="adj2" fmla="val 5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>
              <a:latin typeface="+mj-lt"/>
            </a:rPr>
            <a:t>Создание условий для развития системы управления жилищным фондом и повышения активности граждан в ее функционировании.</a:t>
          </a:r>
          <a:endParaRPr lang="ru-RU" sz="1150" kern="1200" dirty="0">
            <a:latin typeface="+mj-lt"/>
            <a:cs typeface="Arial" pitchFamily="34" charset="0"/>
          </a:endParaRP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>
              <a:latin typeface="+mj-lt"/>
            </a:rPr>
            <a:t>Повышение уровня комфортности условий проживания населения города в многоквартирных домах, расположенных на гостевых маршрутах, эстетической привлекательности города.</a:t>
          </a:r>
          <a:endParaRPr lang="ru-RU" sz="1150" kern="1200" dirty="0">
            <a:latin typeface="+mj-lt"/>
          </a:endParaRP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>
              <a:latin typeface="+mj-lt"/>
            </a:rPr>
            <a:t>Повышение надежности и эффективности системы теплоснабжения.</a:t>
          </a:r>
          <a:endParaRPr lang="ru-RU" sz="1150" kern="1200" dirty="0">
            <a:latin typeface="+mj-lt"/>
          </a:endParaRP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>
              <a:latin typeface="+mj-lt"/>
            </a:rPr>
            <a:t>Повышение надежности и эффективности систем водоснабжения и водоотведения.</a:t>
          </a:r>
          <a:endParaRPr lang="ru-RU" sz="1150" kern="1200" dirty="0">
            <a:latin typeface="+mj-lt"/>
          </a:endParaRPr>
        </a:p>
      </dsp:txBody>
      <dsp:txXfrm>
        <a:off x="3474134" y="1348956"/>
        <a:ext cx="4050721" cy="2300135"/>
      </dsp:txXfrm>
    </dsp:sp>
    <dsp:sp modelId="{234E4763-F03A-4FE7-BC9F-E1D5214A4224}">
      <dsp:nvSpPr>
        <dsp:cNvPr id="0" name=""/>
        <dsp:cNvSpPr/>
      </dsp:nvSpPr>
      <dsp:spPr>
        <a:xfrm>
          <a:off x="17758" y="2160237"/>
          <a:ext cx="3467193" cy="65589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Задачи программы</a:t>
          </a:r>
          <a:endParaRPr lang="ru-RU" sz="2000" kern="1200" dirty="0">
            <a:latin typeface="+mj-lt"/>
          </a:endParaRPr>
        </a:p>
      </dsp:txBody>
      <dsp:txXfrm>
        <a:off x="49776" y="2192255"/>
        <a:ext cx="3403157" cy="59185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D95E4-7A47-48CE-86E7-329D3AC65A4B}">
      <dsp:nvSpPr>
        <dsp:cNvPr id="0" name=""/>
        <dsp:cNvSpPr/>
      </dsp:nvSpPr>
      <dsp:spPr>
        <a:xfrm>
          <a:off x="7233" y="0"/>
          <a:ext cx="2161877" cy="115212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2021 год-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326 млн.руб.</a:t>
          </a:r>
          <a:endParaRPr lang="ru-RU" sz="2400" kern="1200" dirty="0"/>
        </a:p>
      </dsp:txBody>
      <dsp:txXfrm>
        <a:off x="40978" y="33745"/>
        <a:ext cx="2094387" cy="1084638"/>
      </dsp:txXfrm>
    </dsp:sp>
    <dsp:sp modelId="{43B25DFA-BA8E-4A77-A2B4-369A5AAC1C16}">
      <dsp:nvSpPr>
        <dsp:cNvPr id="0" name=""/>
        <dsp:cNvSpPr/>
      </dsp:nvSpPr>
      <dsp:spPr>
        <a:xfrm>
          <a:off x="2385298" y="307991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385298" y="415220"/>
        <a:ext cx="320822" cy="321687"/>
      </dsp:txXfrm>
    </dsp:sp>
    <dsp:sp modelId="{3AADD753-A460-475B-BDBE-A3C5368F29E8}">
      <dsp:nvSpPr>
        <dsp:cNvPr id="0" name=""/>
        <dsp:cNvSpPr/>
      </dsp:nvSpPr>
      <dsp:spPr>
        <a:xfrm>
          <a:off x="3033861" y="0"/>
          <a:ext cx="2161877" cy="115212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2022 год-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56 млн.руб.</a:t>
          </a:r>
          <a:endParaRPr lang="ru-RU" sz="2400" kern="1200" dirty="0"/>
        </a:p>
      </dsp:txBody>
      <dsp:txXfrm>
        <a:off x="3067606" y="33745"/>
        <a:ext cx="2094387" cy="1084638"/>
      </dsp:txXfrm>
    </dsp:sp>
    <dsp:sp modelId="{6F66E137-F401-4A95-9E33-DAF455446F4F}">
      <dsp:nvSpPr>
        <dsp:cNvPr id="0" name=""/>
        <dsp:cNvSpPr/>
      </dsp:nvSpPr>
      <dsp:spPr>
        <a:xfrm>
          <a:off x="5411926" y="307991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411926" y="415220"/>
        <a:ext cx="320822" cy="321687"/>
      </dsp:txXfrm>
    </dsp:sp>
    <dsp:sp modelId="{763658E1-35FA-491D-B799-0962C9B614FE}">
      <dsp:nvSpPr>
        <dsp:cNvPr id="0" name=""/>
        <dsp:cNvSpPr/>
      </dsp:nvSpPr>
      <dsp:spPr>
        <a:xfrm>
          <a:off x="6060489" y="0"/>
          <a:ext cx="2161877" cy="115212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2023 год-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56 млн.руб.</a:t>
          </a:r>
          <a:endParaRPr lang="ru-RU" sz="2400" kern="1200" dirty="0"/>
        </a:p>
      </dsp:txBody>
      <dsp:txXfrm>
        <a:off x="6094234" y="33745"/>
        <a:ext cx="2094387" cy="108463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9B2AA-3D79-467A-AD48-0C5843392E30}">
      <dsp:nvSpPr>
        <dsp:cNvPr id="0" name=""/>
        <dsp:cNvSpPr/>
      </dsp:nvSpPr>
      <dsp:spPr>
        <a:xfrm>
          <a:off x="0" y="4405443"/>
          <a:ext cx="8435975" cy="135436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Расходы программы</a:t>
          </a:r>
          <a:endParaRPr lang="ru-RU" sz="2600" kern="1200" dirty="0"/>
        </a:p>
      </dsp:txBody>
      <dsp:txXfrm>
        <a:off x="0" y="4405443"/>
        <a:ext cx="8435975" cy="731359"/>
      </dsp:txXfrm>
    </dsp:sp>
    <dsp:sp modelId="{623F02CE-9281-4E52-B968-8BBE60EBCEBA}">
      <dsp:nvSpPr>
        <dsp:cNvPr id="0" name=""/>
        <dsp:cNvSpPr/>
      </dsp:nvSpPr>
      <dsp:spPr>
        <a:xfrm>
          <a:off x="4119" y="5109715"/>
          <a:ext cx="2809245" cy="6230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2021 год - 61 млн.руб.</a:t>
          </a:r>
          <a:endParaRPr lang="ru-RU" sz="1200" kern="1200" dirty="0"/>
        </a:p>
      </dsp:txBody>
      <dsp:txXfrm>
        <a:off x="4119" y="5109715"/>
        <a:ext cx="2809245" cy="623009"/>
      </dsp:txXfrm>
    </dsp:sp>
    <dsp:sp modelId="{B3A0CC53-2193-43B6-971E-CE5A96172789}">
      <dsp:nvSpPr>
        <dsp:cNvPr id="0" name=""/>
        <dsp:cNvSpPr/>
      </dsp:nvSpPr>
      <dsp:spPr>
        <a:xfrm>
          <a:off x="2813364" y="5109715"/>
          <a:ext cx="2809245" cy="6230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2022 год - 39 млн.руб.</a:t>
          </a:r>
          <a:endParaRPr lang="ru-RU" sz="1200" kern="1200" dirty="0"/>
        </a:p>
      </dsp:txBody>
      <dsp:txXfrm>
        <a:off x="2813364" y="5109715"/>
        <a:ext cx="2809245" cy="623009"/>
      </dsp:txXfrm>
    </dsp:sp>
    <dsp:sp modelId="{71F53C33-E57E-4C06-97D3-2FFBF654D19E}">
      <dsp:nvSpPr>
        <dsp:cNvPr id="0" name=""/>
        <dsp:cNvSpPr/>
      </dsp:nvSpPr>
      <dsp:spPr>
        <a:xfrm>
          <a:off x="5622610" y="5109715"/>
          <a:ext cx="2809245" cy="6230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2023 год - 39 млн.руб.</a:t>
          </a:r>
          <a:endParaRPr lang="ru-RU" sz="1200" kern="1200" dirty="0"/>
        </a:p>
      </dsp:txBody>
      <dsp:txXfrm>
        <a:off x="5622610" y="5109715"/>
        <a:ext cx="2809245" cy="623009"/>
      </dsp:txXfrm>
    </dsp:sp>
    <dsp:sp modelId="{B1CBB0EF-7DFD-4742-A20B-787FBDD2C19B}">
      <dsp:nvSpPr>
        <dsp:cNvPr id="0" name=""/>
        <dsp:cNvSpPr/>
      </dsp:nvSpPr>
      <dsp:spPr>
        <a:xfrm rot="10800000">
          <a:off x="0" y="1977065"/>
          <a:ext cx="8435975" cy="2362227"/>
        </a:xfrm>
        <a:prstGeom prst="upArrowCallou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Задачи программы</a:t>
          </a:r>
          <a:endParaRPr lang="ru-RU" sz="2600" kern="1200" dirty="0"/>
        </a:p>
      </dsp:txBody>
      <dsp:txXfrm rot="-10800000">
        <a:off x="0" y="1977065"/>
        <a:ext cx="8435975" cy="829141"/>
      </dsp:txXfrm>
    </dsp:sp>
    <dsp:sp modelId="{515A6795-7BAB-49AC-A5D2-72F710E57F3C}">
      <dsp:nvSpPr>
        <dsp:cNvPr id="0" name=""/>
        <dsp:cNvSpPr/>
      </dsp:nvSpPr>
      <dsp:spPr>
        <a:xfrm>
          <a:off x="10334" y="2091156"/>
          <a:ext cx="2108993" cy="2157315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Оформление права муниципальной собственности на земельные участки покрытые городскими лесами</a:t>
          </a:r>
          <a:endParaRPr lang="ru-RU" sz="1100" kern="1200" dirty="0"/>
        </a:p>
      </dsp:txBody>
      <dsp:txXfrm>
        <a:off x="10334" y="2091156"/>
        <a:ext cx="2108993" cy="2157315"/>
      </dsp:txXfrm>
    </dsp:sp>
    <dsp:sp modelId="{DBDA2421-C532-4B6C-ACB2-301E7D10060F}">
      <dsp:nvSpPr>
        <dsp:cNvPr id="0" name=""/>
        <dsp:cNvSpPr/>
      </dsp:nvSpPr>
      <dsp:spPr>
        <a:xfrm>
          <a:off x="2108993" y="2962981"/>
          <a:ext cx="2108993" cy="5654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Увеличение поступлений в бюджет города Тобольска, получаемых от платежей за землю</a:t>
          </a:r>
          <a:endParaRPr lang="ru-RU" sz="1100" kern="1200" dirty="0"/>
        </a:p>
      </dsp:txBody>
      <dsp:txXfrm>
        <a:off x="2108993" y="2962981"/>
        <a:ext cx="2108993" cy="565411"/>
      </dsp:txXfrm>
    </dsp:sp>
    <dsp:sp modelId="{AC0426B6-C845-444C-BD65-0903E1CABF87}">
      <dsp:nvSpPr>
        <dsp:cNvPr id="0" name=""/>
        <dsp:cNvSpPr/>
      </dsp:nvSpPr>
      <dsp:spPr>
        <a:xfrm>
          <a:off x="4217987" y="2962981"/>
          <a:ext cx="2108993" cy="5654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Обеспечение многодетных семей земельными участками</a:t>
          </a:r>
        </a:p>
      </dsp:txBody>
      <dsp:txXfrm>
        <a:off x="4217987" y="2962981"/>
        <a:ext cx="2108993" cy="565411"/>
      </dsp:txXfrm>
    </dsp:sp>
    <dsp:sp modelId="{83113F4C-9731-4C42-A06F-3D8837322635}">
      <dsp:nvSpPr>
        <dsp:cNvPr id="0" name=""/>
        <dsp:cNvSpPr/>
      </dsp:nvSpPr>
      <dsp:spPr>
        <a:xfrm>
          <a:off x="6326981" y="2160240"/>
          <a:ext cx="2108993" cy="2170892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Осуществление охраны, защиты и воспроизводства лесов на территории города Тобольска</a:t>
          </a:r>
          <a:r>
            <a:rPr lang="ru-RU" sz="1000" kern="1200" dirty="0" smtClean="0"/>
            <a:t>.</a:t>
          </a:r>
          <a:endParaRPr lang="ru-RU" sz="1000" kern="1200" dirty="0"/>
        </a:p>
      </dsp:txBody>
      <dsp:txXfrm>
        <a:off x="6326981" y="2160240"/>
        <a:ext cx="2108993" cy="2170892"/>
      </dsp:txXfrm>
    </dsp:sp>
    <dsp:sp modelId="{4A5C674B-0F35-4C39-B3EC-91FB7C5B8F81}">
      <dsp:nvSpPr>
        <dsp:cNvPr id="0" name=""/>
        <dsp:cNvSpPr/>
      </dsp:nvSpPr>
      <dsp:spPr>
        <a:xfrm rot="10800000">
          <a:off x="0" y="827"/>
          <a:ext cx="8435975" cy="2083019"/>
        </a:xfrm>
        <a:prstGeom prst="upArrowCallou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Цель программы</a:t>
          </a:r>
          <a:endParaRPr lang="ru-RU" sz="2600" kern="1200" dirty="0"/>
        </a:p>
      </dsp:txBody>
      <dsp:txXfrm rot="-10800000">
        <a:off x="0" y="827"/>
        <a:ext cx="8435975" cy="731139"/>
      </dsp:txXfrm>
    </dsp:sp>
    <dsp:sp modelId="{29AF3244-DA4C-4BE4-B35C-9BE3120F925B}">
      <dsp:nvSpPr>
        <dsp:cNvPr id="0" name=""/>
        <dsp:cNvSpPr/>
      </dsp:nvSpPr>
      <dsp:spPr>
        <a:xfrm>
          <a:off x="1029" y="731967"/>
          <a:ext cx="8433915" cy="6228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Повышение</a:t>
          </a:r>
          <a:r>
            <a:rPr lang="ru-RU" sz="800" kern="1200" dirty="0" smtClean="0"/>
            <a:t> </a:t>
          </a:r>
          <a:r>
            <a:rPr lang="ru-RU" sz="1400" kern="1200" dirty="0" smtClean="0"/>
            <a:t>эффективности использования земельных ресурсов на территории муниципального образования городской округ город Тобольск</a:t>
          </a:r>
          <a:endParaRPr lang="ru-RU" sz="1400" kern="1200" dirty="0"/>
        </a:p>
      </dsp:txBody>
      <dsp:txXfrm>
        <a:off x="1029" y="731967"/>
        <a:ext cx="8433915" cy="6228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E376C-9ED8-4A24-AF5D-476563AC5F83}">
      <dsp:nvSpPr>
        <dsp:cNvPr id="0" name=""/>
        <dsp:cNvSpPr/>
      </dsp:nvSpPr>
      <dsp:spPr>
        <a:xfrm rot="5400000">
          <a:off x="5553526" y="-2322629"/>
          <a:ext cx="742582" cy="557629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развитие современной и эффективной автомобильно-дорожной инфраструктуры, сохранение и улучшение качества существующей сети автомобильных дорог города, доведения её технического состояния до уровня, соответствующего нормативным требованиям.</a:t>
          </a:r>
          <a:endParaRPr lang="ru-RU" sz="1100" kern="1200" dirty="0"/>
        </a:p>
      </dsp:txBody>
      <dsp:txXfrm rot="-5400000">
        <a:off x="3136668" y="130479"/>
        <a:ext cx="5540049" cy="670082"/>
      </dsp:txXfrm>
    </dsp:sp>
    <dsp:sp modelId="{F955BB14-E103-44F8-B246-ADA912F5B67B}">
      <dsp:nvSpPr>
        <dsp:cNvPr id="0" name=""/>
        <dsp:cNvSpPr/>
      </dsp:nvSpPr>
      <dsp:spPr>
        <a:xfrm>
          <a:off x="0" y="1406"/>
          <a:ext cx="3136668" cy="928228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Цели Программы: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45312" y="46718"/>
        <a:ext cx="3046044" cy="837604"/>
      </dsp:txXfrm>
    </dsp:sp>
    <dsp:sp modelId="{5406E712-6737-4B71-96BA-41CE5AC3CC6D}">
      <dsp:nvSpPr>
        <dsp:cNvPr id="0" name=""/>
        <dsp:cNvSpPr/>
      </dsp:nvSpPr>
      <dsp:spPr>
        <a:xfrm rot="5400000">
          <a:off x="5553526" y="-1347989"/>
          <a:ext cx="742582" cy="5576299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восстановление и улучшение эксплуатационных качеств автомобильных дорог за счет ремонта автомобильных дорог;- строительство и реконструкция автомобильных дорог;</a:t>
          </a:r>
          <a:endParaRPr lang="ru-RU" sz="1100" kern="1200" dirty="0"/>
        </a:p>
      </dsp:txBody>
      <dsp:txXfrm rot="-5400000">
        <a:off x="3136668" y="1105119"/>
        <a:ext cx="5540049" cy="670082"/>
      </dsp:txXfrm>
    </dsp:sp>
    <dsp:sp modelId="{59B2F6FC-CA07-4CDD-B168-579175BB5CF4}">
      <dsp:nvSpPr>
        <dsp:cNvPr id="0" name=""/>
        <dsp:cNvSpPr/>
      </dsp:nvSpPr>
      <dsp:spPr>
        <a:xfrm>
          <a:off x="0" y="976045"/>
          <a:ext cx="3136668" cy="92822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Задачи Программы: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45312" y="1021357"/>
        <a:ext cx="3046044" cy="837604"/>
      </dsp:txXfrm>
    </dsp:sp>
    <dsp:sp modelId="{C7280E35-A212-4191-8E15-39092A1650AE}">
      <dsp:nvSpPr>
        <dsp:cNvPr id="0" name=""/>
        <dsp:cNvSpPr/>
      </dsp:nvSpPr>
      <dsp:spPr>
        <a:xfrm rot="5400000">
          <a:off x="5553526" y="-373350"/>
          <a:ext cx="742582" cy="5576299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Улучшение качества автомобильных дорог и транспортного сообщения;</a:t>
          </a:r>
          <a:endParaRPr lang="ru-RU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Увеличение сети автомобильных дорог;</a:t>
          </a:r>
          <a:endParaRPr lang="ru-RU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Улучшение инвестиционной привлекательности территории.</a:t>
          </a:r>
          <a:endParaRPr lang="ru-RU" sz="1100" kern="1200" dirty="0"/>
        </a:p>
      </dsp:txBody>
      <dsp:txXfrm rot="-5400000">
        <a:off x="3136668" y="2079758"/>
        <a:ext cx="5540049" cy="670082"/>
      </dsp:txXfrm>
    </dsp:sp>
    <dsp:sp modelId="{E1903059-12A0-4C06-8A60-046F1D5F9CE3}">
      <dsp:nvSpPr>
        <dsp:cNvPr id="0" name=""/>
        <dsp:cNvSpPr/>
      </dsp:nvSpPr>
      <dsp:spPr>
        <a:xfrm>
          <a:off x="0" y="1950685"/>
          <a:ext cx="3136668" cy="928228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Ожидаемые результаты реализации Программы</a:t>
          </a:r>
          <a:endParaRPr lang="ru-RU" sz="1900" kern="1200" dirty="0"/>
        </a:p>
      </dsp:txBody>
      <dsp:txXfrm>
        <a:off x="45312" y="1995997"/>
        <a:ext cx="3046044" cy="8376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100A8-28AD-4C0B-A658-3BBB0E334722}">
      <dsp:nvSpPr>
        <dsp:cNvPr id="0" name=""/>
        <dsp:cNvSpPr/>
      </dsp:nvSpPr>
      <dsp:spPr>
        <a:xfrm rot="5400000">
          <a:off x="5531418" y="-2296375"/>
          <a:ext cx="786799" cy="557629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effectLst/>
              <a:latin typeface="+mj-lt"/>
              <a:ea typeface="Times New Roman"/>
            </a:rPr>
            <a:t>Повышение доступности услуг транспортного комплекса для населения и удовлетворение потребности населения в качественных пассажирских перевозках автомобильным и водным транспортом</a:t>
          </a:r>
          <a:endParaRPr lang="ru-RU" sz="1100" b="1" kern="1200" dirty="0">
            <a:solidFill>
              <a:schemeClr val="tx1"/>
            </a:solidFill>
            <a:latin typeface="+mj-lt"/>
          </a:endParaRPr>
        </a:p>
      </dsp:txBody>
      <dsp:txXfrm rot="-5400000">
        <a:off x="3136668" y="136783"/>
        <a:ext cx="5537891" cy="709983"/>
      </dsp:txXfrm>
    </dsp:sp>
    <dsp:sp modelId="{188F23E1-B840-4953-B2C3-60D97C59DA78}">
      <dsp:nvSpPr>
        <dsp:cNvPr id="0" name=""/>
        <dsp:cNvSpPr/>
      </dsp:nvSpPr>
      <dsp:spPr>
        <a:xfrm>
          <a:off x="0" y="24"/>
          <a:ext cx="3136668" cy="98349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Цель Программы: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8010" y="48034"/>
        <a:ext cx="3040648" cy="887479"/>
      </dsp:txXfrm>
    </dsp:sp>
    <dsp:sp modelId="{AB1F5F13-193A-45CB-91D8-7DE850F1D205}">
      <dsp:nvSpPr>
        <dsp:cNvPr id="0" name=""/>
        <dsp:cNvSpPr/>
      </dsp:nvSpPr>
      <dsp:spPr>
        <a:xfrm rot="5400000">
          <a:off x="5531418" y="-1263700"/>
          <a:ext cx="786799" cy="5576299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/>
              <a:latin typeface="+mj-lt"/>
              <a:ea typeface="Times New Roman"/>
            </a:rPr>
            <a:t>Организация  пассажирских  перевозок  автомобильным  транспортом  в городском, пригородном  и  межмуниципальном  сообщении, водным транспортом</a:t>
          </a:r>
          <a:endParaRPr lang="ru-RU" sz="1200" b="1" kern="1200" dirty="0">
            <a:solidFill>
              <a:schemeClr val="tx1"/>
            </a:solidFill>
            <a:latin typeface="+mj-lt"/>
          </a:endParaRPr>
        </a:p>
      </dsp:txBody>
      <dsp:txXfrm rot="-5400000">
        <a:off x="3136668" y="1169458"/>
        <a:ext cx="5537891" cy="709983"/>
      </dsp:txXfrm>
    </dsp:sp>
    <dsp:sp modelId="{D40649CA-BA50-4122-8B1F-AA05F74F04C7}">
      <dsp:nvSpPr>
        <dsp:cNvPr id="0" name=""/>
        <dsp:cNvSpPr/>
      </dsp:nvSpPr>
      <dsp:spPr>
        <a:xfrm>
          <a:off x="0" y="1032699"/>
          <a:ext cx="3136668" cy="9834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Задачи Программы: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8010" y="1080709"/>
        <a:ext cx="3040648" cy="88747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100A8-28AD-4C0B-A658-3BBB0E334722}">
      <dsp:nvSpPr>
        <dsp:cNvPr id="0" name=""/>
        <dsp:cNvSpPr/>
      </dsp:nvSpPr>
      <dsp:spPr>
        <a:xfrm rot="5400000">
          <a:off x="5531418" y="-2296375"/>
          <a:ext cx="786799" cy="557629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effectLst/>
              <a:latin typeface="+mj-lt"/>
              <a:ea typeface="Times New Roman"/>
            </a:rPr>
            <a:t>Повышение доступности услуг транспортного комплекса для населения и удовлетворение потребности населения в качественных пассажирских перевозках автомобильным и водным транспортом</a:t>
          </a:r>
          <a:endParaRPr lang="ru-RU" sz="1100" b="1" kern="1200" dirty="0">
            <a:solidFill>
              <a:schemeClr val="tx1"/>
            </a:solidFill>
            <a:latin typeface="+mj-lt"/>
          </a:endParaRPr>
        </a:p>
      </dsp:txBody>
      <dsp:txXfrm rot="-5400000">
        <a:off x="3136668" y="136783"/>
        <a:ext cx="5537891" cy="709983"/>
      </dsp:txXfrm>
    </dsp:sp>
    <dsp:sp modelId="{188F23E1-B840-4953-B2C3-60D97C59DA78}">
      <dsp:nvSpPr>
        <dsp:cNvPr id="0" name=""/>
        <dsp:cNvSpPr/>
      </dsp:nvSpPr>
      <dsp:spPr>
        <a:xfrm>
          <a:off x="0" y="24"/>
          <a:ext cx="3136668" cy="98349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Цель Программы: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8010" y="48034"/>
        <a:ext cx="3040648" cy="887479"/>
      </dsp:txXfrm>
    </dsp:sp>
    <dsp:sp modelId="{AB1F5F13-193A-45CB-91D8-7DE850F1D205}">
      <dsp:nvSpPr>
        <dsp:cNvPr id="0" name=""/>
        <dsp:cNvSpPr/>
      </dsp:nvSpPr>
      <dsp:spPr>
        <a:xfrm rot="5400000">
          <a:off x="5531418" y="-1263700"/>
          <a:ext cx="786799" cy="5576299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/>
              <a:latin typeface="+mj-lt"/>
              <a:ea typeface="Times New Roman"/>
            </a:rPr>
            <a:t>Организация  пассажирских  перевозок  автомобильным  транспортом  в городском, пригородном  и  межмуниципальном  сообщении, водным транспортом</a:t>
          </a:r>
          <a:endParaRPr lang="ru-RU" sz="1200" b="1" kern="1200" dirty="0">
            <a:solidFill>
              <a:schemeClr val="tx1"/>
            </a:solidFill>
            <a:latin typeface="+mj-lt"/>
          </a:endParaRPr>
        </a:p>
      </dsp:txBody>
      <dsp:txXfrm rot="-5400000">
        <a:off x="3136668" y="1169458"/>
        <a:ext cx="5537891" cy="709983"/>
      </dsp:txXfrm>
    </dsp:sp>
    <dsp:sp modelId="{D40649CA-BA50-4122-8B1F-AA05F74F04C7}">
      <dsp:nvSpPr>
        <dsp:cNvPr id="0" name=""/>
        <dsp:cNvSpPr/>
      </dsp:nvSpPr>
      <dsp:spPr>
        <a:xfrm>
          <a:off x="0" y="1032699"/>
          <a:ext cx="3136668" cy="9834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Задачи Программы: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8010" y="1080709"/>
        <a:ext cx="3040648" cy="88747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100A8-28AD-4C0B-A658-3BBB0E334722}">
      <dsp:nvSpPr>
        <dsp:cNvPr id="0" name=""/>
        <dsp:cNvSpPr/>
      </dsp:nvSpPr>
      <dsp:spPr>
        <a:xfrm rot="5400000">
          <a:off x="5339021" y="-2055479"/>
          <a:ext cx="1171592" cy="557629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1. Улучшение жилищных условий проживающих в городе Тобольске и нуждающихся в жилых помещениях малоимущих граждан, молодых семей;</a:t>
          </a:r>
          <a:endParaRPr lang="ru-RU" sz="1100" b="1" kern="1200" dirty="0">
            <a:solidFill>
              <a:schemeClr val="tx1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2. Обеспечение устойчивого сокращения непригодного для проживания жилищного фонда;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3. Повышение эффективности управления и распоряжения муниципальной собственностью города Тобольска.</a:t>
          </a:r>
          <a:endParaRPr lang="ru-RU" sz="1100" kern="1200" dirty="0"/>
        </a:p>
      </dsp:txBody>
      <dsp:txXfrm rot="-5400000">
        <a:off x="3136668" y="204066"/>
        <a:ext cx="5519107" cy="1057208"/>
      </dsp:txXfrm>
    </dsp:sp>
    <dsp:sp modelId="{188F23E1-B840-4953-B2C3-60D97C59DA78}">
      <dsp:nvSpPr>
        <dsp:cNvPr id="0" name=""/>
        <dsp:cNvSpPr/>
      </dsp:nvSpPr>
      <dsp:spPr>
        <a:xfrm>
          <a:off x="0" y="424"/>
          <a:ext cx="3136668" cy="146449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</a:rPr>
            <a:t>Цели Программы: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71491" y="71915"/>
        <a:ext cx="2993686" cy="1321508"/>
      </dsp:txXfrm>
    </dsp:sp>
    <dsp:sp modelId="{AB1F5F13-193A-45CB-91D8-7DE850F1D205}">
      <dsp:nvSpPr>
        <dsp:cNvPr id="0" name=""/>
        <dsp:cNvSpPr/>
      </dsp:nvSpPr>
      <dsp:spPr>
        <a:xfrm rot="5400000">
          <a:off x="4816106" y="-144361"/>
          <a:ext cx="2205851" cy="5570853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1. Повышение уровня обеспеченности жилыми помещениями малоимущих граждан и молодых семей;</a:t>
          </a:r>
          <a:endParaRPr lang="ru-RU" sz="1200" b="1" kern="1200" dirty="0">
            <a:solidFill>
              <a:schemeClr val="tx1"/>
            </a:solidFill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2. Обеспечение переселения граждан из аварийного жилищного фонда;</a:t>
          </a:r>
          <a:endParaRPr lang="ru-RU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3. Обеспечение приведения документации на муниципальное имущество в соответствие с требованиями законодательства;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4. Обеспечение оформления права муниципальной собственности на имущество муниципального образования, в том числе бесхозяйное имущество;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5. Совершенствование системы управления и распоряжения муниципальной собственностью</a:t>
          </a:r>
          <a:endParaRPr lang="ru-RU" sz="1200" kern="1200" dirty="0"/>
        </a:p>
      </dsp:txBody>
      <dsp:txXfrm rot="-5400000">
        <a:off x="3133606" y="1645820"/>
        <a:ext cx="5463172" cy="1990489"/>
      </dsp:txXfrm>
    </dsp:sp>
    <dsp:sp modelId="{D40649CA-BA50-4122-8B1F-AA05F74F04C7}">
      <dsp:nvSpPr>
        <dsp:cNvPr id="0" name=""/>
        <dsp:cNvSpPr/>
      </dsp:nvSpPr>
      <dsp:spPr>
        <a:xfrm>
          <a:off x="0" y="1908820"/>
          <a:ext cx="3133605" cy="146449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</a:rPr>
            <a:t>Задачи Программы: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71491" y="1980311"/>
        <a:ext cx="2990623" cy="1321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DFE19-031A-48A1-AD44-54092E5E8BF9}">
      <dsp:nvSpPr>
        <dsp:cNvPr id="0" name=""/>
        <dsp:cNvSpPr/>
      </dsp:nvSpPr>
      <dsp:spPr>
        <a:xfrm rot="16200000">
          <a:off x="-638232" y="639304"/>
          <a:ext cx="4064000" cy="2785391"/>
        </a:xfrm>
        <a:prstGeom prst="flowChartManualOperati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141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+mn-lt"/>
              <a:cs typeface="Arial" pitchFamily="34" charset="0"/>
            </a:rPr>
            <a:t>Дотации</a:t>
          </a:r>
          <a:endParaRPr lang="ru-RU" sz="1400" b="1" u="sng" kern="1200" dirty="0">
            <a:latin typeface="+mn-lt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kern="1200" dirty="0" smtClean="0">
              <a:latin typeface="+mn-lt"/>
              <a:cs typeface="Arial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их использования</a:t>
          </a:r>
          <a:endParaRPr lang="ru-RU" sz="1100" kern="1200" dirty="0">
            <a:latin typeface="+mn-lt"/>
            <a:cs typeface="Arial" pitchFamily="34" charset="0"/>
          </a:endParaRPr>
        </a:p>
      </dsp:txBody>
      <dsp:txXfrm rot="5400000">
        <a:off x="1073" y="812799"/>
        <a:ext cx="2785391" cy="2438400"/>
      </dsp:txXfrm>
    </dsp:sp>
    <dsp:sp modelId="{2C1A05A5-B188-4C05-AF44-F22F96F0F113}">
      <dsp:nvSpPr>
        <dsp:cNvPr id="0" name=""/>
        <dsp:cNvSpPr/>
      </dsp:nvSpPr>
      <dsp:spPr>
        <a:xfrm rot="16200000">
          <a:off x="2356063" y="639304"/>
          <a:ext cx="4064000" cy="2785391"/>
        </a:xfrm>
        <a:prstGeom prst="flowChartManualOperati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141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+mn-lt"/>
              <a:cs typeface="Arial" pitchFamily="34" charset="0"/>
            </a:rPr>
            <a:t>Субсидии</a:t>
          </a:r>
          <a:endParaRPr lang="ru-RU" sz="1400" b="1" u="sng" kern="1200" dirty="0">
            <a:latin typeface="+mn-lt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 smtClean="0">
              <a:latin typeface="+mn-lt"/>
              <a:cs typeface="Arial" pitchFamily="34" charset="0"/>
            </a:rPr>
            <a:t>межбюджетные трансферты</a:t>
          </a:r>
          <a:r>
            <a:rPr lang="ru-RU" sz="1100" b="0" i="0" kern="1200" dirty="0" smtClean="0">
              <a:latin typeface="+mn-lt"/>
              <a:cs typeface="Arial" pitchFamily="34" charset="0"/>
            </a:rPr>
            <a:t>, предоставляемые в целях </a:t>
          </a:r>
          <a:r>
            <a:rPr lang="ru-RU" sz="1100" b="0" i="0" kern="1200" dirty="0" err="1" smtClean="0">
              <a:latin typeface="+mn-lt"/>
              <a:cs typeface="Arial" pitchFamily="34" charset="0"/>
            </a:rPr>
            <a:t>софинансирования</a:t>
          </a:r>
          <a:r>
            <a:rPr lang="ru-RU" sz="1100" b="0" i="0" kern="1200" dirty="0" smtClean="0">
              <a:latin typeface="+mn-lt"/>
              <a:cs typeface="Arial" pitchFamily="34" charset="0"/>
            </a:rPr>
            <a:t> расходных обязательств нижестоящего бюджета</a:t>
          </a:r>
          <a:endParaRPr lang="ru-RU" sz="1100" kern="1200" dirty="0">
            <a:latin typeface="+mn-lt"/>
            <a:cs typeface="Arial" pitchFamily="34" charset="0"/>
          </a:endParaRPr>
        </a:p>
      </dsp:txBody>
      <dsp:txXfrm rot="5400000">
        <a:off x="2995368" y="812799"/>
        <a:ext cx="2785391" cy="2438400"/>
      </dsp:txXfrm>
    </dsp:sp>
    <dsp:sp modelId="{197B25F8-6B93-4D90-BE12-C4153A58A5BF}">
      <dsp:nvSpPr>
        <dsp:cNvPr id="0" name=""/>
        <dsp:cNvSpPr/>
      </dsp:nvSpPr>
      <dsp:spPr>
        <a:xfrm rot="16200000">
          <a:off x="5350358" y="639304"/>
          <a:ext cx="4064000" cy="2785391"/>
        </a:xfrm>
        <a:prstGeom prst="flowChartManualOperati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141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+mn-lt"/>
              <a:cs typeface="Arial" pitchFamily="34" charset="0"/>
            </a:rPr>
            <a:t>Субвенции</a:t>
          </a:r>
          <a:endParaRPr lang="ru-RU" sz="1400" b="1" u="sng" kern="1200" dirty="0">
            <a:latin typeface="+mn-lt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kern="1200" dirty="0" smtClean="0">
              <a:latin typeface="+mn-lt"/>
              <a:cs typeface="Arial" pitchFamily="34" charset="0"/>
            </a:rPr>
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</a:r>
          <a:endParaRPr lang="ru-RU" sz="1100" kern="1200" dirty="0">
            <a:latin typeface="+mn-lt"/>
            <a:cs typeface="Arial" pitchFamily="34" charset="0"/>
          </a:endParaRPr>
        </a:p>
      </dsp:txBody>
      <dsp:txXfrm rot="5400000">
        <a:off x="5989663" y="812799"/>
        <a:ext cx="2785391" cy="24384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62822-BD22-4564-A4B2-0C8242BE6E90}">
      <dsp:nvSpPr>
        <dsp:cNvPr id="0" name=""/>
        <dsp:cNvSpPr/>
      </dsp:nvSpPr>
      <dsp:spPr>
        <a:xfrm rot="5400000">
          <a:off x="-294211" y="297897"/>
          <a:ext cx="1961407" cy="1372985"/>
        </a:xfrm>
        <a:prstGeom prst="chevron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2021год</a:t>
          </a:r>
          <a:endParaRPr lang="ru-RU" sz="2500" kern="1200" dirty="0">
            <a:solidFill>
              <a:schemeClr val="tx1"/>
            </a:solidFill>
          </a:endParaRPr>
        </a:p>
      </dsp:txBody>
      <dsp:txXfrm rot="-5400000">
        <a:off x="1" y="690179"/>
        <a:ext cx="1372985" cy="588422"/>
      </dsp:txXfrm>
    </dsp:sp>
    <dsp:sp modelId="{F4377D3C-3F70-468E-9B43-AE1ACD371ED3}">
      <dsp:nvSpPr>
        <dsp:cNvPr id="0" name=""/>
        <dsp:cNvSpPr/>
      </dsp:nvSpPr>
      <dsp:spPr>
        <a:xfrm rot="5400000">
          <a:off x="4297507" y="-2920835"/>
          <a:ext cx="1274914" cy="7123958"/>
        </a:xfrm>
        <a:prstGeom prst="round2Same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/>
            <a:t>513 млн.руб.</a:t>
          </a:r>
          <a:endParaRPr lang="ru-RU" sz="6500" kern="1200" dirty="0"/>
        </a:p>
      </dsp:txBody>
      <dsp:txXfrm rot="-5400000">
        <a:off x="1372985" y="65923"/>
        <a:ext cx="7061722" cy="1150442"/>
      </dsp:txXfrm>
    </dsp:sp>
    <dsp:sp modelId="{3F4A9C15-67B9-4247-8720-B252833A47C2}">
      <dsp:nvSpPr>
        <dsp:cNvPr id="0" name=""/>
        <dsp:cNvSpPr/>
      </dsp:nvSpPr>
      <dsp:spPr>
        <a:xfrm rot="5400000">
          <a:off x="-294211" y="2068625"/>
          <a:ext cx="1961407" cy="1372985"/>
        </a:xfrm>
        <a:prstGeom prst="chevron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2022 год</a:t>
          </a:r>
          <a:endParaRPr lang="ru-RU" sz="2500" kern="1200" dirty="0">
            <a:solidFill>
              <a:schemeClr val="tx1"/>
            </a:solidFill>
          </a:endParaRPr>
        </a:p>
      </dsp:txBody>
      <dsp:txXfrm rot="-5400000">
        <a:off x="1" y="2460907"/>
        <a:ext cx="1372985" cy="588422"/>
      </dsp:txXfrm>
    </dsp:sp>
    <dsp:sp modelId="{9ED36F3B-CDB2-4A7B-BC97-A454D65BABC6}">
      <dsp:nvSpPr>
        <dsp:cNvPr id="0" name=""/>
        <dsp:cNvSpPr/>
      </dsp:nvSpPr>
      <dsp:spPr>
        <a:xfrm rot="5400000">
          <a:off x="4297507" y="-1150107"/>
          <a:ext cx="1274914" cy="7123958"/>
        </a:xfrm>
        <a:prstGeom prst="round2SameRect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/>
            <a:t>692 млн.руб.</a:t>
          </a:r>
          <a:endParaRPr lang="ru-RU" sz="6500" kern="1200" dirty="0"/>
        </a:p>
      </dsp:txBody>
      <dsp:txXfrm rot="-5400000">
        <a:off x="1372985" y="1836651"/>
        <a:ext cx="7061722" cy="1150442"/>
      </dsp:txXfrm>
    </dsp:sp>
    <dsp:sp modelId="{0C7BF68F-8CD8-41B4-A3E3-BA45C0BD1DDF}">
      <dsp:nvSpPr>
        <dsp:cNvPr id="0" name=""/>
        <dsp:cNvSpPr/>
      </dsp:nvSpPr>
      <dsp:spPr>
        <a:xfrm rot="5400000">
          <a:off x="-294211" y="3839354"/>
          <a:ext cx="1961407" cy="1372985"/>
        </a:xfrm>
        <a:prstGeom prst="chevron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2023 год</a:t>
          </a:r>
          <a:endParaRPr lang="ru-RU" sz="2500" kern="1200" dirty="0">
            <a:solidFill>
              <a:schemeClr val="tx1"/>
            </a:solidFill>
          </a:endParaRPr>
        </a:p>
      </dsp:txBody>
      <dsp:txXfrm rot="-5400000">
        <a:off x="1" y="4231636"/>
        <a:ext cx="1372985" cy="588422"/>
      </dsp:txXfrm>
    </dsp:sp>
    <dsp:sp modelId="{89463024-5A4F-4799-9EA7-DB018B4E7611}">
      <dsp:nvSpPr>
        <dsp:cNvPr id="0" name=""/>
        <dsp:cNvSpPr/>
      </dsp:nvSpPr>
      <dsp:spPr>
        <a:xfrm rot="5400000">
          <a:off x="4297507" y="620621"/>
          <a:ext cx="1274914" cy="7123958"/>
        </a:xfrm>
        <a:prstGeom prst="round2SameRect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/>
            <a:t>929 млн.руб.</a:t>
          </a:r>
          <a:endParaRPr lang="ru-RU" sz="6500" kern="1200" dirty="0"/>
        </a:p>
      </dsp:txBody>
      <dsp:txXfrm rot="-5400000">
        <a:off x="1372985" y="3607379"/>
        <a:ext cx="7061722" cy="115044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EDE6A-F358-4724-B8DF-D4EA38054CCE}">
      <dsp:nvSpPr>
        <dsp:cNvPr id="0" name=""/>
        <dsp:cNvSpPr/>
      </dsp:nvSpPr>
      <dsp:spPr>
        <a:xfrm>
          <a:off x="0" y="44774"/>
          <a:ext cx="8928991" cy="991075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Всего на  непрограммные  расходы   планируется направить  средства в сумме - 513 </a:t>
          </a:r>
          <a:r>
            <a:rPr lang="ru-RU" sz="1600" b="1" kern="1200" dirty="0" err="1" smtClean="0">
              <a:solidFill>
                <a:schemeClr val="bg1"/>
              </a:solidFill>
            </a:rPr>
            <a:t>млн.руб</a:t>
          </a:r>
          <a:r>
            <a:rPr lang="ru-RU" sz="1600" b="1" kern="1200" dirty="0" smtClean="0">
              <a:solidFill>
                <a:schemeClr val="bg1"/>
              </a:solidFill>
            </a:rPr>
            <a:t>., в том числе: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8380" y="93154"/>
        <a:ext cx="8832231" cy="894315"/>
      </dsp:txXfrm>
    </dsp:sp>
    <dsp:sp modelId="{7414F850-0F31-4755-906E-B1B516070362}">
      <dsp:nvSpPr>
        <dsp:cNvPr id="0" name=""/>
        <dsp:cNvSpPr/>
      </dsp:nvSpPr>
      <dsp:spPr>
        <a:xfrm>
          <a:off x="0" y="1152128"/>
          <a:ext cx="8928991" cy="65519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Содержание органов местного самоуправления- 138 </a:t>
          </a:r>
          <a:r>
            <a:rPr lang="ru-RU" sz="1600" b="1" kern="1200" dirty="0" err="1" smtClean="0">
              <a:solidFill>
                <a:schemeClr val="tx1"/>
              </a:solidFill>
            </a:rPr>
            <a:t>млн.руб</a:t>
          </a:r>
          <a:r>
            <a:rPr lang="ru-RU" sz="1600" b="1" kern="1200" dirty="0" smtClean="0">
              <a:solidFill>
                <a:schemeClr val="tx1"/>
              </a:solidFill>
            </a:rPr>
            <a:t>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1984" y="1184112"/>
        <a:ext cx="8865023" cy="591231"/>
      </dsp:txXfrm>
    </dsp:sp>
    <dsp:sp modelId="{AB4E72F1-D896-4DE5-BECA-C07EC30559A5}">
      <dsp:nvSpPr>
        <dsp:cNvPr id="0" name=""/>
        <dsp:cNvSpPr/>
      </dsp:nvSpPr>
      <dsp:spPr>
        <a:xfrm>
          <a:off x="0" y="1892649"/>
          <a:ext cx="8928991" cy="65519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Социальные расходы - 9 млн.руб.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1984" y="1924633"/>
        <a:ext cx="8865023" cy="591231"/>
      </dsp:txXfrm>
    </dsp:sp>
    <dsp:sp modelId="{73A6A5F5-1D38-4E99-88B3-C5D158974700}">
      <dsp:nvSpPr>
        <dsp:cNvPr id="0" name=""/>
        <dsp:cNvSpPr/>
      </dsp:nvSpPr>
      <dsp:spPr>
        <a:xfrm>
          <a:off x="0" y="2648649"/>
          <a:ext cx="8928991" cy="65519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На  содержание муниципальных учреждений  не социальной сферы – 103 </a:t>
          </a:r>
          <a:r>
            <a:rPr lang="ru-RU" sz="1600" b="1" kern="1200" dirty="0" err="1" smtClean="0">
              <a:solidFill>
                <a:schemeClr val="tx1"/>
              </a:solidFill>
            </a:rPr>
            <a:t>млн.руб</a:t>
          </a:r>
          <a:r>
            <a:rPr lang="ru-RU" sz="1600" b="1" kern="1200" dirty="0" smtClean="0">
              <a:solidFill>
                <a:schemeClr val="tx1"/>
              </a:solidFill>
            </a:rPr>
            <a:t>,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1984" y="2680633"/>
        <a:ext cx="8865023" cy="591231"/>
      </dsp:txXfrm>
    </dsp:sp>
    <dsp:sp modelId="{C908E2E3-4CB7-48C0-B675-1AB9C92F3006}">
      <dsp:nvSpPr>
        <dsp:cNvPr id="0" name=""/>
        <dsp:cNvSpPr/>
      </dsp:nvSpPr>
      <dsp:spPr>
        <a:xfrm>
          <a:off x="0" y="3404649"/>
          <a:ext cx="8928991" cy="65519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Оздоровление  детей в каникулярное время-12 млн.руб.</a:t>
          </a:r>
          <a:endParaRPr lang="ru-RU" sz="1600" b="1" kern="1200" baseline="0" dirty="0">
            <a:solidFill>
              <a:schemeClr val="tx1"/>
            </a:solidFill>
          </a:endParaRPr>
        </a:p>
      </dsp:txBody>
      <dsp:txXfrm>
        <a:off x="31984" y="3436633"/>
        <a:ext cx="8865023" cy="591231"/>
      </dsp:txXfrm>
    </dsp:sp>
    <dsp:sp modelId="{028811C0-5E14-44DF-951E-B4CFCE110E09}">
      <dsp:nvSpPr>
        <dsp:cNvPr id="0" name=""/>
        <dsp:cNvSpPr/>
      </dsp:nvSpPr>
      <dsp:spPr>
        <a:xfrm>
          <a:off x="0" y="4160649"/>
          <a:ext cx="8928991" cy="65519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Реализация  отдельных  государственных полномочий -203 млн.руб.</a:t>
          </a:r>
          <a:endParaRPr lang="ru-RU" sz="1600" b="1" kern="1200" baseline="0" dirty="0">
            <a:solidFill>
              <a:schemeClr val="tx1"/>
            </a:solidFill>
          </a:endParaRPr>
        </a:p>
      </dsp:txBody>
      <dsp:txXfrm>
        <a:off x="31984" y="4192633"/>
        <a:ext cx="8865023" cy="591231"/>
      </dsp:txXfrm>
    </dsp:sp>
    <dsp:sp modelId="{ED5937F7-B1A6-4F15-B9C7-CE5581872A62}">
      <dsp:nvSpPr>
        <dsp:cNvPr id="0" name=""/>
        <dsp:cNvSpPr/>
      </dsp:nvSpPr>
      <dsp:spPr>
        <a:xfrm>
          <a:off x="0" y="4916649"/>
          <a:ext cx="8928991" cy="65519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tx1"/>
              </a:solidFill>
            </a:rPr>
            <a:t>Другие расходы- 48млн.руб</a:t>
          </a:r>
          <a:r>
            <a:rPr lang="ru-RU" sz="1100" b="1" kern="1200" baseline="0" dirty="0" smtClean="0">
              <a:solidFill>
                <a:schemeClr val="tx1"/>
              </a:solidFill>
            </a:rPr>
            <a:t>.(резервный фонд, обеспечение транспортировки тел,  уплата членских взносов, оплата по договорным обязательствам с ОО «Тобольск-</a:t>
          </a:r>
          <a:r>
            <a:rPr lang="ru-RU" sz="1100" b="1" kern="1200" baseline="0" dirty="0" err="1" smtClean="0">
              <a:solidFill>
                <a:schemeClr val="tx1"/>
              </a:solidFill>
            </a:rPr>
            <a:t>Нефтехим</a:t>
          </a:r>
          <a:r>
            <a:rPr lang="ru-RU" sz="1100" b="1" kern="1200" baseline="0" dirty="0" smtClean="0">
              <a:solidFill>
                <a:schemeClr val="tx1"/>
              </a:solidFill>
            </a:rPr>
            <a:t>» , пенсии муниципальным служащими т.д.)</a:t>
          </a:r>
          <a:endParaRPr lang="ru-RU" sz="1100" b="1" kern="1200" baseline="0" dirty="0">
            <a:solidFill>
              <a:schemeClr val="tx1"/>
            </a:solidFill>
          </a:endParaRPr>
        </a:p>
      </dsp:txBody>
      <dsp:txXfrm>
        <a:off x="31984" y="4948633"/>
        <a:ext cx="8865023" cy="59123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57EC1-7B7D-445A-81E8-071061E8A9FB}">
      <dsp:nvSpPr>
        <dsp:cNvPr id="0" name=""/>
        <dsp:cNvSpPr/>
      </dsp:nvSpPr>
      <dsp:spPr>
        <a:xfrm rot="2814733">
          <a:off x="2385030" y="3978696"/>
          <a:ext cx="1657111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1657111" y="16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E9B2F-F783-4936-AF39-57D063FDA4AC}">
      <dsp:nvSpPr>
        <dsp:cNvPr id="0" name=""/>
        <dsp:cNvSpPr/>
      </dsp:nvSpPr>
      <dsp:spPr>
        <a:xfrm rot="939132">
          <a:off x="2628613" y="3368195"/>
          <a:ext cx="3025094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3025094" y="16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364BE-47E1-45BF-81B3-5A0CEE8AD07E}">
      <dsp:nvSpPr>
        <dsp:cNvPr id="0" name=""/>
        <dsp:cNvSpPr/>
      </dsp:nvSpPr>
      <dsp:spPr>
        <a:xfrm rot="21530562">
          <a:off x="2684436" y="2761235"/>
          <a:ext cx="2607016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2607016" y="16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0A8AD-43A1-486A-A7EB-5FB212259855}">
      <dsp:nvSpPr>
        <dsp:cNvPr id="0" name=""/>
        <dsp:cNvSpPr/>
      </dsp:nvSpPr>
      <dsp:spPr>
        <a:xfrm rot="20338248">
          <a:off x="2591494" y="2076134"/>
          <a:ext cx="2798958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2798958" y="16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3121D-F22F-453E-ACB5-7F1C73B61DFF}">
      <dsp:nvSpPr>
        <dsp:cNvPr id="0" name=""/>
        <dsp:cNvSpPr/>
      </dsp:nvSpPr>
      <dsp:spPr>
        <a:xfrm rot="17792050">
          <a:off x="1991684" y="1569155"/>
          <a:ext cx="1465535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1465535" y="16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FF8C7-3A52-4F33-A621-B5009ACA11A3}">
      <dsp:nvSpPr>
        <dsp:cNvPr id="0" name=""/>
        <dsp:cNvSpPr/>
      </dsp:nvSpPr>
      <dsp:spPr>
        <a:xfrm>
          <a:off x="458752" y="1566955"/>
          <a:ext cx="2615207" cy="25690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3BFCC-F1D7-4FCC-B1BF-6074C952FE24}">
      <dsp:nvSpPr>
        <dsp:cNvPr id="0" name=""/>
        <dsp:cNvSpPr/>
      </dsp:nvSpPr>
      <dsp:spPr>
        <a:xfrm>
          <a:off x="1727866" y="-74925"/>
          <a:ext cx="3146589" cy="1011568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Предоставление субсидий ЖКХ одиноко-проживающим пенсионерам и инвалидам-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0,4 млн.руб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.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188673" y="73216"/>
        <a:ext cx="2224975" cy="715286"/>
      </dsp:txXfrm>
    </dsp:sp>
    <dsp:sp modelId="{9C50EB11-CC1D-4F08-99CB-28C1D24FBC72}">
      <dsp:nvSpPr>
        <dsp:cNvPr id="0" name=""/>
        <dsp:cNvSpPr/>
      </dsp:nvSpPr>
      <dsp:spPr>
        <a:xfrm>
          <a:off x="4851084" y="360040"/>
          <a:ext cx="3461133" cy="1473575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200" kern="1200" dirty="0" smtClean="0">
              <a:solidFill>
                <a:schemeClr val="tx1"/>
              </a:solidFill>
            </a:rPr>
            <a:t>Предоставление субсидий гражданам, проживающим в ветхих и аварийных домах, с целью компенсации оплаты за содержание и ремонт жилья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1,5 </a:t>
          </a:r>
          <a:r>
            <a:rPr lang="ru-RU" sz="1200" kern="1200" dirty="0" err="1" smtClean="0">
              <a:solidFill>
                <a:schemeClr val="tx1"/>
              </a:solidFill>
            </a:rPr>
            <a:t>млн.руб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</a:p>
      </dsp:txBody>
      <dsp:txXfrm>
        <a:off x="5357955" y="575840"/>
        <a:ext cx="2447391" cy="1041975"/>
      </dsp:txXfrm>
    </dsp:sp>
    <dsp:sp modelId="{1F390E8E-B9DE-41A6-A68B-B3C528CCA1AE}">
      <dsp:nvSpPr>
        <dsp:cNvPr id="0" name=""/>
        <dsp:cNvSpPr/>
      </dsp:nvSpPr>
      <dsp:spPr>
        <a:xfrm>
          <a:off x="5289615" y="2058589"/>
          <a:ext cx="3004384" cy="1325363"/>
        </a:xfrm>
        <a:prstGeom prst="ellipse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Субсидии </a:t>
          </a:r>
          <a:r>
            <a:rPr lang="ru-RU" sz="1200" kern="1200" dirty="0" err="1" smtClean="0">
              <a:solidFill>
                <a:schemeClr val="tx1"/>
              </a:solidFill>
            </a:rPr>
            <a:t>юрлицам</a:t>
          </a:r>
          <a:r>
            <a:rPr lang="ru-RU" sz="1200" kern="1200" dirty="0" smtClean="0">
              <a:solidFill>
                <a:schemeClr val="tx1"/>
              </a:solidFill>
            </a:rPr>
            <a:t>, оказывающим льготные услуги бань по </a:t>
          </a:r>
          <a:r>
            <a:rPr lang="ru-RU" sz="1200" kern="1200" dirty="0" err="1" smtClean="0">
              <a:solidFill>
                <a:schemeClr val="tx1"/>
              </a:solidFill>
            </a:rPr>
            <a:t>помыву</a:t>
          </a:r>
          <a:r>
            <a:rPr lang="ru-RU" sz="1200" kern="1200" dirty="0" smtClean="0">
              <a:solidFill>
                <a:schemeClr val="tx1"/>
              </a:solidFill>
            </a:rPr>
            <a:t> отдельных категорий граждан – 2,7 млн.руб.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729597" y="2252684"/>
        <a:ext cx="2124420" cy="937173"/>
      </dsp:txXfrm>
    </dsp:sp>
    <dsp:sp modelId="{3EAAA052-4BEA-4A6A-B838-A2E44E8B849E}">
      <dsp:nvSpPr>
        <dsp:cNvPr id="0" name=""/>
        <dsp:cNvSpPr/>
      </dsp:nvSpPr>
      <dsp:spPr>
        <a:xfrm>
          <a:off x="5408510" y="3393415"/>
          <a:ext cx="3041813" cy="1545382"/>
        </a:xfrm>
        <a:prstGeom prst="ellipse">
          <a:avLst/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Предоставление субсидий гражданам, проживающим в общежитиях, с целью компенсации части оплаты на содержание и ремонт жилья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1,8 </a:t>
          </a:r>
          <a:r>
            <a:rPr lang="ru-RU" sz="1200" kern="1200" dirty="0" err="1" smtClean="0">
              <a:solidFill>
                <a:schemeClr val="tx1"/>
              </a:solidFill>
            </a:rPr>
            <a:t>млн.руб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</a:p>
      </dsp:txBody>
      <dsp:txXfrm>
        <a:off x="5853973" y="3619731"/>
        <a:ext cx="2150887" cy="1092750"/>
      </dsp:txXfrm>
    </dsp:sp>
    <dsp:sp modelId="{C93D79D8-51F1-45B4-B263-8D3409968BC9}">
      <dsp:nvSpPr>
        <dsp:cNvPr id="0" name=""/>
        <dsp:cNvSpPr/>
      </dsp:nvSpPr>
      <dsp:spPr>
        <a:xfrm>
          <a:off x="2611333" y="4566096"/>
          <a:ext cx="3459636" cy="1269469"/>
        </a:xfrm>
        <a:prstGeom prst="ellipse">
          <a:avLst/>
        </a:prstGeom>
        <a:blipFill rotWithShape="0">
          <a:blip xmlns:r="http://schemas.openxmlformats.org/officeDocument/2006/relationships" r:embed="rId6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Оказание </a:t>
          </a:r>
          <a:r>
            <a:rPr lang="ru-RU" sz="1200" kern="1200" dirty="0" err="1" smtClean="0">
              <a:solidFill>
                <a:schemeClr val="tx1"/>
              </a:solidFill>
            </a:rPr>
            <a:t>ритульных</a:t>
          </a:r>
          <a:r>
            <a:rPr lang="ru-RU" sz="1200" kern="1200" dirty="0" smtClean="0">
              <a:solidFill>
                <a:schemeClr val="tx1"/>
              </a:solidFill>
            </a:rPr>
            <a:t> услуг по гарантированному перечню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2,4 </a:t>
          </a:r>
          <a:r>
            <a:rPr lang="ru-RU" sz="1200" kern="1200" dirty="0" err="1" smtClean="0">
              <a:solidFill>
                <a:schemeClr val="tx1"/>
              </a:solidFill>
            </a:rPr>
            <a:t>млн.руб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.</a:t>
          </a:r>
          <a:endParaRPr lang="ru-RU" sz="1200" kern="1200" dirty="0" smtClean="0"/>
        </a:p>
      </dsp:txBody>
      <dsp:txXfrm>
        <a:off x="3117985" y="4752005"/>
        <a:ext cx="2446332" cy="897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489FE-541A-47E0-AF13-CCF049494F87}">
      <dsp:nvSpPr>
        <dsp:cNvPr id="0" name=""/>
        <dsp:cNvSpPr/>
      </dsp:nvSpPr>
      <dsp:spPr>
        <a:xfrm>
          <a:off x="3710917" y="2386043"/>
          <a:ext cx="1286172" cy="1104133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/>
              <a:latin typeface="+mj-lt"/>
              <a:ea typeface="+mn-ea"/>
              <a:cs typeface="Times New Roman" pitchFamily="18" charset="0"/>
            </a:rPr>
            <a:t>Всего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/>
              <a:latin typeface="+mj-lt"/>
              <a:ea typeface="+mn-ea"/>
              <a:cs typeface="Times New Roman" pitchFamily="18" charset="0"/>
            </a:rPr>
            <a:t>10 024   </a:t>
          </a:r>
          <a:r>
            <a:rPr lang="ru-RU" sz="1400" b="1" kern="1200" dirty="0" err="1" smtClean="0">
              <a:solidFill>
                <a:schemeClr val="bg1"/>
              </a:solidFill>
              <a:effectLst/>
              <a:latin typeface="+mj-lt"/>
              <a:ea typeface="+mn-ea"/>
              <a:cs typeface="Times New Roman" pitchFamily="18" charset="0"/>
            </a:rPr>
            <a:t>млн.руб</a:t>
          </a:r>
          <a:r>
            <a:rPr lang="ru-RU" sz="1400" b="1" kern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.</a:t>
          </a:r>
          <a:endParaRPr lang="ru-RU" sz="1400" b="1" kern="1200" dirty="0">
            <a:solidFill>
              <a:sysClr val="windowText" lastClr="000000"/>
            </a:solidFill>
            <a:effectLst/>
            <a:latin typeface="+mj-lt"/>
            <a:ea typeface="+mn-ea"/>
            <a:cs typeface="Times New Roman" pitchFamily="18" charset="0"/>
          </a:endParaRPr>
        </a:p>
      </dsp:txBody>
      <dsp:txXfrm>
        <a:off x="3899273" y="2547740"/>
        <a:ext cx="909460" cy="780739"/>
      </dsp:txXfrm>
    </dsp:sp>
    <dsp:sp modelId="{7BC66545-C023-45B3-A75B-0CDBEA958CBE}">
      <dsp:nvSpPr>
        <dsp:cNvPr id="0" name=""/>
        <dsp:cNvSpPr/>
      </dsp:nvSpPr>
      <dsp:spPr>
        <a:xfrm rot="16085780">
          <a:off x="4032875" y="1620829"/>
          <a:ext cx="570864" cy="486663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4108299" y="1791121"/>
        <a:ext cx="424865" cy="291997"/>
      </dsp:txXfrm>
    </dsp:sp>
    <dsp:sp modelId="{D83E697A-927F-47F3-BA99-0EA6C03BFC1B}">
      <dsp:nvSpPr>
        <dsp:cNvPr id="0" name=""/>
        <dsp:cNvSpPr/>
      </dsp:nvSpPr>
      <dsp:spPr>
        <a:xfrm>
          <a:off x="3327618" y="21696"/>
          <a:ext cx="1901717" cy="1288226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Жилищно-коммунальное хозяйство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 665 </a:t>
          </a:r>
          <a:r>
            <a:rPr lang="ru-RU" sz="1200" kern="1200" dirty="0" err="1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млн.руб</a:t>
          </a:r>
          <a:r>
            <a:rPr lang="ru-RU" sz="1200" kern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>
            <a:solidFill>
              <a:sysClr val="windowText" lastClr="000000"/>
            </a:solidFill>
            <a:effectLst/>
            <a:latin typeface="+mj-lt"/>
            <a:ea typeface="+mn-ea"/>
            <a:cs typeface="Times New Roman" pitchFamily="18" charset="0"/>
          </a:endParaRPr>
        </a:p>
      </dsp:txBody>
      <dsp:txXfrm>
        <a:off x="3606118" y="210352"/>
        <a:ext cx="1344717" cy="910914"/>
      </dsp:txXfrm>
    </dsp:sp>
    <dsp:sp modelId="{394AD471-8957-42AC-BC3F-655176179E11}">
      <dsp:nvSpPr>
        <dsp:cNvPr id="0" name=""/>
        <dsp:cNvSpPr/>
      </dsp:nvSpPr>
      <dsp:spPr>
        <a:xfrm rot="19284081">
          <a:off x="4959447" y="1962010"/>
          <a:ext cx="625047" cy="4866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75395" y="2104885"/>
        <a:ext cx="479048" cy="291997"/>
      </dsp:txXfrm>
    </dsp:sp>
    <dsp:sp modelId="{B79A4DBF-90B2-482D-9FC9-E67BB65D68EB}">
      <dsp:nvSpPr>
        <dsp:cNvPr id="0" name=""/>
        <dsp:cNvSpPr/>
      </dsp:nvSpPr>
      <dsp:spPr>
        <a:xfrm>
          <a:off x="5437811" y="699541"/>
          <a:ext cx="1827258" cy="1288226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Национальная экономика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5 052  </a:t>
          </a:r>
          <a:r>
            <a:rPr lang="ru-RU" sz="1200" kern="1200" dirty="0" err="1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млн.руб</a:t>
          </a:r>
          <a:r>
            <a:rPr lang="ru-RU" sz="1200" kern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.</a:t>
          </a:r>
          <a:endParaRPr lang="ru-RU" sz="1200" kern="1200" dirty="0">
            <a:solidFill>
              <a:sysClr val="windowText" lastClr="000000"/>
            </a:solidFill>
            <a:effectLst/>
            <a:latin typeface="+mj-lt"/>
            <a:ea typeface="+mn-ea"/>
            <a:cs typeface="Times New Roman" pitchFamily="18" charset="0"/>
          </a:endParaRPr>
        </a:p>
      </dsp:txBody>
      <dsp:txXfrm>
        <a:off x="5705407" y="888197"/>
        <a:ext cx="1292066" cy="910914"/>
      </dsp:txXfrm>
    </dsp:sp>
    <dsp:sp modelId="{EB3B4610-E749-47A6-8B1D-94F54D1756BA}">
      <dsp:nvSpPr>
        <dsp:cNvPr id="0" name=""/>
        <dsp:cNvSpPr/>
      </dsp:nvSpPr>
      <dsp:spPr>
        <a:xfrm rot="21491758">
          <a:off x="5190517" y="2615252"/>
          <a:ext cx="593721" cy="486663"/>
        </a:xfrm>
        <a:prstGeom prst="rightArrow">
          <a:avLst>
            <a:gd name="adj1" fmla="val 60000"/>
            <a:gd name="adj2" fmla="val 50000"/>
          </a:avLst>
        </a:prstGeom>
        <a:solidFill>
          <a:srgbClr val="00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190553" y="2714883"/>
        <a:ext cx="447722" cy="291997"/>
      </dsp:txXfrm>
    </dsp:sp>
    <dsp:sp modelId="{2BDE92C5-8A71-4AD4-A464-8B02F131E21B}">
      <dsp:nvSpPr>
        <dsp:cNvPr id="0" name=""/>
        <dsp:cNvSpPr/>
      </dsp:nvSpPr>
      <dsp:spPr>
        <a:xfrm>
          <a:off x="5869863" y="2211708"/>
          <a:ext cx="2193488" cy="1288226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Общегосударственные вопросы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403  млн. руб.</a:t>
          </a:r>
          <a:endParaRPr lang="ru-RU" sz="1200" kern="1200" dirty="0">
            <a:solidFill>
              <a:sysClr val="windowText" lastClr="000000"/>
            </a:solidFill>
            <a:effectLst/>
            <a:latin typeface="+mj-lt"/>
            <a:ea typeface="+mn-ea"/>
            <a:cs typeface="Times New Roman" pitchFamily="18" charset="0"/>
          </a:endParaRPr>
        </a:p>
      </dsp:txBody>
      <dsp:txXfrm>
        <a:off x="6191092" y="2400364"/>
        <a:ext cx="1551030" cy="910914"/>
      </dsp:txXfrm>
    </dsp:sp>
    <dsp:sp modelId="{DF91B256-DD86-4C50-BF48-91ADFC79ECB9}">
      <dsp:nvSpPr>
        <dsp:cNvPr id="0" name=""/>
        <dsp:cNvSpPr/>
      </dsp:nvSpPr>
      <dsp:spPr>
        <a:xfrm rot="2325679">
          <a:off x="4952076" y="3416351"/>
          <a:ext cx="601248" cy="4866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68153" y="3467981"/>
        <a:ext cx="455249" cy="291997"/>
      </dsp:txXfrm>
    </dsp:sp>
    <dsp:sp modelId="{FE7C4730-E6D1-45E6-A9EB-31E329FF4F48}">
      <dsp:nvSpPr>
        <dsp:cNvPr id="0" name=""/>
        <dsp:cNvSpPr/>
      </dsp:nvSpPr>
      <dsp:spPr>
        <a:xfrm>
          <a:off x="5207777" y="3867899"/>
          <a:ext cx="2534288" cy="1546231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54 млн. руб.</a:t>
          </a:r>
        </a:p>
      </dsp:txBody>
      <dsp:txXfrm>
        <a:off x="5578915" y="4094339"/>
        <a:ext cx="1792012" cy="1093351"/>
      </dsp:txXfrm>
    </dsp:sp>
    <dsp:sp modelId="{D3EA1707-D793-4222-B5C5-584AE1AE0456}">
      <dsp:nvSpPr>
        <dsp:cNvPr id="0" name=""/>
        <dsp:cNvSpPr/>
      </dsp:nvSpPr>
      <dsp:spPr>
        <a:xfrm rot="5522936">
          <a:off x="4058054" y="3736377"/>
          <a:ext cx="485444" cy="486663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4133474" y="3760940"/>
        <a:ext cx="339811" cy="291997"/>
      </dsp:txXfrm>
    </dsp:sp>
    <dsp:sp modelId="{C1015EFA-012A-4449-94AE-DCD5F55BF236}">
      <dsp:nvSpPr>
        <dsp:cNvPr id="0" name=""/>
        <dsp:cNvSpPr/>
      </dsp:nvSpPr>
      <dsp:spPr>
        <a:xfrm>
          <a:off x="3324475" y="4405077"/>
          <a:ext cx="1908004" cy="1288226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baseline="0" dirty="0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Образование            3060 </a:t>
          </a:r>
          <a:r>
            <a:rPr lang="ru-RU" sz="1400" kern="1200" baseline="0" dirty="0" err="1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млн.руб</a:t>
          </a:r>
          <a:r>
            <a:rPr lang="ru-RU" sz="1400" kern="1200" baseline="0" dirty="0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.</a:t>
          </a:r>
        </a:p>
      </dsp:txBody>
      <dsp:txXfrm>
        <a:off x="3603896" y="4593733"/>
        <a:ext cx="1349162" cy="910914"/>
      </dsp:txXfrm>
    </dsp:sp>
    <dsp:sp modelId="{D7448921-90D3-40DD-8D75-936FF350B717}">
      <dsp:nvSpPr>
        <dsp:cNvPr id="0" name=""/>
        <dsp:cNvSpPr/>
      </dsp:nvSpPr>
      <dsp:spPr>
        <a:xfrm rot="8767653">
          <a:off x="2933889" y="3404681"/>
          <a:ext cx="725138" cy="4866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3067499" y="3461328"/>
        <a:ext cx="579139" cy="291997"/>
      </dsp:txXfrm>
    </dsp:sp>
    <dsp:sp modelId="{9F8548B8-0CEE-4866-B882-A8C3384AC750}">
      <dsp:nvSpPr>
        <dsp:cNvPr id="0" name=""/>
        <dsp:cNvSpPr/>
      </dsp:nvSpPr>
      <dsp:spPr>
        <a:xfrm>
          <a:off x="1045325" y="3795884"/>
          <a:ext cx="1904500" cy="1448069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Культура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  203 млн. руб.</a:t>
          </a:r>
        </a:p>
      </dsp:txBody>
      <dsp:txXfrm>
        <a:off x="1324233" y="4007949"/>
        <a:ext cx="1346684" cy="1023939"/>
      </dsp:txXfrm>
    </dsp:sp>
    <dsp:sp modelId="{323EE4A1-494D-40CD-9EC0-75A55274DEB9}">
      <dsp:nvSpPr>
        <dsp:cNvPr id="0" name=""/>
        <dsp:cNvSpPr/>
      </dsp:nvSpPr>
      <dsp:spPr>
        <a:xfrm rot="11009588">
          <a:off x="2792614" y="2619333"/>
          <a:ext cx="650860" cy="486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938477" y="2721114"/>
        <a:ext cx="504861" cy="291997"/>
      </dsp:txXfrm>
    </dsp:sp>
    <dsp:sp modelId="{875B44B0-7C19-4600-B99E-A8EF6B560ED4}">
      <dsp:nvSpPr>
        <dsp:cNvPr id="0" name=""/>
        <dsp:cNvSpPr/>
      </dsp:nvSpPr>
      <dsp:spPr>
        <a:xfrm>
          <a:off x="613261" y="2067698"/>
          <a:ext cx="1876649" cy="139869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Социальная политика 507 </a:t>
          </a:r>
          <a:r>
            <a:rPr lang="ru-RU" sz="1200" kern="1200" dirty="0" err="1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млн.руб</a:t>
          </a:r>
          <a:r>
            <a:rPr lang="ru-RU" sz="1200" kern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itchFamily="18" charset="0"/>
            </a:rPr>
            <a:t>.</a:t>
          </a:r>
        </a:p>
      </dsp:txBody>
      <dsp:txXfrm>
        <a:off x="888090" y="2272532"/>
        <a:ext cx="1326991" cy="989023"/>
      </dsp:txXfrm>
    </dsp:sp>
    <dsp:sp modelId="{9B7557EA-3C2C-41B8-891C-22FCF1E5A5A9}">
      <dsp:nvSpPr>
        <dsp:cNvPr id="0" name=""/>
        <dsp:cNvSpPr/>
      </dsp:nvSpPr>
      <dsp:spPr>
        <a:xfrm rot="13213501">
          <a:off x="3120170" y="1924872"/>
          <a:ext cx="647157" cy="4866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3248906" y="2069347"/>
        <a:ext cx="501158" cy="291997"/>
      </dsp:txXfrm>
    </dsp:sp>
    <dsp:sp modelId="{1B6AFE21-1CF3-4731-831F-B12DE4C4923E}">
      <dsp:nvSpPr>
        <dsp:cNvPr id="0" name=""/>
        <dsp:cNvSpPr/>
      </dsp:nvSpPr>
      <dsp:spPr>
        <a:xfrm>
          <a:off x="1245927" y="589521"/>
          <a:ext cx="2185771" cy="1288226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Физическая культура  и спорт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80 </a:t>
          </a:r>
          <a:r>
            <a:rPr lang="ru-RU" sz="1200" kern="1200" dirty="0" err="1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млн.руб</a:t>
          </a:r>
          <a:r>
            <a:rPr lang="ru-RU" sz="1200" kern="1200" dirty="0" smtClean="0">
              <a:solidFill>
                <a:sysClr val="window" lastClr="FFFFFF"/>
              </a:solidFill>
              <a:effectLst/>
              <a:latin typeface="+mj-lt"/>
              <a:ea typeface="+mn-ea"/>
              <a:cs typeface="Times New Roman" pitchFamily="18" charset="0"/>
            </a:rPr>
            <a:t>.</a:t>
          </a:r>
        </a:p>
      </dsp:txBody>
      <dsp:txXfrm>
        <a:off x="1566026" y="778177"/>
        <a:ext cx="1545573" cy="9109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4BFC7-E3FE-479C-832B-95391B78C66C}">
      <dsp:nvSpPr>
        <dsp:cNvPr id="0" name=""/>
        <dsp:cNvSpPr/>
      </dsp:nvSpPr>
      <dsp:spPr>
        <a:xfrm>
          <a:off x="-6462247" y="-988379"/>
          <a:ext cx="7691760" cy="7691760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254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D9BB5-1DA9-4D09-B95A-EF9B00F78F64}">
      <dsp:nvSpPr>
        <dsp:cNvPr id="0" name=""/>
        <dsp:cNvSpPr/>
      </dsp:nvSpPr>
      <dsp:spPr>
        <a:xfrm>
          <a:off x="537100" y="357073"/>
          <a:ext cx="8097012" cy="714603"/>
        </a:xfrm>
        <a:prstGeom prst="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721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    </a:t>
          </a:r>
          <a:r>
            <a:rPr lang="ru-R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Социальной направленности </a:t>
          </a:r>
          <a:endParaRPr lang="ru-RU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37100" y="357073"/>
        <a:ext cx="8097012" cy="714603"/>
      </dsp:txXfrm>
    </dsp:sp>
    <dsp:sp modelId="{39E2EAA6-00F7-4857-82D8-3B7B01E720CF}">
      <dsp:nvSpPr>
        <dsp:cNvPr id="0" name=""/>
        <dsp:cNvSpPr/>
      </dsp:nvSpPr>
      <dsp:spPr>
        <a:xfrm>
          <a:off x="90473" y="267747"/>
          <a:ext cx="893254" cy="893254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51C986-55ED-40D2-9AB1-065138641095}">
      <dsp:nvSpPr>
        <dsp:cNvPr id="0" name=""/>
        <dsp:cNvSpPr/>
      </dsp:nvSpPr>
      <dsp:spPr>
        <a:xfrm>
          <a:off x="1049164" y="1428635"/>
          <a:ext cx="7584947" cy="714603"/>
        </a:xfrm>
        <a:prstGeom prst="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721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</a:t>
          </a:r>
          <a:r>
            <a:rPr lang="ru-R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 поддержку отраслей экономики</a:t>
          </a:r>
          <a:endParaRPr lang="ru-RU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49164" y="1428635"/>
        <a:ext cx="7584947" cy="714603"/>
      </dsp:txXfrm>
    </dsp:sp>
    <dsp:sp modelId="{29A39F35-260B-46D8-AF6D-74308141373D}">
      <dsp:nvSpPr>
        <dsp:cNvPr id="0" name=""/>
        <dsp:cNvSpPr/>
      </dsp:nvSpPr>
      <dsp:spPr>
        <a:xfrm>
          <a:off x="602537" y="1339310"/>
          <a:ext cx="893254" cy="893254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9EEEA6-F585-4B84-9DB3-321AF5598CC2}">
      <dsp:nvSpPr>
        <dsp:cNvPr id="0" name=""/>
        <dsp:cNvSpPr/>
      </dsp:nvSpPr>
      <dsp:spPr>
        <a:xfrm>
          <a:off x="1206327" y="2258615"/>
          <a:ext cx="7427785" cy="1197768"/>
        </a:xfrm>
        <a:prstGeom prst="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7217" tIns="50800" rIns="50800" bIns="50800" numCol="1" spcCol="1270" anchor="ctr" anchorCtr="0">
          <a:noAutofit/>
        </a:bodyPr>
        <a:lstStyle/>
        <a:p>
          <a:pPr marL="0" lvl="0" indent="87313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Строительства, реконструкции, капитального</a:t>
          </a:r>
        </a:p>
        <a:p>
          <a:pPr marL="0" lvl="0" indent="87313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ремонта дорог, транспорта и коммунальной   инфраструктуры</a:t>
          </a:r>
          <a:endParaRPr lang="ru-RU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06327" y="2258615"/>
        <a:ext cx="7427785" cy="1197768"/>
      </dsp:txXfrm>
    </dsp:sp>
    <dsp:sp modelId="{F39137F0-AA46-435B-B559-EE2E9DA9E120}">
      <dsp:nvSpPr>
        <dsp:cNvPr id="0" name=""/>
        <dsp:cNvSpPr/>
      </dsp:nvSpPr>
      <dsp:spPr>
        <a:xfrm>
          <a:off x="759699" y="2410872"/>
          <a:ext cx="893254" cy="893254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C3023E-94B1-4FA2-9D26-1B161275315C}">
      <dsp:nvSpPr>
        <dsp:cNvPr id="0" name=""/>
        <dsp:cNvSpPr/>
      </dsp:nvSpPr>
      <dsp:spPr>
        <a:xfrm>
          <a:off x="1049164" y="3571760"/>
          <a:ext cx="7584947" cy="714603"/>
        </a:xfrm>
        <a:prstGeom prst="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7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</a:t>
          </a:r>
          <a:r>
            <a:rPr lang="ru-R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Управления муниципальной собственностью</a:t>
          </a:r>
          <a:endParaRPr lang="ru-RU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49164" y="3571760"/>
        <a:ext cx="7584947" cy="714603"/>
      </dsp:txXfrm>
    </dsp:sp>
    <dsp:sp modelId="{EEF6FF47-E26E-4634-8E4C-A811547FA9B4}">
      <dsp:nvSpPr>
        <dsp:cNvPr id="0" name=""/>
        <dsp:cNvSpPr/>
      </dsp:nvSpPr>
      <dsp:spPr>
        <a:xfrm>
          <a:off x="602537" y="3482435"/>
          <a:ext cx="893254" cy="893254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52EA3A-7ABD-4C47-B71F-7E87AD264097}">
      <dsp:nvSpPr>
        <dsp:cNvPr id="0" name=""/>
        <dsp:cNvSpPr/>
      </dsp:nvSpPr>
      <dsp:spPr>
        <a:xfrm>
          <a:off x="537100" y="4643323"/>
          <a:ext cx="8097012" cy="714603"/>
        </a:xfrm>
        <a:prstGeom prst="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7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Общего  направления</a:t>
          </a:r>
          <a:endParaRPr lang="ru-RU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37100" y="4643323"/>
        <a:ext cx="8097012" cy="714603"/>
      </dsp:txXfrm>
    </dsp:sp>
    <dsp:sp modelId="{D9D6DF30-BDEA-4BC3-BB0B-CCE6E086790E}">
      <dsp:nvSpPr>
        <dsp:cNvPr id="0" name=""/>
        <dsp:cNvSpPr/>
      </dsp:nvSpPr>
      <dsp:spPr>
        <a:xfrm>
          <a:off x="90473" y="4553997"/>
          <a:ext cx="893254" cy="893254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76FDC-5758-4E96-B4CB-4ABC41A50F5D}">
      <dsp:nvSpPr>
        <dsp:cNvPr id="0" name=""/>
        <dsp:cNvSpPr/>
      </dsp:nvSpPr>
      <dsp:spPr>
        <a:xfrm>
          <a:off x="0" y="181294"/>
          <a:ext cx="4104457" cy="71369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Задача 1. Обеспечить реализацию прав граждан на получение общедоступного и качественного дошкольного образования в соответствии с федеральными государственными образовательными стандартами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34840" y="216134"/>
        <a:ext cx="4034777" cy="644013"/>
      </dsp:txXfrm>
    </dsp:sp>
    <dsp:sp modelId="{C725EA19-1395-4340-84D5-8151C9834D64}">
      <dsp:nvSpPr>
        <dsp:cNvPr id="0" name=""/>
        <dsp:cNvSpPr/>
      </dsp:nvSpPr>
      <dsp:spPr>
        <a:xfrm>
          <a:off x="0" y="954597"/>
          <a:ext cx="4104457" cy="60049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Задача 2. Обеспечить реализацию прав граждан на получение общедоступного и качественного начального общего, основного общего, среднего общего образования в соответствии с федеральными государственными требованиями и образовательными стандартами.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29314" y="983911"/>
        <a:ext cx="4045829" cy="541866"/>
      </dsp:txXfrm>
    </dsp:sp>
    <dsp:sp modelId="{C0A1EF14-E2CB-4DA5-8BDE-FF3D79FE0ACD}">
      <dsp:nvSpPr>
        <dsp:cNvPr id="0" name=""/>
        <dsp:cNvSpPr/>
      </dsp:nvSpPr>
      <dsp:spPr>
        <a:xfrm>
          <a:off x="0" y="1608931"/>
          <a:ext cx="4104457" cy="71136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Задача 3. Обеспечить развитие кадрового потенциала, устойчивый рост профессионализма педагогического коллектива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34726" y="1643657"/>
        <a:ext cx="4035005" cy="641908"/>
      </dsp:txXfrm>
    </dsp:sp>
    <dsp:sp modelId="{2DF077AF-1A2A-4340-A5E4-E84ED858F6EC}">
      <dsp:nvSpPr>
        <dsp:cNvPr id="0" name=""/>
        <dsp:cNvSpPr/>
      </dsp:nvSpPr>
      <dsp:spPr>
        <a:xfrm>
          <a:off x="0" y="2382234"/>
          <a:ext cx="4104457" cy="71136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Задача 4. Повысить уровень реализации социальных функций муниципальной системы общего образования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34726" y="2416960"/>
        <a:ext cx="4035005" cy="641908"/>
      </dsp:txXfrm>
    </dsp:sp>
    <dsp:sp modelId="{8BA81C89-4083-405E-8302-77FE713D5276}">
      <dsp:nvSpPr>
        <dsp:cNvPr id="0" name=""/>
        <dsp:cNvSpPr/>
      </dsp:nvSpPr>
      <dsp:spPr>
        <a:xfrm>
          <a:off x="0" y="3216054"/>
          <a:ext cx="4104457" cy="71136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Задача 5. Обеспечить развитие современной инфраструктуры образовательных организаций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34726" y="3250780"/>
        <a:ext cx="4035005" cy="641908"/>
      </dsp:txXfrm>
    </dsp:sp>
    <dsp:sp modelId="{FDF8292D-8472-4AD9-9DCE-490590563D28}">
      <dsp:nvSpPr>
        <dsp:cNvPr id="0" name=""/>
        <dsp:cNvSpPr/>
      </dsp:nvSpPr>
      <dsp:spPr>
        <a:xfrm>
          <a:off x="0" y="4018181"/>
          <a:ext cx="4104457" cy="71136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Задача 6. Мероприятия по обеспечению деятельности органов местного самоуправления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34726" y="4052907"/>
        <a:ext cx="4035005" cy="6419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FBB38-9822-4238-BD1D-9FE36D3FCDDF}">
      <dsp:nvSpPr>
        <dsp:cNvPr id="0" name=""/>
        <dsp:cNvSpPr/>
      </dsp:nvSpPr>
      <dsp:spPr>
        <a:xfrm>
          <a:off x="36645" y="0"/>
          <a:ext cx="4536504" cy="1305426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Развитие библиотечного обслуживания населения города Тобольска </a:t>
          </a:r>
          <a:r>
            <a:rPr lang="ru-RU" sz="1400" b="1" kern="1200" dirty="0" smtClean="0">
              <a:solidFill>
                <a:schemeClr val="tx1"/>
              </a:solidFill>
            </a:rPr>
            <a:t>- 46 млн.руб.</a:t>
          </a:r>
          <a:endParaRPr lang="ru-RU" sz="1400" kern="1200" dirty="0"/>
        </a:p>
      </dsp:txBody>
      <dsp:txXfrm>
        <a:off x="1074489" y="0"/>
        <a:ext cx="3498660" cy="1305426"/>
      </dsp:txXfrm>
    </dsp:sp>
    <dsp:sp modelId="{F2B52FF6-01CA-46A1-958E-22EDB856E43D}">
      <dsp:nvSpPr>
        <dsp:cNvPr id="0" name=""/>
        <dsp:cNvSpPr/>
      </dsp:nvSpPr>
      <dsp:spPr>
        <a:xfrm>
          <a:off x="27391" y="92758"/>
          <a:ext cx="1314969" cy="10443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F38D2-D87D-41E2-A9DE-2797D5092EB4}">
      <dsp:nvSpPr>
        <dsp:cNvPr id="0" name=""/>
        <dsp:cNvSpPr/>
      </dsp:nvSpPr>
      <dsp:spPr>
        <a:xfrm>
          <a:off x="24805" y="1493877"/>
          <a:ext cx="4536504" cy="130542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Развитие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err="1" smtClean="0">
              <a:solidFill>
                <a:schemeClr val="tx1"/>
              </a:solidFill>
            </a:rPr>
            <a:t>культурно-досуговых</a:t>
          </a:r>
          <a:r>
            <a:rPr lang="ru-RU" sz="1400" kern="1200" dirty="0" smtClean="0">
              <a:solidFill>
                <a:schemeClr val="tx1"/>
              </a:solidFill>
            </a:rPr>
            <a:t> услуг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для жителей города Тобольска</a:t>
          </a:r>
          <a:endParaRPr lang="ru-RU" sz="1400" b="1" kern="1200" dirty="0" smtClean="0">
            <a:solidFill>
              <a:schemeClr val="tx1"/>
            </a:solidFill>
          </a:endParaRP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- 117 млн.руб.</a:t>
          </a:r>
        </a:p>
      </dsp:txBody>
      <dsp:txXfrm>
        <a:off x="1062648" y="1493877"/>
        <a:ext cx="3498660" cy="1305426"/>
      </dsp:txXfrm>
    </dsp:sp>
    <dsp:sp modelId="{CB9B48D1-FD49-4DEB-9B56-CA51BBB70ED1}">
      <dsp:nvSpPr>
        <dsp:cNvPr id="0" name=""/>
        <dsp:cNvSpPr/>
      </dsp:nvSpPr>
      <dsp:spPr>
        <a:xfrm>
          <a:off x="154286" y="1553384"/>
          <a:ext cx="1267608" cy="10443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1B16F-2CB4-4537-BD88-93EE37C8815F}">
      <dsp:nvSpPr>
        <dsp:cNvPr id="0" name=""/>
        <dsp:cNvSpPr/>
      </dsp:nvSpPr>
      <dsp:spPr>
        <a:xfrm>
          <a:off x="37255" y="2871937"/>
          <a:ext cx="4536504" cy="130542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Развитие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дополнительного образования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 сфере культуры и искусства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-</a:t>
          </a:r>
          <a:r>
            <a:rPr lang="ru-RU" sz="1400" b="1" kern="1200" dirty="0" smtClean="0">
              <a:solidFill>
                <a:schemeClr val="tx1"/>
              </a:solidFill>
            </a:rPr>
            <a:t>55 </a:t>
          </a:r>
          <a:r>
            <a:rPr lang="ru-RU" sz="1400" b="1" kern="1200" dirty="0" err="1" smtClean="0">
              <a:solidFill>
                <a:schemeClr val="tx1"/>
              </a:solidFill>
            </a:rPr>
            <a:t>млн.руб</a:t>
          </a:r>
          <a:r>
            <a:rPr lang="ru-RU" sz="1400" kern="1200" dirty="0" smtClean="0">
              <a:solidFill>
                <a:schemeClr val="tx1"/>
              </a:solidFill>
            </a:rPr>
            <a:t> 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075099" y="2871937"/>
        <a:ext cx="3498660" cy="1305426"/>
      </dsp:txXfrm>
    </dsp:sp>
    <dsp:sp modelId="{FF1B5BB0-511A-431F-8B12-AB34AF4FFFDC}">
      <dsp:nvSpPr>
        <dsp:cNvPr id="0" name=""/>
        <dsp:cNvSpPr/>
      </dsp:nvSpPr>
      <dsp:spPr>
        <a:xfrm>
          <a:off x="160009" y="2929689"/>
          <a:ext cx="1317409" cy="12129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88A47-C9B1-49CD-B3B5-CF16103569B4}">
      <dsp:nvSpPr>
        <dsp:cNvPr id="0" name=""/>
        <dsp:cNvSpPr/>
      </dsp:nvSpPr>
      <dsp:spPr>
        <a:xfrm>
          <a:off x="0" y="4307906"/>
          <a:ext cx="4536504" cy="130542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Другие вопросы в области культуры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-23 млн.руб.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037843" y="4307906"/>
        <a:ext cx="3498660" cy="1305426"/>
      </dsp:txXfrm>
    </dsp:sp>
    <dsp:sp modelId="{F27E207D-3AC7-4C59-911D-3620F4913ECD}">
      <dsp:nvSpPr>
        <dsp:cNvPr id="0" name=""/>
        <dsp:cNvSpPr/>
      </dsp:nvSpPr>
      <dsp:spPr>
        <a:xfrm>
          <a:off x="16254" y="4438449"/>
          <a:ext cx="1135877" cy="10443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902F8-00AE-4D12-BDBB-F15AA79EA8BF}">
      <dsp:nvSpPr>
        <dsp:cNvPr id="0" name=""/>
        <dsp:cNvSpPr/>
      </dsp:nvSpPr>
      <dsp:spPr>
        <a:xfrm>
          <a:off x="0" y="369618"/>
          <a:ext cx="6768752" cy="10381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</a:rPr>
            <a:t>Цель программы: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5068" y="374686"/>
        <a:ext cx="6758616" cy="93677"/>
      </dsp:txXfrm>
    </dsp:sp>
    <dsp:sp modelId="{58DBE38C-91E1-4519-92D7-E234B66B7FB2}">
      <dsp:nvSpPr>
        <dsp:cNvPr id="0" name=""/>
        <dsp:cNvSpPr/>
      </dsp:nvSpPr>
      <dsp:spPr>
        <a:xfrm>
          <a:off x="0" y="603402"/>
          <a:ext cx="6768752" cy="38534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Создание условий, обеспечивающих возможность гражданам систематически заниматься физической культурой и спортом путем развития инфраструктуры спорта, популяризации массового спорта, подготовки спортивного резерва и приобщения различных слоев общества к регулярным занятиям физической культурой и спортом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8811" y="622213"/>
        <a:ext cx="6731130" cy="3477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BEEB9-BD25-42F9-AFD9-7FD23AD1FD11}">
      <dsp:nvSpPr>
        <dsp:cNvPr id="0" name=""/>
        <dsp:cNvSpPr/>
      </dsp:nvSpPr>
      <dsp:spPr>
        <a:xfrm>
          <a:off x="0" y="0"/>
          <a:ext cx="3303056" cy="352839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D155F-DD20-4B70-9E7F-20A2DC1B6D1B}">
      <dsp:nvSpPr>
        <dsp:cNvPr id="0" name=""/>
        <dsp:cNvSpPr/>
      </dsp:nvSpPr>
      <dsp:spPr>
        <a:xfrm>
          <a:off x="816978" y="768969"/>
          <a:ext cx="2146986" cy="331131"/>
        </a:xfrm>
        <a:prstGeom prst="round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Задачи: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833142" y="785133"/>
        <a:ext cx="2114658" cy="298803"/>
      </dsp:txXfrm>
    </dsp:sp>
    <dsp:sp modelId="{0B3C1326-65F2-4894-9EC9-D511D90364B2}">
      <dsp:nvSpPr>
        <dsp:cNvPr id="0" name=""/>
        <dsp:cNvSpPr/>
      </dsp:nvSpPr>
      <dsp:spPr>
        <a:xfrm>
          <a:off x="0" y="1153077"/>
          <a:ext cx="3798514" cy="3311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Задача 1. Популяризация физической культуры и спорта среди различных групп населения</a:t>
          </a:r>
          <a:endParaRPr lang="ru-RU" sz="1100" kern="1200" dirty="0"/>
        </a:p>
      </dsp:txBody>
      <dsp:txXfrm>
        <a:off x="16164" y="1169241"/>
        <a:ext cx="3766186" cy="298803"/>
      </dsp:txXfrm>
    </dsp:sp>
    <dsp:sp modelId="{4F3C80B1-9789-4540-B7F4-A1C96F12BCF1}">
      <dsp:nvSpPr>
        <dsp:cNvPr id="0" name=""/>
        <dsp:cNvSpPr/>
      </dsp:nvSpPr>
      <dsp:spPr>
        <a:xfrm>
          <a:off x="0" y="1584025"/>
          <a:ext cx="3798514" cy="3311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/>
            <a:t>Задача 2. Развивать школьный спорт </a:t>
          </a:r>
        </a:p>
        <a:p>
          <a:pPr lvl="0" algn="ctr" defTabSz="4889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/>
            <a:t>и массовый спорт</a:t>
          </a:r>
          <a:endParaRPr lang="ru-RU" sz="1100" kern="1200" dirty="0"/>
        </a:p>
      </dsp:txBody>
      <dsp:txXfrm>
        <a:off x="16164" y="1600189"/>
        <a:ext cx="3766186" cy="298803"/>
      </dsp:txXfrm>
    </dsp:sp>
    <dsp:sp modelId="{EA58932E-20DE-4C56-BD62-29719617E111}">
      <dsp:nvSpPr>
        <dsp:cNvPr id="0" name=""/>
        <dsp:cNvSpPr/>
      </dsp:nvSpPr>
      <dsp:spPr>
        <a:xfrm>
          <a:off x="0" y="1916871"/>
          <a:ext cx="3798514" cy="8811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Задача 3. Развивать детско-юношеский спорт в целях создания условий для подготовки спортивных сборных команд муниципальных образований и участие в обеспечении подготовки спортивного резерва для спортивных сборных команд субъектов Российской Федерации</a:t>
          </a:r>
          <a:endParaRPr lang="ru-RU" sz="1100" kern="1200" dirty="0"/>
        </a:p>
      </dsp:txBody>
      <dsp:txXfrm>
        <a:off x="43015" y="1959886"/>
        <a:ext cx="3712484" cy="795139"/>
      </dsp:txXfrm>
    </dsp:sp>
    <dsp:sp modelId="{17C31CB5-E082-4BBE-AA2A-ED2409D03848}">
      <dsp:nvSpPr>
        <dsp:cNvPr id="0" name=""/>
        <dsp:cNvSpPr/>
      </dsp:nvSpPr>
      <dsp:spPr>
        <a:xfrm>
          <a:off x="0" y="3121920"/>
          <a:ext cx="3798513" cy="4064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Задача 5. Улучшение кадрового обеспечения сферы физической культуры и спорта</a:t>
          </a:r>
        </a:p>
      </dsp:txBody>
      <dsp:txXfrm>
        <a:off x="19842" y="3141762"/>
        <a:ext cx="3758829" cy="366786"/>
      </dsp:txXfrm>
    </dsp:sp>
    <dsp:sp modelId="{F06E3A54-3EFE-4CAB-9EAB-31AA090E6169}">
      <dsp:nvSpPr>
        <dsp:cNvPr id="0" name=""/>
        <dsp:cNvSpPr/>
      </dsp:nvSpPr>
      <dsp:spPr>
        <a:xfrm>
          <a:off x="0" y="2835695"/>
          <a:ext cx="3798514" cy="2933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Задача 4. Развивать спортивную инфраструктуру</a:t>
          </a:r>
        </a:p>
      </dsp:txBody>
      <dsp:txXfrm>
        <a:off x="14319" y="2850014"/>
        <a:ext cx="3769876" cy="2646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570A9-26D4-48BD-AC9C-243E38145D38}">
      <dsp:nvSpPr>
        <dsp:cNvPr id="0" name=""/>
        <dsp:cNvSpPr/>
      </dsp:nvSpPr>
      <dsp:spPr>
        <a:xfrm>
          <a:off x="0" y="0"/>
          <a:ext cx="3848979" cy="273597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1 задача. Создавать условия для повышения уровня патриотического и духовно-нравственного воспитания детей и молодежи.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2 задача. Оказывать содействие в формировании устойчивой системы нравственных и гражданских ценностей, ценностей здорового образа жизни, развитии добровольческого движения (</a:t>
          </a:r>
          <a:r>
            <a:rPr lang="ru-RU" sz="1100" kern="1200" dirty="0" err="1" smtClean="0">
              <a:solidFill>
                <a:schemeClr val="tx1"/>
              </a:solidFill>
            </a:rPr>
            <a:t>волонтерства</a:t>
          </a:r>
          <a:r>
            <a:rPr lang="ru-RU" sz="1100" kern="1200" dirty="0" smtClean="0">
              <a:solidFill>
                <a:schemeClr val="tx1"/>
              </a:solidFill>
            </a:rPr>
            <a:t>), социальной активности подростков и молодежи.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3 задача. Обеспечивать возможность эффективной системы выявления, поддержки и развития способностей и талантов у детей и молодежи.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4 задача. Создавать условия для реализации потенциала молодёжи в социально-экономической сфере, внедрения технологии «социального лифта».</a:t>
          </a:r>
          <a:endParaRPr lang="ru-RU" sz="1100" b="1" kern="1200" baseline="0" dirty="0">
            <a:solidFill>
              <a:schemeClr val="tx1"/>
            </a:solidFill>
          </a:endParaRPr>
        </a:p>
      </dsp:txBody>
      <dsp:txXfrm>
        <a:off x="133559" y="133559"/>
        <a:ext cx="3581861" cy="2468855"/>
      </dsp:txXfrm>
    </dsp:sp>
    <dsp:sp modelId="{806AD1A5-BF4A-4878-8B16-CBA188DC3BD0}">
      <dsp:nvSpPr>
        <dsp:cNvPr id="0" name=""/>
        <dsp:cNvSpPr/>
      </dsp:nvSpPr>
      <dsp:spPr>
        <a:xfrm>
          <a:off x="0" y="2709860"/>
          <a:ext cx="3848979" cy="231099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 smtClean="0">
              <a:solidFill>
                <a:schemeClr val="tx1"/>
              </a:solidFill>
            </a:rPr>
            <a:t>Учреждениями планируется оказать 2 вида муниципальных услуг, 6 видов  муниципальных работ. Общее количество мероприятий, реализуемых в рамках выполняемых работ и услуг –  104 мероприятия. Количество кружков и секций – 30 единиц, количество общественных объединений – 48. Так же предусмотрена реализация </a:t>
          </a:r>
          <a:r>
            <a:rPr lang="ru-RU" sz="1100" kern="1200" dirty="0" err="1" smtClean="0">
              <a:solidFill>
                <a:schemeClr val="tx1"/>
              </a:solidFill>
            </a:rPr>
            <a:t>общеразвивающих</a:t>
          </a:r>
          <a:r>
            <a:rPr lang="ru-RU" sz="1100" kern="1200" dirty="0" smtClean="0">
              <a:solidFill>
                <a:schemeClr val="tx1"/>
              </a:solidFill>
            </a:rPr>
            <a:t> общеобразовательных программ по 6 направлениям в объеме 560 772 человеко-часов.</a:t>
          </a:r>
          <a:endParaRPr lang="ru-RU" sz="1100" kern="1200" baseline="0" dirty="0">
            <a:solidFill>
              <a:schemeClr val="tx1"/>
            </a:solidFill>
          </a:endParaRPr>
        </a:p>
      </dsp:txBody>
      <dsp:txXfrm>
        <a:off x="112813" y="2822673"/>
        <a:ext cx="3623353" cy="2085366"/>
      </dsp:txXfrm>
    </dsp:sp>
    <dsp:sp modelId="{8BECF705-2EA7-45DB-A460-9272A98B977B}">
      <dsp:nvSpPr>
        <dsp:cNvPr id="0" name=""/>
        <dsp:cNvSpPr/>
      </dsp:nvSpPr>
      <dsp:spPr>
        <a:xfrm>
          <a:off x="0" y="4977977"/>
          <a:ext cx="3848979" cy="77820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 Планируемая среднемесячная заработная плата педагогическим работникам на 2020 год составит 47 732  руб.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7989" y="5015966"/>
        <a:ext cx="3773001" cy="702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3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B85D9-C47B-4FFC-99C3-2D673E900A2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0906C-36E9-44AE-BC44-6D797DEA7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1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7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79388" algn="just" eaLnBrk="1" hangingPunct="1">
              <a:lnSpc>
                <a:spcPct val="120000"/>
              </a:lnSpc>
              <a:spcBef>
                <a:spcPct val="0"/>
              </a:spcBef>
            </a:pPr>
            <a:endParaRPr lang="ru-RU" sz="11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7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7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71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80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93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715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7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5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25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90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7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7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63" y="2130425"/>
            <a:ext cx="8710674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886200"/>
            <a:ext cx="8429684" cy="6143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357188" y="288000"/>
            <a:ext cx="857250" cy="1000125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6678000"/>
            <a:ext cx="9144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6000" y="3600000"/>
            <a:ext cx="8712000" cy="180000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092000" y="252000"/>
            <a:ext cx="1729135" cy="100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7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65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527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110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461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089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664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880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109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6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625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041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650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068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085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90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04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113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56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61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348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268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727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548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77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872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818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129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026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814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5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079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464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160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468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803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726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66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78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4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03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21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73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6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71472" y="0"/>
            <a:ext cx="214314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Администрация </a:t>
            </a:r>
          </a:p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города </a:t>
            </a:r>
          </a:p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Тобольска</a:t>
            </a:r>
          </a:p>
          <a:p>
            <a:endParaRPr lang="ru-RU" sz="1200" dirty="0">
              <a:solidFill>
                <a:schemeClr val="bg1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857356" y="0"/>
            <a:ext cx="5429288" cy="648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14282" y="857232"/>
            <a:ext cx="8715436" cy="571504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26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53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13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15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03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41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31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3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24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86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76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18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6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42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14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2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18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2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600" y="0"/>
            <a:ext cx="5428800" cy="648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571472" y="0"/>
            <a:ext cx="214314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Администрация </a:t>
            </a:r>
          </a:p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города </a:t>
            </a:r>
          </a:p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Тобольска</a:t>
            </a:r>
          </a:p>
          <a:p>
            <a:endParaRPr lang="ru-RU" sz="1200" dirty="0">
              <a:solidFill>
                <a:schemeClr val="bg1"/>
              </a:solidFill>
              <a:latin typeface="Roboto Regular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66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99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38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31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120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20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778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4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83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55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463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343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04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351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2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13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5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7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65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4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7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92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12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985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45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35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875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7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447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78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098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122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572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535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429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863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160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3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749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280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330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693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407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847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626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164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267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2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11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101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056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983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423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661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161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746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831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3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E0937-08FC-4D52-90BF-AEA7D98802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18.11.2020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2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18.11.2020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2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18.11.2020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7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18.11.2020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1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18.11.2020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9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18.11.2020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4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18.11.2020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2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18.11.2020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0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18.11.2020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7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oleObject" Target="../embeddings/_____Microsoft_Excel_97-20033.xls"/><Relationship Id="rId3" Type="http://schemas.openxmlformats.org/officeDocument/2006/relationships/notesSlide" Target="../notesSlides/notesSlide20.xml"/><Relationship Id="rId7" Type="http://schemas.openxmlformats.org/officeDocument/2006/relationships/diagramColors" Target="../diagrams/colors5.xml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31.emf"/><Relationship Id="rId5" Type="http://schemas.openxmlformats.org/officeDocument/2006/relationships/diagramLayout" Target="../diagrams/layout5.xml"/><Relationship Id="rId10" Type="http://schemas.openxmlformats.org/officeDocument/2006/relationships/oleObject" Target="../embeddings/_____Microsoft_Excel_97-20032.xls"/><Relationship Id="rId4" Type="http://schemas.openxmlformats.org/officeDocument/2006/relationships/diagramData" Target="../diagrams/data5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image" Target="../media/image42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1.jpeg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emf"/><Relationship Id="rId11" Type="http://schemas.openxmlformats.org/officeDocument/2006/relationships/diagramColors" Target="../diagrams/colors7.xml"/><Relationship Id="rId5" Type="http://schemas.openxmlformats.org/officeDocument/2006/relationships/oleObject" Target="../embeddings/_____Microsoft_Excel_97-20034.xls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oleObject" Target="../embeddings/oleObject6.bin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openxmlformats.org/officeDocument/2006/relationships/oleObject" Target="../embeddings/_____Microsoft_Excel_97-20036.xls"/><Relationship Id="rId3" Type="http://schemas.openxmlformats.org/officeDocument/2006/relationships/notesSlide" Target="../notesSlides/notesSlide24.xml"/><Relationship Id="rId7" Type="http://schemas.openxmlformats.org/officeDocument/2006/relationships/diagramColors" Target="../diagrams/colors9.xml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43.emf"/><Relationship Id="rId5" Type="http://schemas.openxmlformats.org/officeDocument/2006/relationships/diagramLayout" Target="../diagrams/layout9.xml"/><Relationship Id="rId10" Type="http://schemas.openxmlformats.org/officeDocument/2006/relationships/oleObject" Target="../embeddings/_____Microsoft_Excel_97-20035.xls"/><Relationship Id="rId4" Type="http://schemas.openxmlformats.org/officeDocument/2006/relationships/diagramData" Target="../diagrams/data9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44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notesSlide" Target="../notesSlides/notesSlide25.xml"/><Relationship Id="rId7" Type="http://schemas.openxmlformats.org/officeDocument/2006/relationships/diagramData" Target="../diagrams/data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emf"/><Relationship Id="rId11" Type="http://schemas.microsoft.com/office/2007/relationships/diagramDrawing" Target="../diagrams/drawing10.xml"/><Relationship Id="rId5" Type="http://schemas.openxmlformats.org/officeDocument/2006/relationships/oleObject" Target="../embeddings/_____Microsoft_Excel_97-20037.xls"/><Relationship Id="rId10" Type="http://schemas.openxmlformats.org/officeDocument/2006/relationships/diagramColors" Target="../diagrams/colors10.xml"/><Relationship Id="rId4" Type="http://schemas.openxmlformats.org/officeDocument/2006/relationships/oleObject" Target="../embeddings/oleObject9.bin"/><Relationship Id="rId9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notesSlide" Target="../notesSlides/notesSlide29.xml"/><Relationship Id="rId7" Type="http://schemas.openxmlformats.org/officeDocument/2006/relationships/diagramColors" Target="../diagrams/colors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diagramQuickStyle" Target="../diagrams/quickStyle16.xml"/><Relationship Id="rId11" Type="http://schemas.openxmlformats.org/officeDocument/2006/relationships/image" Target="../media/image46.emf"/><Relationship Id="rId5" Type="http://schemas.openxmlformats.org/officeDocument/2006/relationships/diagramLayout" Target="../diagrams/layout16.xml"/><Relationship Id="rId10" Type="http://schemas.openxmlformats.org/officeDocument/2006/relationships/oleObject" Target="../embeddings/_____Microsoft_Excel_97-20038.xls"/><Relationship Id="rId4" Type="http://schemas.openxmlformats.org/officeDocument/2006/relationships/diagramData" Target="../diagrams/data16.xml"/><Relationship Id="rId9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notesSlide" Target="../notesSlides/notesSlide30.xml"/><Relationship Id="rId7" Type="http://schemas.openxmlformats.org/officeDocument/2006/relationships/diagramColors" Target="../diagrams/colors17.xml"/><Relationship Id="rId12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diagramQuickStyle" Target="../diagrams/quickStyle17.xml"/><Relationship Id="rId11" Type="http://schemas.openxmlformats.org/officeDocument/2006/relationships/image" Target="../media/image47.emf"/><Relationship Id="rId5" Type="http://schemas.openxmlformats.org/officeDocument/2006/relationships/diagramLayout" Target="../diagrams/layout17.xml"/><Relationship Id="rId10" Type="http://schemas.openxmlformats.org/officeDocument/2006/relationships/oleObject" Target="../embeddings/_____Microsoft_Excel_97-20039.xls"/><Relationship Id="rId4" Type="http://schemas.openxmlformats.org/officeDocument/2006/relationships/diagramData" Target="../diagrams/data17.xml"/><Relationship Id="rId9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notesSlide" Target="../notesSlides/notesSlide31.xml"/><Relationship Id="rId7" Type="http://schemas.openxmlformats.org/officeDocument/2006/relationships/diagramColors" Target="../diagrams/colors18.xml"/><Relationship Id="rId12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diagramQuickStyle" Target="../diagrams/quickStyle18.xml"/><Relationship Id="rId11" Type="http://schemas.openxmlformats.org/officeDocument/2006/relationships/image" Target="../media/image47.emf"/><Relationship Id="rId5" Type="http://schemas.openxmlformats.org/officeDocument/2006/relationships/diagramLayout" Target="../diagrams/layout18.xml"/><Relationship Id="rId10" Type="http://schemas.openxmlformats.org/officeDocument/2006/relationships/oleObject" Target="../embeddings/_____Microsoft_Excel_97-200310.xls"/><Relationship Id="rId4" Type="http://schemas.openxmlformats.org/officeDocument/2006/relationships/diagramData" Target="../diagrams/data18.xml"/><Relationship Id="rId9" Type="http://schemas.openxmlformats.org/officeDocument/2006/relationships/oleObject" Target="../embeddings/oleObject12.bin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notesSlide" Target="../notesSlides/notesSlide32.xml"/><Relationship Id="rId7" Type="http://schemas.openxmlformats.org/officeDocument/2006/relationships/diagramColors" Target="../diagrams/colors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diagramQuickStyle" Target="../diagrams/quickStyle19.xml"/><Relationship Id="rId11" Type="http://schemas.openxmlformats.org/officeDocument/2006/relationships/image" Target="../media/image48.emf"/><Relationship Id="rId5" Type="http://schemas.openxmlformats.org/officeDocument/2006/relationships/diagramLayout" Target="../diagrams/layout19.xml"/><Relationship Id="rId10" Type="http://schemas.openxmlformats.org/officeDocument/2006/relationships/oleObject" Target="../embeddings/_____Microsoft_Excel_97-200311.xls"/><Relationship Id="rId4" Type="http://schemas.openxmlformats.org/officeDocument/2006/relationships/diagramData" Target="../diagrams/data19.xml"/><Relationship Id="rId9" Type="http://schemas.openxmlformats.org/officeDocument/2006/relationships/oleObject" Target="../embeddings/oleObject1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63" y="1412776"/>
            <a:ext cx="8710674" cy="216023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 для граждан </a:t>
            </a:r>
            <a:b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 решения городской Думы </a:t>
            </a:r>
            <a:b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«О бюджете города Тобольска на 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2021 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год  </a:t>
            </a:r>
            <a:b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 плановый период 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2022 и 2023 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годов»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3424" y="623731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ДЕПАРТАМЕНТ </a:t>
            </a:r>
            <a:r>
              <a:rPr lang="ru-RU" dirty="0"/>
              <a:t>ФИНАНСОВ АДМИНИСТРАЦИИ ГОРОДА ТОБОЛЬСКА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429288" cy="33265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8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СОЦИАЛЬНО-ЭКОНОМИЧЕСКОЕ </a:t>
            </a:r>
            <a:r>
              <a:rPr lang="ru-RU" sz="1800" b="1" dirty="0">
                <a:solidFill>
                  <a:prstClr val="white"/>
                </a:solidFill>
                <a:ea typeface="+mn-ea"/>
                <a:cs typeface="Arial" pitchFamily="34" charset="0"/>
              </a:rPr>
              <a:t>РАЗВИТИЕ ГОРОДА ТОБОЛЬСКА</a:t>
            </a:r>
            <a: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11" name="Group 4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58282708"/>
              </p:ext>
            </p:extLst>
          </p:nvPr>
        </p:nvGraphicFramePr>
        <p:xfrm>
          <a:off x="467543" y="2161892"/>
          <a:ext cx="8143030" cy="133080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34984"/>
                <a:gridCol w="1534984"/>
                <a:gridCol w="1715385"/>
                <a:gridCol w="1642291"/>
                <a:gridCol w="1715386"/>
              </a:tblGrid>
              <a:tr h="691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отчет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оценка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прогноз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прогноз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прогноз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78,0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49,0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41,0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25,0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103,0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3484486" y="1657836"/>
            <a:ext cx="5113511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200" b="0" i="1" dirty="0">
                <a:solidFill>
                  <a:srgbClr val="C0504D">
                    <a:lumMod val="75000"/>
                  </a:srgbClr>
                </a:solidFill>
              </a:rPr>
              <a:t>в % к предыдущему году в </a:t>
            </a:r>
            <a:r>
              <a:rPr lang="ru-RU" sz="1200" b="0" i="1" dirty="0" smtClean="0">
                <a:solidFill>
                  <a:srgbClr val="C0504D">
                    <a:lumMod val="75000"/>
                  </a:srgbClr>
                </a:solidFill>
              </a:rPr>
              <a:t>действующих </a:t>
            </a:r>
            <a:r>
              <a:rPr lang="ru-RU" sz="1200" b="0" i="1" dirty="0">
                <a:solidFill>
                  <a:srgbClr val="C0504D">
                    <a:lumMod val="75000"/>
                  </a:srgbClr>
                </a:solidFill>
              </a:rPr>
              <a:t>ценах</a:t>
            </a: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598621" y="764704"/>
            <a:ext cx="807732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C0504D">
                    <a:lumMod val="75000"/>
                  </a:srgbClr>
                </a:solidFill>
                <a:latin typeface="+mj-lt"/>
              </a:rPr>
              <a:t>Объем </a:t>
            </a:r>
            <a:r>
              <a:rPr lang="ru-RU" sz="1900" dirty="0">
                <a:solidFill>
                  <a:srgbClr val="C0504D">
                    <a:lumMod val="75000"/>
                  </a:srgbClr>
                </a:solidFill>
                <a:latin typeface="+mj-lt"/>
              </a:rPr>
              <a:t>инвестиций в основной капитал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C0504D">
                    <a:lumMod val="75000"/>
                  </a:srgbClr>
                </a:solidFill>
                <a:latin typeface="+mj-lt"/>
              </a:rPr>
              <a:t>(без субъектов малого предпринимательства)</a:t>
            </a:r>
            <a:endParaRPr lang="ru-RU" sz="1900" dirty="0">
              <a:solidFill>
                <a:srgbClr val="C0504D">
                  <a:lumMod val="75000"/>
                </a:srgbClr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32" y="3717032"/>
            <a:ext cx="5206503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429288" cy="33265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8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СОЦИАЛЬНО-ЭКОНОМИЧЕСКОЕ </a:t>
            </a:r>
            <a:r>
              <a:rPr lang="ru-RU" sz="1800" b="1" dirty="0">
                <a:solidFill>
                  <a:prstClr val="white"/>
                </a:solidFill>
                <a:ea typeface="+mn-ea"/>
                <a:cs typeface="Arial" pitchFamily="34" charset="0"/>
              </a:rPr>
              <a:t>РАЗВИТИЕ ГОРОДА ТОБОЛЬСКА</a:t>
            </a:r>
            <a: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3014606" y="789151"/>
            <a:ext cx="309403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ru-RU" altLang="ru-RU" sz="1900" b="1" dirty="0">
                <a:solidFill>
                  <a:srgbClr val="C0504D">
                    <a:lumMod val="75000"/>
                  </a:srgbClr>
                </a:solidFill>
                <a:latin typeface="+mj-lt"/>
                <a:ea typeface="Calibri" pitchFamily="34" charset="0"/>
                <a:cs typeface="Arial" pitchFamily="34" charset="0"/>
              </a:rPr>
              <a:t>Ввод жилых </a:t>
            </a:r>
            <a:r>
              <a:rPr lang="ru-RU" altLang="ru-RU" sz="1900" b="1" dirty="0" smtClean="0">
                <a:solidFill>
                  <a:srgbClr val="C0504D">
                    <a:lumMod val="75000"/>
                  </a:srgbClr>
                </a:solidFill>
                <a:latin typeface="+mj-lt"/>
                <a:ea typeface="Calibri" pitchFamily="34" charset="0"/>
                <a:cs typeface="Arial" pitchFamily="34" charset="0"/>
              </a:rPr>
              <a:t>домов</a:t>
            </a:r>
            <a:endParaRPr lang="ru-RU" altLang="ru-RU" sz="1900" dirty="0">
              <a:solidFill>
                <a:srgbClr val="C0504D">
                  <a:lumMod val="75000"/>
                </a:srgbClr>
              </a:solidFill>
              <a:latin typeface="+mj-lt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939752"/>
              </p:ext>
            </p:extLst>
          </p:nvPr>
        </p:nvGraphicFramePr>
        <p:xfrm>
          <a:off x="683568" y="2135557"/>
          <a:ext cx="3757141" cy="378409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77316"/>
                <a:gridCol w="1879825"/>
              </a:tblGrid>
              <a:tr h="755174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отчет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145,3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</a:tr>
              <a:tr h="755174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оценка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127,6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</a:tr>
              <a:tr h="755174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79,5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</a:tr>
              <a:tr h="755174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40,0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</a:tr>
              <a:tr h="763396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</a:tr>
            </a:tbl>
          </a:graphicData>
        </a:graphic>
      </p:graphicFrame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2411760" y="1695008"/>
            <a:ext cx="2016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1100" b="0" i="1" dirty="0">
                <a:solidFill>
                  <a:srgbClr val="C0504D">
                    <a:lumMod val="75000"/>
                  </a:srgbClr>
                </a:solidFill>
                <a:latin typeface="+mj-lt"/>
              </a:rPr>
              <a:t>в % к предыдущему году</a:t>
            </a:r>
          </a:p>
        </p:txBody>
      </p:sp>
      <p:pic>
        <p:nvPicPr>
          <p:cNvPr id="15" name="Picture 5" descr="Безимени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720340"/>
            <a:ext cx="3617993" cy="2140707"/>
          </a:xfrm>
          <a:prstGeom prst="rect">
            <a:avLst/>
          </a:prstGeom>
          <a:noFill/>
          <a:ln w="9525">
            <a:solidFill>
              <a:srgbClr val="0029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DSC005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56" y="3997054"/>
            <a:ext cx="3614491" cy="2291896"/>
          </a:xfrm>
          <a:prstGeom prst="rect">
            <a:avLst/>
          </a:prstGeom>
          <a:noFill/>
          <a:ln w="9525">
            <a:solidFill>
              <a:srgbClr val="0029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7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429288" cy="33265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8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СОЦИАЛЬНО-ЭКОНОМИЧЕСКОЕ </a:t>
            </a:r>
            <a:r>
              <a:rPr lang="ru-RU" sz="1800" b="1" dirty="0">
                <a:solidFill>
                  <a:prstClr val="white"/>
                </a:solidFill>
                <a:ea typeface="+mn-ea"/>
                <a:cs typeface="Arial" pitchFamily="34" charset="0"/>
              </a:rPr>
              <a:t>РАЗВИТИЕ ГОРОДА ТОБОЛЬСКА</a:t>
            </a:r>
            <a: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611560" y="1095416"/>
            <a:ext cx="78597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ru-RU" altLang="ru-RU" sz="2600" b="1" dirty="0" smtClean="0">
                <a:solidFill>
                  <a:srgbClr val="C0504D">
                    <a:lumMod val="75000"/>
                  </a:srgbClr>
                </a:solidFill>
                <a:latin typeface="+mj-lt"/>
                <a:ea typeface="Calibri" pitchFamily="34" charset="0"/>
                <a:cs typeface="Arial" pitchFamily="34" charset="0"/>
              </a:rPr>
              <a:t>Оборот </a:t>
            </a:r>
            <a:r>
              <a:rPr lang="ru-RU" altLang="ru-RU" sz="2600" b="1" dirty="0">
                <a:solidFill>
                  <a:srgbClr val="C0504D">
                    <a:lumMod val="75000"/>
                  </a:srgbClr>
                </a:solidFill>
                <a:latin typeface="+mj-lt"/>
                <a:ea typeface="Calibri" pitchFamily="34" charset="0"/>
                <a:cs typeface="Arial" pitchFamily="34" charset="0"/>
              </a:rPr>
              <a:t>розничной </a:t>
            </a:r>
            <a:r>
              <a:rPr lang="ru-RU" altLang="ru-RU" sz="2600" b="1" dirty="0" smtClean="0">
                <a:solidFill>
                  <a:srgbClr val="C0504D">
                    <a:lumMod val="75000"/>
                  </a:srgbClr>
                </a:solidFill>
                <a:latin typeface="+mj-lt"/>
                <a:ea typeface="Calibri" pitchFamily="34" charset="0"/>
                <a:cs typeface="Arial" pitchFamily="34" charset="0"/>
              </a:rPr>
              <a:t>торговли</a:t>
            </a:r>
            <a:endParaRPr lang="ru-RU" altLang="ru-RU" sz="1900" dirty="0">
              <a:solidFill>
                <a:srgbClr val="C0504D">
                  <a:lumMod val="75000"/>
                </a:srgbClr>
              </a:solidFill>
              <a:latin typeface="+mj-lt"/>
              <a:ea typeface="Calibri" pitchFamily="34" charset="0"/>
              <a:cs typeface="Arial" charset="0"/>
            </a:endParaRP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462988"/>
            <a:ext cx="3166078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3"/>
          <p:cNvSpPr>
            <a:spLocks noChangeArrowheads="1"/>
          </p:cNvSpPr>
          <p:nvPr/>
        </p:nvSpPr>
        <p:spPr bwMode="auto">
          <a:xfrm>
            <a:off x="783803" y="1989541"/>
            <a:ext cx="7515225" cy="1461611"/>
          </a:xfrm>
          <a:prstGeom prst="roundRect">
            <a:avLst>
              <a:gd name="adj" fmla="val 4238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C0504D">
                    <a:lumMod val="75000"/>
                  </a:srgbClr>
                </a:solidFill>
                <a:latin typeface="+mj-lt"/>
                <a:ea typeface="Calibri" pitchFamily="34" charset="0"/>
                <a:cs typeface="Arial" pitchFamily="34" charset="0"/>
              </a:rPr>
              <a:t>Ежегодный прирост в прогнозном периоде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C0504D">
                    <a:lumMod val="75000"/>
                  </a:srgbClr>
                </a:solidFill>
                <a:latin typeface="+mj-lt"/>
                <a:ea typeface="Calibri" pitchFamily="34" charset="0"/>
                <a:cs typeface="Arial" pitchFamily="34" charset="0"/>
              </a:rPr>
              <a:t>2021-2023 </a:t>
            </a:r>
            <a:r>
              <a:rPr lang="ru-RU" altLang="ru-RU" sz="2400" dirty="0">
                <a:solidFill>
                  <a:srgbClr val="C0504D">
                    <a:lumMod val="75000"/>
                  </a:srgbClr>
                </a:solidFill>
                <a:latin typeface="+mj-lt"/>
                <a:ea typeface="Calibri" pitchFamily="34" charset="0"/>
                <a:cs typeface="Arial" pitchFamily="34" charset="0"/>
              </a:rPr>
              <a:t>годов – </a:t>
            </a:r>
            <a:r>
              <a:rPr lang="ru-RU" altLang="ru-RU" sz="2400" dirty="0" smtClean="0">
                <a:solidFill>
                  <a:srgbClr val="C0504D">
                    <a:lumMod val="75000"/>
                  </a:srgbClr>
                </a:solidFill>
                <a:latin typeface="+mj-lt"/>
                <a:ea typeface="Calibri" pitchFamily="34" charset="0"/>
                <a:cs typeface="Arial" pitchFamily="34" charset="0"/>
              </a:rPr>
              <a:t>102%-103%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C0504D">
                    <a:lumMod val="75000"/>
                  </a:srgbClr>
                </a:solidFill>
                <a:latin typeface="+mj-lt"/>
                <a:ea typeface="Calibri" pitchFamily="34" charset="0"/>
                <a:cs typeface="Arial" pitchFamily="34" charset="0"/>
              </a:rPr>
              <a:t>в </a:t>
            </a:r>
            <a:r>
              <a:rPr lang="ru-RU" altLang="ru-RU" sz="2400" dirty="0">
                <a:solidFill>
                  <a:srgbClr val="C0504D">
                    <a:lumMod val="75000"/>
                  </a:srgbClr>
                </a:solidFill>
                <a:latin typeface="+mj-lt"/>
                <a:ea typeface="Calibri" pitchFamily="34" charset="0"/>
                <a:cs typeface="Arial" pitchFamily="34" charset="0"/>
              </a:rPr>
              <a:t>сопоставимых ценах  </a:t>
            </a:r>
          </a:p>
        </p:txBody>
      </p:sp>
      <p:pic>
        <p:nvPicPr>
          <p:cNvPr id="14" name="Picture 6" descr="i?id=1925737-09-16f-0315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62988"/>
            <a:ext cx="2449513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i?id=272168110-09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07053"/>
            <a:ext cx="2965757" cy="20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429288" cy="33265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8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СОЦИАЛЬНО-ЭКОНОМИЧЕСКОЕ </a:t>
            </a:r>
            <a:r>
              <a:rPr lang="ru-RU" sz="1800" b="1" dirty="0">
                <a:solidFill>
                  <a:prstClr val="white"/>
                </a:solidFill>
                <a:ea typeface="+mn-ea"/>
                <a:cs typeface="Arial" pitchFamily="34" charset="0"/>
              </a:rPr>
              <a:t>РАЗВИТИЕ ГОРОДА ТОБОЛЬСКА</a:t>
            </a:r>
            <a: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8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470185"/>
              </p:ext>
            </p:extLst>
          </p:nvPr>
        </p:nvGraphicFramePr>
        <p:xfrm>
          <a:off x="323528" y="2287588"/>
          <a:ext cx="8491861" cy="4021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Лист" r:id="rId5" imgW="6257900" imgH="3057480" progId="Excel.Sheet.8">
                  <p:embed/>
                </p:oleObj>
              </mc:Choice>
              <mc:Fallback>
                <p:oleObj name="Лист" r:id="rId5" imgW="6257900" imgH="305748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87588"/>
                        <a:ext cx="8491861" cy="40217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white">
          <a:xfrm>
            <a:off x="1063128" y="836712"/>
            <a:ext cx="7181254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781300" algn="l"/>
              </a:tabLst>
            </a:pPr>
            <a:r>
              <a:rPr lang="ru-RU" altLang="ru-RU" sz="2600" b="1" dirty="0">
                <a:solidFill>
                  <a:srgbClr val="C0504D">
                    <a:lumMod val="75000"/>
                  </a:srgbClr>
                </a:solidFill>
                <a:latin typeface="+mj-lt"/>
                <a:cs typeface="Arial" charset="0"/>
              </a:rPr>
              <a:t>Среднемесячная заработная </a:t>
            </a:r>
            <a:r>
              <a:rPr lang="ru-RU" altLang="ru-RU" sz="2600" b="1" dirty="0" smtClean="0">
                <a:solidFill>
                  <a:srgbClr val="C0504D">
                    <a:lumMod val="75000"/>
                  </a:srgbClr>
                </a:solidFill>
                <a:latin typeface="+mj-lt"/>
                <a:cs typeface="Arial" charset="0"/>
              </a:rPr>
              <a:t>плата</a:t>
            </a:r>
            <a:endParaRPr lang="ru-RU" altLang="ru-RU" sz="2600" b="1" dirty="0">
              <a:solidFill>
                <a:srgbClr val="C0504D">
                  <a:lumMod val="75000"/>
                </a:srgbClr>
              </a:solidFill>
              <a:latin typeface="+mj-lt"/>
              <a:cs typeface="Arial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596336" y="1883459"/>
            <a:ext cx="1008063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i="1" dirty="0">
                <a:solidFill>
                  <a:srgbClr val="C0504D">
                    <a:lumMod val="75000"/>
                  </a:srgbClr>
                </a:solidFill>
                <a:latin typeface="+mj-lt"/>
                <a:cs typeface="Arial" pitchFamily="34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0422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476672"/>
            <a:ext cx="6603076" cy="144016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ОСНОВНЫЕ ХАРАКТЕРИСТИКИ БЮДЖЕТА ГОРОДА ТОБОЛЬСКА</a:t>
            </a:r>
            <a:r>
              <a:rPr lang="ru-RU" sz="1800" b="1" dirty="0">
                <a:solidFill>
                  <a:srgbClr val="0033CC"/>
                </a:solidFill>
                <a:cs typeface="Arial" pitchFamily="34" charset="0"/>
              </a:rPr>
              <a:t/>
            </a:r>
            <a:br>
              <a:rPr lang="ru-RU" sz="1800" b="1" dirty="0">
                <a:solidFill>
                  <a:srgbClr val="0033CC"/>
                </a:solidFill>
                <a:cs typeface="Arial" pitchFamily="34" charset="0"/>
              </a:rPr>
            </a:br>
            <a:endParaRPr lang="ru-RU" sz="18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133686"/>
              </p:ext>
            </p:extLst>
          </p:nvPr>
        </p:nvGraphicFramePr>
        <p:xfrm>
          <a:off x="107504" y="3573016"/>
          <a:ext cx="8892299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455075"/>
              </p:ext>
            </p:extLst>
          </p:nvPr>
        </p:nvGraphicFramePr>
        <p:xfrm>
          <a:off x="107505" y="804876"/>
          <a:ext cx="8928991" cy="28306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7349"/>
                <a:gridCol w="1606870"/>
                <a:gridCol w="1589639"/>
                <a:gridCol w="1377688"/>
                <a:gridCol w="2437445"/>
              </a:tblGrid>
              <a:tr h="63320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год (</a:t>
                      </a:r>
                      <a:r>
                        <a:rPr lang="ru-RU" sz="1200" dirty="0" smtClean="0"/>
                        <a:t>первоначальный)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anchor="ctr"/>
                </a:tc>
              </a:tr>
              <a:tr h="633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</a:p>
                    <a:p>
                      <a:endParaRPr lang="ru-RU" sz="1200" dirty="0"/>
                    </a:p>
                  </a:txBody>
                  <a:tcPr anchor="ctr"/>
                </a:tc>
              </a:tr>
              <a:tr h="23110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Доходы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13 384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9 896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9 954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10 623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553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Расходы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13 384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10 024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9 954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10 623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553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Дефицит (-), Профицит (+)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 anchor="ctr"/>
                </a:tc>
              </a:tr>
              <a:tr h="37553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Муниципальный долг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6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027012" cy="648000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ДОХОДЫ БЮДЖЕТА ГОРОДА ТОБОЛЬСКА </a:t>
            </a:r>
            <a:r>
              <a:rPr lang="ru-RU" sz="1800" b="1" dirty="0" smtClean="0">
                <a:cs typeface="Arial" pitchFamily="34" charset="0"/>
              </a:rPr>
              <a:t/>
            </a:r>
            <a:br>
              <a:rPr lang="ru-RU" sz="1800" b="1" dirty="0" smtClean="0">
                <a:cs typeface="Arial" pitchFamily="34" charset="0"/>
              </a:rPr>
            </a:br>
            <a:r>
              <a:rPr lang="ru-RU" sz="1800" b="1" dirty="0" smtClean="0">
                <a:cs typeface="Arial" pitchFamily="34" charset="0"/>
              </a:rPr>
              <a:t>на 2021-2023 </a:t>
            </a:r>
            <a:r>
              <a:rPr lang="ru-RU" sz="1800" b="1" dirty="0">
                <a:cs typeface="Arial" pitchFamily="34" charset="0"/>
              </a:rPr>
              <a:t>годы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27741"/>
              </p:ext>
            </p:extLst>
          </p:nvPr>
        </p:nvGraphicFramePr>
        <p:xfrm>
          <a:off x="107505" y="764704"/>
          <a:ext cx="8784975" cy="26987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8311"/>
                <a:gridCol w="792088"/>
                <a:gridCol w="720080"/>
                <a:gridCol w="720080"/>
                <a:gridCol w="648072"/>
                <a:gridCol w="648072"/>
                <a:gridCol w="720080"/>
                <a:gridCol w="864096"/>
                <a:gridCol w="864096"/>
              </a:tblGrid>
              <a:tr h="2269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+mj-lt"/>
                        </a:rPr>
                        <a:t>Вид </a:t>
                      </a:r>
                      <a:r>
                        <a:rPr lang="ru-RU" sz="1000" b="0" u="none" strike="noStrike" dirty="0">
                          <a:effectLst/>
                          <a:latin typeface="+mj-lt"/>
                        </a:rPr>
                        <a:t>доходов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+mj-lt"/>
                        </a:rPr>
                        <a:t>2020 год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j-lt"/>
                        </a:rPr>
                        <a:t>(первоначальный)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effectLst/>
                        </a:rPr>
                        <a:t>Проект</a:t>
                      </a:r>
                      <a:r>
                        <a:rPr lang="ru-RU" sz="1300" b="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300" b="0" u="none" strike="noStrike" dirty="0" smtClean="0">
                          <a:effectLst/>
                        </a:rPr>
                        <a:t>2021-2023 </a:t>
                      </a:r>
                      <a:r>
                        <a:rPr lang="ru-RU" sz="1300" b="0" u="none" strike="noStrike" dirty="0" err="1" smtClean="0">
                          <a:effectLst/>
                        </a:rPr>
                        <a:t>г.г</a:t>
                      </a:r>
                      <a:r>
                        <a:rPr lang="ru-RU" sz="1300" b="0" u="none" strike="noStrike" dirty="0" smtClean="0">
                          <a:effectLst/>
                        </a:rPr>
                        <a:t>.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979" marR="5979" marT="59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79" marR="5979" marT="5979" marB="0" anchor="ctr"/>
                </a:tc>
              </a:tr>
              <a:tr h="383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j-lt"/>
                        </a:rPr>
                        <a:t>2021</a:t>
                      </a:r>
                      <a:r>
                        <a:rPr lang="ru-RU" sz="1000" b="1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000" b="1" u="none" strike="noStrike" dirty="0" smtClean="0">
                          <a:effectLst/>
                          <a:latin typeface="+mj-lt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j-lt"/>
                        </a:rPr>
                        <a:t>2022 год</a:t>
                      </a:r>
                      <a:endParaRPr lang="ru-RU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2023 год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</a:tr>
              <a:tr h="383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j-lt"/>
                        </a:rPr>
                        <a:t>Сумма,</a:t>
                      </a:r>
                    </a:p>
                    <a:p>
                      <a:pPr algn="ctr" fontAlgn="ctr"/>
                      <a:r>
                        <a:rPr lang="ru-RU" sz="1000" b="0" i="0" u="none" strike="noStrike" dirty="0" err="1" smtClean="0">
                          <a:effectLst/>
                          <a:latin typeface="+mj-lt"/>
                        </a:rPr>
                        <a:t>млн.руб</a:t>
                      </a:r>
                      <a:r>
                        <a:rPr lang="ru-RU" sz="1000" b="0" i="0" u="none" strike="noStrike" dirty="0" smtClean="0">
                          <a:effectLst/>
                          <a:latin typeface="+mj-lt"/>
                        </a:rPr>
                        <a:t>.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 smtClean="0">
                          <a:effectLst/>
                          <a:latin typeface="+mj-lt"/>
                        </a:rPr>
                        <a:t>Уд.вес</a:t>
                      </a:r>
                      <a:r>
                        <a:rPr lang="ru-RU" sz="1000" b="0" i="0" u="none" strike="noStrike" dirty="0" smtClean="0">
                          <a:effectLst/>
                          <a:latin typeface="+mj-lt"/>
                        </a:rPr>
                        <a:t>,%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j-lt"/>
                        </a:rPr>
                        <a:t>Сумма,</a:t>
                      </a:r>
                    </a:p>
                    <a:p>
                      <a:pPr algn="ctr" fontAlgn="ctr"/>
                      <a:r>
                        <a:rPr lang="ru-RU" sz="1000" b="0" i="0" u="none" strike="noStrike" dirty="0" err="1" smtClean="0">
                          <a:effectLst/>
                          <a:latin typeface="+mj-lt"/>
                        </a:rPr>
                        <a:t>млн.руб</a:t>
                      </a:r>
                      <a:r>
                        <a:rPr lang="ru-RU" sz="1000" b="0" i="0" u="none" strike="noStrike" dirty="0" smtClean="0">
                          <a:effectLst/>
                          <a:latin typeface="+mj-lt"/>
                        </a:rPr>
                        <a:t>.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 smtClean="0">
                          <a:effectLst/>
                          <a:latin typeface="+mj-lt"/>
                        </a:rPr>
                        <a:t>Уд.вес</a:t>
                      </a:r>
                      <a:r>
                        <a:rPr lang="ru-RU" sz="1000" b="0" i="0" u="none" strike="noStrike" dirty="0" smtClean="0">
                          <a:effectLst/>
                          <a:latin typeface="+mj-lt"/>
                        </a:rPr>
                        <a:t>,%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j-lt"/>
                        </a:rPr>
                        <a:t>Сумма,</a:t>
                      </a:r>
                    </a:p>
                    <a:p>
                      <a:pPr algn="ctr" fontAlgn="ctr"/>
                      <a:r>
                        <a:rPr lang="ru-RU" sz="1000" b="0" i="0" u="none" strike="noStrike" dirty="0" err="1" smtClean="0">
                          <a:effectLst/>
                          <a:latin typeface="+mj-lt"/>
                        </a:rPr>
                        <a:t>млн.руб</a:t>
                      </a:r>
                      <a:r>
                        <a:rPr lang="ru-RU" sz="1000" b="0" i="0" u="none" strike="noStrike" dirty="0" smtClean="0">
                          <a:effectLst/>
                          <a:latin typeface="+mj-lt"/>
                        </a:rPr>
                        <a:t>.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 smtClean="0">
                          <a:effectLst/>
                          <a:latin typeface="+mj-lt"/>
                        </a:rPr>
                        <a:t>Уд.вес</a:t>
                      </a:r>
                      <a:r>
                        <a:rPr lang="ru-RU" sz="1000" b="0" i="0" u="none" strike="noStrike" dirty="0" smtClean="0">
                          <a:effectLst/>
                          <a:latin typeface="+mj-lt"/>
                        </a:rPr>
                        <a:t>,%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j-lt"/>
                        </a:rPr>
                        <a:t>Сумма,</a:t>
                      </a:r>
                    </a:p>
                    <a:p>
                      <a:pPr algn="ctr" fontAlgn="ctr"/>
                      <a:r>
                        <a:rPr lang="ru-RU" sz="1000" b="0" i="0" u="none" strike="noStrike" dirty="0" err="1" smtClean="0">
                          <a:effectLst/>
                          <a:latin typeface="+mj-lt"/>
                        </a:rPr>
                        <a:t>млн.руб</a:t>
                      </a:r>
                      <a:r>
                        <a:rPr lang="ru-RU" sz="1000" b="0" i="0" u="none" strike="noStrike" dirty="0" smtClean="0">
                          <a:effectLst/>
                          <a:latin typeface="+mj-lt"/>
                        </a:rPr>
                        <a:t>.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 smtClean="0">
                          <a:effectLst/>
                          <a:latin typeface="+mj-lt"/>
                        </a:rPr>
                        <a:t>Уд.вес</a:t>
                      </a:r>
                      <a:r>
                        <a:rPr lang="ru-RU" sz="1000" b="0" i="0" u="none" strike="noStrike" dirty="0" smtClean="0">
                          <a:effectLst/>
                          <a:latin typeface="+mj-lt"/>
                        </a:rPr>
                        <a:t>,%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</a:tr>
              <a:tr h="317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НАЛОГОВЫЕ И НЕНАЛОГОВЫЕ</a:t>
                      </a:r>
                      <a:r>
                        <a:rPr lang="ru-RU" sz="10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ДОХОДЫ, всего, в </a:t>
                      </a:r>
                      <a:r>
                        <a:rPr lang="ru-RU" sz="1000" b="1" u="none" strike="noStrike" baseline="0" dirty="0" err="1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т.ч</a:t>
                      </a:r>
                      <a:r>
                        <a:rPr lang="ru-RU" sz="10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.: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1 854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14%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1 597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16%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1 620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16%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1 563 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79" marR="5979" marT="5979" marB="0" anchor="ctr"/>
                </a:tc>
              </a:tr>
              <a:tr h="317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+mj-lt"/>
                        </a:rPr>
                        <a:t>- налоговые доходы</a:t>
                      </a:r>
                      <a:endParaRPr lang="ru-RU" sz="1000" b="0" i="1" u="none" strike="noStrike" dirty="0"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1 595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1 328</a:t>
                      </a:r>
                      <a:endParaRPr lang="ru-RU" sz="100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  <a:endParaRPr lang="ru-RU" sz="100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1 346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1 297</a:t>
                      </a:r>
                      <a:endParaRPr lang="ru-RU" sz="100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  <a:endParaRPr lang="ru-RU" sz="100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</a:tr>
              <a:tr h="317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неналоговые доходы</a:t>
                      </a:r>
                      <a:endParaRPr lang="ru-RU" sz="1000" b="0" i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79" marR="5979" marT="5979" marB="0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259</a:t>
                      </a:r>
                      <a:endParaRPr lang="ru-RU" sz="100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269</a:t>
                      </a:r>
                      <a:endParaRPr lang="ru-RU" sz="100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  <a:endParaRPr lang="ru-RU" sz="100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266</a:t>
                      </a:r>
                      <a:endParaRPr lang="ru-RU" sz="100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  <a:endParaRPr lang="ru-RU" sz="100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</a:tr>
              <a:tr h="325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+mj-lt"/>
                        </a:rPr>
                        <a:t>БЕЗВОЗМЕЗДНЫЕ</a:t>
                      </a:r>
                      <a:r>
                        <a:rPr lang="ru-RU" sz="1000" b="0" u="none" strike="noStrike" baseline="0" dirty="0" smtClean="0">
                          <a:effectLst/>
                          <a:latin typeface="+mj-lt"/>
                        </a:rPr>
                        <a:t>  ПОСТУПЛЕНИЯ</a:t>
                      </a:r>
                    </a:p>
                  </a:txBody>
                  <a:tcPr marL="5979" marR="5979" marT="5979" marB="0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11 530</a:t>
                      </a:r>
                      <a:endParaRPr lang="ru-RU" sz="100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86%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8 299 </a:t>
                      </a:r>
                      <a:endParaRPr lang="ru-RU" sz="100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84%</a:t>
                      </a:r>
                      <a:endParaRPr lang="ru-RU" sz="100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8 334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84%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9 060</a:t>
                      </a:r>
                      <a:endParaRPr lang="ru-RU" sz="100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85%</a:t>
                      </a:r>
                      <a:endParaRPr lang="ru-RU" sz="100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</a:tr>
              <a:tr h="345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ДОХОДОВ</a:t>
                      </a:r>
                      <a:endParaRPr lang="ru-RU" sz="1000" b="1" i="1" u="none" strike="noStrike" dirty="0">
                        <a:effectLst/>
                        <a:latin typeface="+mj-lt"/>
                      </a:endParaRPr>
                    </a:p>
                  </a:txBody>
                  <a:tcPr marL="5979" marR="5979" marT="5979" marB="0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13 384</a:t>
                      </a:r>
                      <a:endParaRPr lang="ru-RU" sz="100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9 896</a:t>
                      </a:r>
                      <a:endParaRPr lang="ru-RU" sz="100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ru-RU" sz="100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9 954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10 623 </a:t>
                      </a:r>
                      <a:endParaRPr lang="ru-RU" sz="100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ru-RU" sz="100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024199"/>
              </p:ext>
            </p:extLst>
          </p:nvPr>
        </p:nvGraphicFramePr>
        <p:xfrm>
          <a:off x="107504" y="3573016"/>
          <a:ext cx="87129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54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675084" cy="64800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+mn-lt"/>
                <a:cs typeface="Calibri" pitchFamily="34" charset="0"/>
              </a:rPr>
              <a:t>НОРМАТИВЫ ОТЧИСЛЕНИЙ НАЛОГОВЫХ ДОХОДОВ на </a:t>
            </a:r>
            <a:r>
              <a:rPr lang="ru-RU" sz="1800" b="1" dirty="0" smtClean="0">
                <a:latin typeface="+mn-lt"/>
                <a:cs typeface="Calibri" pitchFamily="34" charset="0"/>
              </a:rPr>
              <a:t>2021-2023 </a:t>
            </a:r>
            <a:r>
              <a:rPr lang="ru-RU" sz="1800" b="1" dirty="0">
                <a:latin typeface="+mn-lt"/>
                <a:cs typeface="Calibri" pitchFamily="34" charset="0"/>
              </a:rPr>
              <a:t>годы, %</a:t>
            </a:r>
            <a:endParaRPr lang="ru-RU" sz="1800" b="1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7962"/>
              </p:ext>
            </p:extLst>
          </p:nvPr>
        </p:nvGraphicFramePr>
        <p:xfrm>
          <a:off x="107504" y="764704"/>
          <a:ext cx="8928993" cy="6071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960"/>
                <a:gridCol w="721972"/>
                <a:gridCol w="698978"/>
                <a:gridCol w="768876"/>
                <a:gridCol w="698978"/>
                <a:gridCol w="698978"/>
                <a:gridCol w="739525"/>
                <a:gridCol w="764356"/>
                <a:gridCol w="727370"/>
              </a:tblGrid>
              <a:tr h="24231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j-lt"/>
                          <a:cs typeface="Calibri" pitchFamily="34" charset="0"/>
                        </a:rPr>
                        <a:t>Налоги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+mj-lt"/>
                          <a:cs typeface="Calibri" pitchFamily="34" charset="0"/>
                        </a:rPr>
                        <a:t> и сборы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2020 год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2021 год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2022 год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2023 год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84">
                <a:tc vMerge="1"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областной бюджет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бюджет города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областной бюджет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бюджет города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областной бюджет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бюджет города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областной</a:t>
                      </a:r>
                      <a:r>
                        <a:rPr lang="ru-RU" sz="900" b="1" baseline="0" dirty="0" smtClean="0">
                          <a:latin typeface="+mj-lt"/>
                          <a:cs typeface="Calibri" pitchFamily="34" charset="0"/>
                        </a:rPr>
                        <a:t> бюджет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бюджет города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ФЕДЕРАЛЬНЫЕ НАЛОГИ: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163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доходы физических лиц </a:t>
                      </a:r>
                    </a:p>
                    <a:p>
                      <a:pPr algn="l"/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62%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0033CC"/>
                          </a:solidFill>
                          <a:latin typeface="+mj-lt"/>
                          <a:cs typeface="Calibri" pitchFamily="34" charset="0"/>
                        </a:rPr>
                        <a:t>38%</a:t>
                      </a:r>
                      <a:endParaRPr lang="ru-RU" sz="900" b="1" dirty="0">
                        <a:solidFill>
                          <a:srgbClr val="0033CC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61%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0033CC"/>
                          </a:solidFill>
                          <a:latin typeface="+mj-lt"/>
                          <a:cs typeface="Calibri" pitchFamily="34" charset="0"/>
                        </a:rPr>
                        <a:t>39%</a:t>
                      </a:r>
                      <a:endParaRPr lang="ru-RU" sz="900" b="1" dirty="0">
                        <a:solidFill>
                          <a:srgbClr val="0033CC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64%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36%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68%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32%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591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доходы физических лиц с иностранных граждан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77%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0033CC"/>
                          </a:solidFill>
                          <a:latin typeface="+mj-lt"/>
                          <a:cs typeface="Calibri" pitchFamily="34" charset="0"/>
                        </a:rPr>
                        <a:t>23%</a:t>
                      </a:r>
                      <a:endParaRPr lang="ru-RU" sz="900" b="1" dirty="0">
                        <a:solidFill>
                          <a:srgbClr val="0033CC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76%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0033CC"/>
                          </a:solidFill>
                          <a:latin typeface="+mj-lt"/>
                          <a:cs typeface="Calibri" pitchFamily="34" charset="0"/>
                        </a:rPr>
                        <a:t>24%</a:t>
                      </a:r>
                      <a:endParaRPr lang="ru-RU" sz="900" b="1" dirty="0">
                        <a:solidFill>
                          <a:srgbClr val="0033CC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79%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21%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83%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17%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доходы физических лиц в части</a:t>
                      </a:r>
                      <a:r>
                        <a:rPr lang="ru-RU" sz="900" b="1" baseline="0" dirty="0" smtClean="0">
                          <a:latin typeface="+mj-lt"/>
                          <a:cs typeface="Calibri" pitchFamily="34" charset="0"/>
                        </a:rPr>
                        <a:t> </a:t>
                      </a:r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налоговой базы, превышающей 5 000 000 рублей</a:t>
                      </a:r>
                      <a:r>
                        <a:rPr lang="ru-RU" sz="900" b="1" baseline="0" dirty="0" smtClean="0">
                          <a:latin typeface="+mj-lt"/>
                          <a:cs typeface="Calibri" pitchFamily="34" charset="0"/>
                        </a:rPr>
                        <a:t> 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</a:p>
                    <a:p>
                      <a:pPr algn="ctr"/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</a:p>
                    <a:p>
                      <a:pPr algn="ctr"/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67%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33%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69%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31%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73%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27%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591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Налог, взимаемый в связи с применением упрощенной системы налогообложения (УСН)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2084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Единый налог на вмененный доход (ЕНВД)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2084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Единый сельскохозяйственный налог (ЕСХН)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2084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Патентная система налогообложения (ПСН)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2084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Государственная пошлина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РЕГИОНАЛЬНЫЕ НАЛОГИ: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84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имущество организаций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2084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Транспортный налог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2084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игорный бизнес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МЕСТНЫЕ НАЛОГИ: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84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</a:t>
                      </a:r>
                      <a:r>
                        <a:rPr lang="ru-RU" sz="900" b="1" baseline="0" dirty="0" smtClean="0">
                          <a:latin typeface="+mj-lt"/>
                          <a:cs typeface="Calibri" pitchFamily="34" charset="0"/>
                        </a:rPr>
                        <a:t> на имущество физических лиц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2084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Земельный налог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1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819100" cy="648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cs typeface="Times New Roman" pitchFamily="18" charset="0"/>
              </a:rPr>
              <a:t>НАЛОГОВЫЕ И НЕНАЛОГОВЫЕ ДОХОДЫ БЮДЖЕТА ГОРОДА ТОБОЛЬСКА НА 2021-2023 </a:t>
            </a:r>
            <a:r>
              <a:rPr lang="ru-RU" sz="1800" b="1" dirty="0" err="1">
                <a:cs typeface="Times New Roman" pitchFamily="18" charset="0"/>
              </a:rPr>
              <a:t>г.г</a:t>
            </a:r>
            <a:r>
              <a:rPr lang="ru-RU" sz="1800" b="1" dirty="0">
                <a:cs typeface="Times New Roman" pitchFamily="18" charset="0"/>
              </a:rPr>
              <a:t>. </a:t>
            </a:r>
            <a:endParaRPr lang="ru-RU" sz="1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413689"/>
              </p:ext>
            </p:extLst>
          </p:nvPr>
        </p:nvGraphicFramePr>
        <p:xfrm>
          <a:off x="251520" y="3789039"/>
          <a:ext cx="4752529" cy="3016171"/>
        </p:xfrm>
        <a:graphic>
          <a:graphicData uri="http://schemas.openxmlformats.org/drawingml/2006/table">
            <a:tbl>
              <a:tblPr firstRow="1"/>
              <a:tblGrid>
                <a:gridCol w="1780261"/>
                <a:gridCol w="495378"/>
                <a:gridCol w="495378"/>
                <a:gridCol w="469343"/>
                <a:gridCol w="521413"/>
                <a:gridCol w="495378"/>
                <a:gridCol w="495378"/>
              </a:tblGrid>
              <a:tr h="31544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Roboto Bold"/>
                        </a:rPr>
                        <a:t>Источники доходов</a:t>
                      </a: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Roboto Bold"/>
                        </a:rPr>
                        <a:t>2021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Roboto Bold"/>
                        </a:rPr>
                        <a:t>год</a:t>
                      </a: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2022 год</a:t>
                      </a:r>
                    </a:p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Roboto Bold"/>
                        </a:rPr>
                        <a:t>2023 </a:t>
                      </a:r>
                      <a:r>
                        <a:rPr lang="ru-RU" sz="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Roboto Bold"/>
                        </a:rPr>
                        <a:t> год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млн.руб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млн.руб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млн.руб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1573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FF"/>
                          </a:solidFill>
                          <a:effectLst/>
                          <a:latin typeface="Roboto Bold"/>
                        </a:rPr>
                        <a:t>Налоговые доходы, всего</a:t>
                      </a: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Roboto Bold"/>
                        </a:rPr>
                        <a:t>1 </a:t>
                      </a:r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Roboto Bold"/>
                        </a:rPr>
                        <a:t>328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Roboto Bold"/>
                        </a:rPr>
                        <a:t>100%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Roboto Bold"/>
                        </a:rPr>
                        <a:t>1 346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Roboto Bold"/>
                        </a:rPr>
                        <a:t>100%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Roboto Bold"/>
                        </a:rPr>
                        <a:t>1 297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Roboto Bold"/>
                        </a:rPr>
                        <a:t>100%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1766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НДФЛ</a:t>
                      </a:r>
                    </a:p>
                  </a:txBody>
                  <a:tcPr marL="4910" marR="4910" marT="49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1 054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79%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1 023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76%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962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74%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1936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Акцизы</a:t>
                      </a:r>
                    </a:p>
                  </a:txBody>
                  <a:tcPr marL="4910" marR="4910" marT="49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2%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22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1%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2%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1694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Земельный налог</a:t>
                      </a:r>
                    </a:p>
                  </a:txBody>
                  <a:tcPr marL="4910" marR="4910" marT="49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53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53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4%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53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283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Государственная пошлина </a:t>
                      </a:r>
                    </a:p>
                  </a:txBody>
                  <a:tcPr marL="4910" marR="4910" marT="49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29</a:t>
                      </a: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2%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30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2%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31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2%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3049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Специальные налоговые режимы, всего, в т.ч.:</a:t>
                      </a:r>
                    </a:p>
                  </a:txBody>
                  <a:tcPr marL="4910" marR="4910" marT="49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139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11%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181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14%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189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15%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29907">
                <a:tc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Wingdings"/>
                        <a:buChar char="Ø"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УСН</a:t>
                      </a:r>
                      <a:endParaRPr lang="ru-RU" sz="800" b="0" i="0" u="none" strike="noStrike" dirty="0">
                        <a:effectLst/>
                        <a:latin typeface="Wingdings"/>
                      </a:endParaRPr>
                    </a:p>
                  </a:txBody>
                  <a:tcPr marL="58919" marR="4910" marT="49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128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10%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170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13%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177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14%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188768">
                <a:tc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Wingdings"/>
                        <a:buChar char="Ø"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ЕНВД</a:t>
                      </a:r>
                      <a:endParaRPr lang="ru-RU" sz="800" b="0" i="0" u="none" strike="noStrike" dirty="0">
                        <a:effectLst/>
                        <a:latin typeface="Wingdings"/>
                      </a:endParaRPr>
                    </a:p>
                  </a:txBody>
                  <a:tcPr marL="58919" marR="4910" marT="49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136605">
                <a:tc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Wingdings"/>
                        <a:buChar char="Ø"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ЕСХН</a:t>
                      </a:r>
                      <a:endParaRPr lang="ru-RU" sz="800" b="0" i="0" u="none" strike="noStrike">
                        <a:effectLst/>
                        <a:latin typeface="Wingdings"/>
                      </a:endParaRPr>
                    </a:p>
                  </a:txBody>
                  <a:tcPr marL="58919" marR="4910" marT="49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0,004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0,005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0,005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136605">
                <a:tc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Wingdings"/>
                        <a:buChar char="Ø"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ПСН</a:t>
                      </a:r>
                      <a:endParaRPr lang="ru-RU" sz="800" b="0" i="0" u="none" strike="noStrike">
                        <a:effectLst/>
                        <a:latin typeface="Wingdings"/>
                      </a:endParaRPr>
                    </a:p>
                  </a:txBody>
                  <a:tcPr marL="58919" marR="4910" marT="49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1%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1%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1%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1366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Налог на имущество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физ.лиц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33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2%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37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3%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slab regular"/>
                        </a:rPr>
                        <a:t>3%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slab regular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417000"/>
              </p:ext>
            </p:extLst>
          </p:nvPr>
        </p:nvGraphicFramePr>
        <p:xfrm>
          <a:off x="5366038" y="3821687"/>
          <a:ext cx="3707904" cy="2896325"/>
        </p:xfrm>
        <a:graphic>
          <a:graphicData uri="http://schemas.openxmlformats.org/drawingml/2006/table">
            <a:tbl>
              <a:tblPr firstRow="1" bandRow="1"/>
              <a:tblGrid>
                <a:gridCol w="1249044"/>
                <a:gridCol w="406018"/>
                <a:gridCol w="406018"/>
                <a:gridCol w="403016"/>
                <a:gridCol w="403016"/>
                <a:gridCol w="420396"/>
                <a:gridCol w="420396"/>
              </a:tblGrid>
              <a:tr h="3173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Источники доходов</a:t>
                      </a: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Roboto Bold"/>
                        </a:rPr>
                        <a:t>2021 год</a:t>
                      </a:r>
                      <a:endParaRPr lang="ru-RU" sz="800" b="0" i="0" u="none" strike="noStrike" dirty="0">
                        <a:solidFill>
                          <a:srgbClr val="FFFFFF"/>
                        </a:solidFill>
                        <a:effectLst/>
                        <a:latin typeface="Roboto Bold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2022 год</a:t>
                      </a:r>
                    </a:p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FFFFFF"/>
                        </a:solidFill>
                        <a:effectLst/>
                        <a:latin typeface="Roboto Bold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2023 год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млн.руб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млн.руб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млн.руб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Roboto Bold"/>
                      </a:endParaRPr>
                    </a:p>
                  </a:txBody>
                  <a:tcPr marL="4910" marR="4910" marT="4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814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Неналоговые доходы, всего</a:t>
                      </a: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3619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использования имущества</a:t>
                      </a: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85%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86%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85%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3362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продажи активов</a:t>
                      </a: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оказания услуг и компенсации затрат</a:t>
                      </a: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3" marR="5313" marT="5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636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3641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 descr="Налоговые доходы" title="Налоговые доходы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486433"/>
              </p:ext>
            </p:extLst>
          </p:nvPr>
        </p:nvGraphicFramePr>
        <p:xfrm>
          <a:off x="323528" y="1268760"/>
          <a:ext cx="3528392" cy="2451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898" y="4941168"/>
            <a:ext cx="112568" cy="69273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898" y="5157192"/>
            <a:ext cx="112568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110238" y="5301208"/>
            <a:ext cx="103909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118898" y="5524001"/>
            <a:ext cx="95250" cy="60612"/>
          </a:xfrm>
          <a:prstGeom prst="rect">
            <a:avLst/>
          </a:prstGeom>
          <a:solidFill>
            <a:srgbClr val="7030A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110239" y="5727449"/>
            <a:ext cx="103909" cy="606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2582" y="6713984"/>
            <a:ext cx="98884" cy="7200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5197886" y="5180051"/>
            <a:ext cx="100275" cy="77932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03967" y="5520637"/>
            <a:ext cx="103909" cy="779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96830" y="5931694"/>
            <a:ext cx="95250" cy="7200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03967" y="6180475"/>
            <a:ext cx="95249" cy="6927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82916" y="6552585"/>
            <a:ext cx="103909" cy="7793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47006"/>
              </p:ext>
            </p:extLst>
          </p:nvPr>
        </p:nvGraphicFramePr>
        <p:xfrm>
          <a:off x="5182916" y="692696"/>
          <a:ext cx="3960000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18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963116" cy="692696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Calibri" pitchFamily="34" charset="0"/>
              </a:rPr>
              <a:t>МЕЖБЮДЖЕТНЫЕ ТРАНСФЕРТЫ в бюджет города Тобольска на </a:t>
            </a:r>
            <a:r>
              <a:rPr lang="ru-RU" sz="1800" b="1" dirty="0" smtClean="0">
                <a:cs typeface="Calibri" pitchFamily="34" charset="0"/>
              </a:rPr>
              <a:t>2021-2023 </a:t>
            </a:r>
            <a:r>
              <a:rPr lang="ru-RU" sz="1800" b="1" dirty="0">
                <a:cs typeface="Calibri" pitchFamily="34" charset="0"/>
              </a:rPr>
              <a:t>годы (</a:t>
            </a:r>
            <a:r>
              <a:rPr lang="ru-RU" sz="1800" b="1" dirty="0" err="1">
                <a:cs typeface="Calibri" pitchFamily="34" charset="0"/>
              </a:rPr>
              <a:t>млн.руб</a:t>
            </a:r>
            <a:r>
              <a:rPr lang="ru-RU" sz="1800" b="1" dirty="0">
                <a:cs typeface="Calibri" pitchFamily="34" charset="0"/>
              </a:rPr>
              <a:t>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3947"/>
              </p:ext>
            </p:extLst>
          </p:nvPr>
        </p:nvGraphicFramePr>
        <p:xfrm>
          <a:off x="107503" y="764704"/>
          <a:ext cx="8928992" cy="212477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376265"/>
                <a:gridCol w="1436186"/>
                <a:gridCol w="1355194"/>
                <a:gridCol w="1340863"/>
                <a:gridCol w="1334974"/>
                <a:gridCol w="1085510"/>
              </a:tblGrid>
              <a:tr h="3607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2020 год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(первоначальный)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Проект бюджета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778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2021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год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2021/2020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2022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год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2023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год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4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Дотации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1 226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6 054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+</a:t>
                      </a:r>
                      <a:r>
                        <a:rPr lang="ru-RU" sz="1200" u="none" strike="noStrike" baseline="0" dirty="0" smtClean="0"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4 828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6 260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6 961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Субсидии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8 382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345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- 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8 037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145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146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0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Субвенции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1 922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1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900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- 22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1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929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1 953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01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  <a:cs typeface="Calibri" pitchFamily="34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11 530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8 299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+</a:t>
                      </a:r>
                      <a:r>
                        <a:rPr lang="en-US" sz="1200" b="1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 3 231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8 334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9 060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829680"/>
              </p:ext>
            </p:extLst>
          </p:nvPr>
        </p:nvGraphicFramePr>
        <p:xfrm>
          <a:off x="107504" y="764704"/>
          <a:ext cx="8928992" cy="212477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376265"/>
                <a:gridCol w="1436186"/>
                <a:gridCol w="1355194"/>
                <a:gridCol w="1340863"/>
                <a:gridCol w="1334974"/>
                <a:gridCol w="1085510"/>
              </a:tblGrid>
              <a:tr h="3607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2020 год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(первоначальный)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Проект бюджета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778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2021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год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2021/2020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2022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год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2023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год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4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Дотации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1 226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6 054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+</a:t>
                      </a:r>
                      <a:r>
                        <a:rPr lang="ru-RU" sz="1400" i="1" u="none" strike="noStrike" baseline="0" dirty="0" smtClean="0"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en-US" sz="1400" i="1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4 828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6 260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6 961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Субсидии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8 382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345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- </a:t>
                      </a:r>
                      <a:r>
                        <a:rPr lang="ru-RU" sz="1400" i="1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en-US" sz="1400" i="1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8 037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145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146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0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Субвенции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1 922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1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900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- 22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1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929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1 953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01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  <a:cs typeface="Calibri" pitchFamily="34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11 530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8 299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-</a:t>
                      </a:r>
                      <a:r>
                        <a:rPr lang="en-US" sz="1400" b="1" i="1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 3 231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8 334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9 060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979320"/>
              </p:ext>
            </p:extLst>
          </p:nvPr>
        </p:nvGraphicFramePr>
        <p:xfrm>
          <a:off x="107504" y="2996952"/>
          <a:ext cx="885698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30" y="0"/>
            <a:ext cx="5882996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РАСХОДЫ </a:t>
            </a:r>
            <a:r>
              <a:rPr lang="ru-RU" b="1" dirty="0">
                <a:solidFill>
                  <a:prstClr val="white"/>
                </a:solidFill>
                <a:ea typeface="+mn-ea"/>
                <a:cs typeface="Arial" pitchFamily="34" charset="0"/>
              </a:rPr>
              <a:t>БЮДЖЕТА ГОРОДА ТОБОЛЬСКА </a:t>
            </a: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НА 2021-2023 ГОДЫ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sz="2000" b="1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        Бюджет </a:t>
            </a:r>
            <a:r>
              <a:rPr lang="ru-RU" altLang="ru-RU" sz="2000" b="1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формируется исходя из целей и результатов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9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defRPr/>
            </a:pPr>
            <a:r>
              <a:rPr lang="ru-RU" altLang="ru-RU" sz="1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Проект бюджета на </a:t>
            </a:r>
            <a:r>
              <a:rPr lang="ru-RU" altLang="ru-RU" sz="1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2021-2023 </a:t>
            </a:r>
            <a:r>
              <a:rPr lang="ru-RU" altLang="ru-RU" sz="1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годы сформирован в рамках  муниципальных программ.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defRPr/>
            </a:pPr>
            <a:r>
              <a:rPr lang="ru-RU" altLang="ru-RU" sz="1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Каждая целевая программа содержит комплекс мероприятий, направленных на достижение стратегической цели.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125599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</a:pPr>
            <a:r>
              <a:rPr lang="ru-RU" altLang="ru-RU" sz="2000" dirty="0" smtClean="0">
                <a:solidFill>
                  <a:prstClr val="black"/>
                </a:solidFill>
                <a:latin typeface="+mj-lt"/>
              </a:rPr>
              <a:t>МУНИЦИПАЛЬНАЯ </a:t>
            </a:r>
            <a:r>
              <a:rPr lang="ru-RU" altLang="ru-RU" sz="2000" dirty="0">
                <a:solidFill>
                  <a:prstClr val="black"/>
                </a:solidFill>
                <a:latin typeface="+mj-lt"/>
              </a:rPr>
              <a:t>ПРОГРАММА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907704" y="2636912"/>
            <a:ext cx="5832648" cy="720651"/>
          </a:xfrm>
          <a:prstGeom prst="ellipse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Стратегическая цель 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59936" y="3743873"/>
            <a:ext cx="1152128" cy="360363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Цель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программы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4221088" y="3737847"/>
            <a:ext cx="1152128" cy="360363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Цель 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программы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7236297" y="3737847"/>
            <a:ext cx="1152127" cy="366388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Цель 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программы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1159936" y="4339249"/>
            <a:ext cx="1152128" cy="431800"/>
          </a:xfrm>
          <a:prstGeom prst="ellipse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Задачи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Oval 61"/>
          <p:cNvSpPr>
            <a:spLocks noChangeArrowheads="1"/>
          </p:cNvSpPr>
          <p:nvPr/>
        </p:nvSpPr>
        <p:spPr bwMode="auto">
          <a:xfrm>
            <a:off x="4247962" y="4347130"/>
            <a:ext cx="1152127" cy="431800"/>
          </a:xfrm>
          <a:prstGeom prst="ellipse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Задачи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Oval 62"/>
          <p:cNvSpPr>
            <a:spLocks noChangeArrowheads="1"/>
          </p:cNvSpPr>
          <p:nvPr/>
        </p:nvSpPr>
        <p:spPr bwMode="auto">
          <a:xfrm>
            <a:off x="7236296" y="4339249"/>
            <a:ext cx="1152128" cy="431800"/>
          </a:xfrm>
          <a:prstGeom prst="ellipse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Задачи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863588" y="4921250"/>
            <a:ext cx="1800200" cy="52322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r>
              <a:rPr lang="ru-RU" altLang="ru-RU" sz="1400" dirty="0">
                <a:solidFill>
                  <a:prstClr val="black"/>
                </a:solidFill>
                <a:latin typeface="+mj-lt"/>
              </a:rPr>
              <a:t>программные мероприятия</a:t>
            </a:r>
          </a:p>
        </p:txBody>
      </p:sp>
      <p:sp>
        <p:nvSpPr>
          <p:cNvPr id="14" name="Text Box 59"/>
          <p:cNvSpPr txBox="1">
            <a:spLocks noChangeArrowheads="1"/>
          </p:cNvSpPr>
          <p:nvPr/>
        </p:nvSpPr>
        <p:spPr bwMode="auto">
          <a:xfrm>
            <a:off x="3789040" y="4944439"/>
            <a:ext cx="2016224" cy="52322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r>
              <a:rPr lang="ru-RU" altLang="ru-RU" sz="1400" dirty="0">
                <a:solidFill>
                  <a:prstClr val="black"/>
                </a:solidFill>
                <a:latin typeface="+mj-lt"/>
              </a:rPr>
              <a:t>программные мероприятия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7229879" y="4921250"/>
            <a:ext cx="1563910" cy="52322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r>
              <a:rPr lang="ru-RU" altLang="ru-RU" sz="1400" dirty="0">
                <a:solidFill>
                  <a:prstClr val="black"/>
                </a:solidFill>
                <a:latin typeface="+mj-lt"/>
              </a:rPr>
              <a:t>программные мероприятия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2447762" y="6067091"/>
            <a:ext cx="4752529" cy="323165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r>
              <a:rPr lang="ru-RU" altLang="ru-RU" sz="1500" dirty="0">
                <a:solidFill>
                  <a:prstClr val="black"/>
                </a:solidFill>
                <a:latin typeface="+mj-lt"/>
              </a:rPr>
              <a:t>Показатели эффективности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 rot="5419922" flipV="1">
            <a:off x="4644640" y="2631785"/>
            <a:ext cx="358775" cy="6174079"/>
          </a:xfrm>
          <a:prstGeom prst="chevron">
            <a:avLst>
              <a:gd name="adj" fmla="val 100000"/>
            </a:avLst>
          </a:prstGeom>
          <a:gradFill rotWithShape="1">
            <a:gsLst>
              <a:gs pos="0">
                <a:srgbClr val="ACACC8"/>
              </a:gs>
              <a:gs pos="100000">
                <a:srgbClr val="50505D"/>
              </a:gs>
            </a:gsLst>
            <a:path path="rect">
              <a:fillToRect l="50000" t="50000" r="50000" b="50000"/>
            </a:path>
          </a:gradFill>
          <a:ln w="19050" algn="ctr">
            <a:solidFill>
              <a:srgbClr val="666699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endParaRPr lang="ru-RU" altLang="ru-RU" sz="2100">
              <a:solidFill>
                <a:srgbClr val="EEECE1"/>
              </a:solidFill>
              <a:latin typeface="Arial" charset="0"/>
            </a:endParaRPr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auto">
          <a:xfrm flipV="1">
            <a:off x="1763688" y="3340405"/>
            <a:ext cx="684074" cy="3611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auto">
          <a:xfrm>
            <a:off x="4824028" y="3412637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auto">
          <a:xfrm>
            <a:off x="7200291" y="3340405"/>
            <a:ext cx="711764" cy="3611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836712"/>
            <a:ext cx="87129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           Уважаемые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жители города Тобольска! </a:t>
            </a:r>
          </a:p>
          <a:p>
            <a:pPr algn="just"/>
            <a:endParaRPr lang="ru-RU" b="0" dirty="0" smtClean="0">
              <a:solidFill>
                <a:schemeClr val="tx1"/>
              </a:solidFill>
            </a:endParaRPr>
          </a:p>
          <a:p>
            <a:pPr algn="just"/>
            <a:endParaRPr lang="ru-RU" b="0" dirty="0">
              <a:solidFill>
                <a:schemeClr val="tx1"/>
              </a:solidFill>
            </a:endParaRPr>
          </a:p>
          <a:p>
            <a:pPr indent="361950" algn="just"/>
            <a:r>
              <a:rPr lang="ru-RU" b="0" dirty="0">
                <a:solidFill>
                  <a:schemeClr val="tx1"/>
                </a:solidFill>
              </a:rPr>
              <a:t>Представляем вашему вниманию «Бюджет для граждан», который познакомит вас с </a:t>
            </a:r>
            <a:r>
              <a:rPr lang="ru-RU" b="0" dirty="0" smtClean="0">
                <a:solidFill>
                  <a:schemeClr val="tx1"/>
                </a:solidFill>
              </a:rPr>
              <a:t>проектом бюджета </a:t>
            </a:r>
            <a:r>
              <a:rPr lang="ru-RU" b="0" dirty="0">
                <a:solidFill>
                  <a:schemeClr val="tx1"/>
                </a:solidFill>
              </a:rPr>
              <a:t>города Тобольска за </a:t>
            </a:r>
            <a:r>
              <a:rPr lang="ru-RU" b="0" dirty="0" smtClean="0">
                <a:solidFill>
                  <a:schemeClr val="tx1"/>
                </a:solidFill>
              </a:rPr>
              <a:t>2021 год и на плановый период 2022 и 2023 годов.</a:t>
            </a:r>
          </a:p>
          <a:p>
            <a:pPr indent="361950" algn="just"/>
            <a:r>
              <a:rPr lang="ru-RU" b="0" dirty="0" smtClean="0">
                <a:solidFill>
                  <a:schemeClr val="tx1"/>
                </a:solidFill>
              </a:rPr>
              <a:t>Разработка </a:t>
            </a:r>
            <a:r>
              <a:rPr lang="ru-RU" b="0" dirty="0">
                <a:solidFill>
                  <a:schemeClr val="tx1"/>
                </a:solidFill>
              </a:rPr>
              <a:t>информационного ресурса «Бюджет для граждан» является одним из важных направлений работы </a:t>
            </a:r>
            <a:r>
              <a:rPr lang="ru-RU" b="0" dirty="0" smtClean="0">
                <a:solidFill>
                  <a:schemeClr val="tx1"/>
                </a:solidFill>
              </a:rPr>
              <a:t>Департамента </a:t>
            </a:r>
            <a:r>
              <a:rPr lang="ru-RU" b="0" dirty="0">
                <a:solidFill>
                  <a:schemeClr val="tx1"/>
                </a:solidFill>
              </a:rPr>
              <a:t>финансов </a:t>
            </a:r>
            <a:r>
              <a:rPr lang="ru-RU" b="0" dirty="0" smtClean="0">
                <a:solidFill>
                  <a:schemeClr val="tx1"/>
                </a:solidFill>
              </a:rPr>
              <a:t>Администрации </a:t>
            </a:r>
            <a:r>
              <a:rPr lang="ru-RU" b="0" dirty="0">
                <a:solidFill>
                  <a:schemeClr val="tx1"/>
                </a:solidFill>
              </a:rPr>
              <a:t>города Тобольска, нацеленной на повышение прозрачности, открытости бюджета и бюджетного процесса в нашем </a:t>
            </a:r>
            <a:r>
              <a:rPr lang="ru-RU" b="0" dirty="0" smtClean="0">
                <a:solidFill>
                  <a:schemeClr val="tx1"/>
                </a:solidFill>
              </a:rPr>
              <a:t>городе.</a:t>
            </a:r>
          </a:p>
          <a:p>
            <a:pPr indent="361950" algn="just"/>
            <a:r>
              <a:rPr lang="ru-RU" b="0" dirty="0" smtClean="0"/>
              <a:t>20 ноября 2020 </a:t>
            </a:r>
            <a:r>
              <a:rPr lang="ru-RU" b="0" dirty="0">
                <a:solidFill>
                  <a:schemeClr val="tx1"/>
                </a:solidFill>
              </a:rPr>
              <a:t>года </a:t>
            </a:r>
            <a:r>
              <a:rPr lang="ru-RU" b="0" dirty="0" smtClean="0">
                <a:solidFill>
                  <a:schemeClr val="tx1"/>
                </a:solidFill>
              </a:rPr>
              <a:t>в Тобольской городской Думе пройдут Публичные </a:t>
            </a:r>
            <a:r>
              <a:rPr lang="ru-RU" b="0" dirty="0">
                <a:solidFill>
                  <a:schemeClr val="tx1"/>
                </a:solidFill>
              </a:rPr>
              <a:t>слушания по проекту </a:t>
            </a:r>
            <a:r>
              <a:rPr lang="ru-RU" b="0" dirty="0" smtClean="0">
                <a:solidFill>
                  <a:schemeClr val="tx1"/>
                </a:solidFill>
              </a:rPr>
              <a:t>решения, проект бюджета будет рассмотрен </a:t>
            </a:r>
            <a:r>
              <a:rPr lang="ru-RU" b="0" dirty="0">
                <a:solidFill>
                  <a:schemeClr val="tx1"/>
                </a:solidFill>
              </a:rPr>
              <a:t>на постоянной комиссии по экономическому развитию,  бюджету, налогам и </a:t>
            </a:r>
            <a:r>
              <a:rPr lang="ru-RU" b="0" dirty="0" smtClean="0">
                <a:solidFill>
                  <a:schemeClr val="tx1"/>
                </a:solidFill>
              </a:rPr>
              <a:t>финансам, </a:t>
            </a:r>
            <a:r>
              <a:rPr lang="ru-RU" b="0" dirty="0" smtClean="0"/>
              <a:t>24 ноября 2020 </a:t>
            </a:r>
            <a:r>
              <a:rPr lang="ru-RU" b="0" dirty="0">
                <a:solidFill>
                  <a:schemeClr val="tx1"/>
                </a:solidFill>
              </a:rPr>
              <a:t>года </a:t>
            </a:r>
            <a:r>
              <a:rPr lang="ru-RU" b="0" dirty="0" smtClean="0">
                <a:solidFill>
                  <a:schemeClr val="tx1"/>
                </a:solidFill>
              </a:rPr>
              <a:t>проект решения (в первом чтении) будет рассмотрен на заседании Тобольской </a:t>
            </a:r>
            <a:r>
              <a:rPr lang="ru-RU" b="0" dirty="0">
                <a:solidFill>
                  <a:schemeClr val="tx1"/>
                </a:solidFill>
              </a:rPr>
              <a:t>городской </a:t>
            </a:r>
            <a:r>
              <a:rPr lang="ru-RU" b="0" dirty="0" smtClean="0">
                <a:solidFill>
                  <a:schemeClr val="tx1"/>
                </a:solidFill>
              </a:rPr>
              <a:t>Думы. </a:t>
            </a:r>
          </a:p>
          <a:p>
            <a:pPr indent="361950" algn="just"/>
            <a:r>
              <a:rPr lang="ru-RU" b="0" dirty="0" smtClean="0">
                <a:solidFill>
                  <a:schemeClr val="tx1"/>
                </a:solidFill>
              </a:rPr>
              <a:t>Надеемся, </a:t>
            </a:r>
            <a:r>
              <a:rPr lang="ru-RU" b="0" dirty="0" smtClean="0">
                <a:solidFill>
                  <a:schemeClr val="tx1"/>
                </a:solidFill>
              </a:rPr>
              <a:t>что «Бюджет для граждан» позволит вам узнать какие </a:t>
            </a:r>
            <a:r>
              <a:rPr lang="ru-RU" b="0" dirty="0">
                <a:solidFill>
                  <a:schemeClr val="tx1"/>
                </a:solidFill>
              </a:rPr>
              <a:t>доходы составляют основу бюджета города Тобольска и каковы </a:t>
            </a:r>
            <a:r>
              <a:rPr lang="ru-RU" b="0" dirty="0" smtClean="0">
                <a:solidFill>
                  <a:schemeClr val="tx1"/>
                </a:solidFill>
              </a:rPr>
              <a:t>направления расходования средств, и будет </a:t>
            </a:r>
            <a:r>
              <a:rPr lang="ru-RU" b="0" dirty="0">
                <a:solidFill>
                  <a:schemeClr val="tx1"/>
                </a:solidFill>
              </a:rPr>
              <a:t>полезен для понимания процессов жизнедеятельности </a:t>
            </a:r>
            <a:r>
              <a:rPr lang="ru-RU" b="0" dirty="0" smtClean="0">
                <a:solidFill>
                  <a:schemeClr val="tx1"/>
                </a:solidFill>
              </a:rPr>
              <a:t>нашего города</a:t>
            </a:r>
            <a:r>
              <a:rPr lang="ru-RU" b="0" dirty="0">
                <a:solidFill>
                  <a:schemeClr val="tx1"/>
                </a:solidFill>
              </a:rPr>
              <a:t>. </a:t>
            </a:r>
            <a:endParaRPr lang="ru-RU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88832" cy="648000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ea typeface="+mn-ea"/>
                <a:cs typeface="Arial" pitchFamily="34" charset="0"/>
              </a:rPr>
              <a:t>СТРУКТУРА РАСХОДОВ БЮДЖЕТА ГОРОДА ТОБОЛЬСКА на </a:t>
            </a:r>
            <a:r>
              <a:rPr lang="ru-RU" sz="1600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2021 </a:t>
            </a:r>
            <a:r>
              <a:rPr lang="ru-RU" sz="1600" b="1" dirty="0">
                <a:solidFill>
                  <a:prstClr val="white"/>
                </a:solidFill>
                <a:ea typeface="+mn-ea"/>
                <a:cs typeface="Arial" pitchFamily="34" charset="0"/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747650"/>
              </p:ext>
            </p:extLst>
          </p:nvPr>
        </p:nvGraphicFramePr>
        <p:xfrm>
          <a:off x="214313" y="857250"/>
          <a:ext cx="8715375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832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8883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СТРУКТУРА </a:t>
            </a:r>
            <a:r>
              <a:rPr lang="ru-RU" sz="1600" b="1" dirty="0">
                <a:solidFill>
                  <a:prstClr val="white"/>
                </a:solidFill>
                <a:ea typeface="+mn-ea"/>
                <a:cs typeface="Arial" pitchFamily="34" charset="0"/>
              </a:rPr>
              <a:t>РАСХОДОВ БЮДЖЕТА ГОРОДА ТОБОЛЬСКА </a:t>
            </a:r>
            <a:br>
              <a:rPr lang="ru-RU" sz="1600" b="1" dirty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sz="1600" b="1" dirty="0">
                <a:solidFill>
                  <a:prstClr val="white"/>
                </a:solidFill>
                <a:ea typeface="+mn-ea"/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2021 </a:t>
            </a:r>
            <a:r>
              <a:rPr lang="ru-RU" sz="1600" b="1" dirty="0">
                <a:solidFill>
                  <a:prstClr val="white"/>
                </a:solidFill>
                <a:ea typeface="+mn-ea"/>
                <a:cs typeface="Arial" pitchFamily="34" charset="0"/>
              </a:rPr>
              <a:t>- </a:t>
            </a:r>
            <a:r>
              <a:rPr lang="ru-RU" sz="1600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2023 </a:t>
            </a:r>
            <a:r>
              <a:rPr lang="ru-RU" sz="1600" b="1" dirty="0">
                <a:solidFill>
                  <a:prstClr val="white"/>
                </a:solidFill>
                <a:ea typeface="+mn-ea"/>
                <a:cs typeface="Arial" pitchFamily="34" charset="0"/>
              </a:rPr>
              <a:t>ГОДЫ ПО ИСТОЧНИКАМ ФИНАНСИРОВАНИЯ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978366"/>
              </p:ext>
            </p:extLst>
          </p:nvPr>
        </p:nvGraphicFramePr>
        <p:xfrm>
          <a:off x="214313" y="857250"/>
          <a:ext cx="8715375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24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6459060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РАСПРЕДЕЛЕНИЕ  </a:t>
            </a:r>
            <a:r>
              <a:rPr lang="ru-RU" b="1" dirty="0">
                <a:solidFill>
                  <a:prstClr val="white"/>
                </a:solidFill>
                <a:ea typeface="+mn-ea"/>
                <a:cs typeface="Arial" pitchFamily="34" charset="0"/>
              </a:rPr>
              <a:t>СРЕДСТВ </a:t>
            </a: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 ПО  </a:t>
            </a:r>
            <a:r>
              <a:rPr lang="ru-RU" b="1" dirty="0">
                <a:solidFill>
                  <a:prstClr val="white"/>
                </a:solidFill>
                <a:ea typeface="+mn-ea"/>
                <a:cs typeface="Arial" pitchFamily="34" charset="0"/>
              </a:rPr>
              <a:t>ИСТОЧНИКАМ НА </a:t>
            </a: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2021 </a:t>
            </a:r>
            <a:r>
              <a:rPr lang="ru-RU" b="1" dirty="0">
                <a:solidFill>
                  <a:prstClr val="white"/>
                </a:solidFill>
                <a:ea typeface="+mn-ea"/>
                <a:cs typeface="Arial" pitchFamily="34" charset="0"/>
              </a:rPr>
              <a:t>ГОД</a:t>
            </a:r>
            <a:br>
              <a:rPr lang="ru-RU" b="1" dirty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124744"/>
            <a:ext cx="3349606" cy="2592288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Переданные государственные полномочия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–1 900 млн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рублей, или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19,0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(Госгарантии – школы, детские сады, социальная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политика)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851920" y="1484784"/>
            <a:ext cx="1944216" cy="1872208"/>
          </a:xfrm>
          <a:prstGeom prst="ellipse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10 024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млн.руб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07697" y="1148083"/>
            <a:ext cx="2736303" cy="2448272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Расходы  на исполнение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инвестпрограммы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4 185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млн.руб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или 42%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91780" y="4076700"/>
            <a:ext cx="4464496" cy="2520652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Расходы  по собственным полномочиям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3 939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млн.руб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или 39%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(финансовое 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обеспечение муниципальных заданий автономных и бюджетных учреждений,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содержание имущества  муниципальных учреждений  дорожное хозяйство; благоустройство; социальная политика ; приобретение муниципального имущества и т.д.)</a:t>
            </a:r>
          </a:p>
        </p:txBody>
      </p:sp>
      <p:cxnSp>
        <p:nvCxnSpPr>
          <p:cNvPr id="9" name="Прямая со стрелкой 8"/>
          <p:cNvCxnSpPr>
            <a:stCxn id="6" idx="4"/>
            <a:endCxn id="8" idx="0"/>
          </p:cNvCxnSpPr>
          <p:nvPr/>
        </p:nvCxnSpPr>
        <p:spPr>
          <a:xfrm>
            <a:off x="4824028" y="3356992"/>
            <a:ext cx="0" cy="7197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7" idx="1"/>
          </p:cNvCxnSpPr>
          <p:nvPr/>
        </p:nvCxnSpPr>
        <p:spPr>
          <a:xfrm>
            <a:off x="5759625" y="2372219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2"/>
            <a:endCxn id="5" idx="3"/>
          </p:cNvCxnSpPr>
          <p:nvPr/>
        </p:nvCxnSpPr>
        <p:spPr>
          <a:xfrm flipH="1">
            <a:off x="3349606" y="2420888"/>
            <a:ext cx="50231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6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344816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8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ПРОГРАММНО-ЦЕЛЕВОЙ </a:t>
            </a:r>
            <a:r>
              <a:rPr lang="ru-RU" sz="1800" b="1" dirty="0">
                <a:solidFill>
                  <a:prstClr val="white"/>
                </a:solidFill>
                <a:ea typeface="+mn-ea"/>
                <a:cs typeface="Arial" pitchFamily="34" charset="0"/>
              </a:rPr>
              <a:t>ПРИНЦИП ФОРМИРОВАНИЯ </a:t>
            </a:r>
            <a:r>
              <a:rPr lang="ru-RU" sz="1800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sz="1800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БЮДЖЕТА ГОРОДА НА 2021 </a:t>
            </a:r>
            <a:r>
              <a:rPr lang="ru-RU" sz="1800" b="1" dirty="0">
                <a:solidFill>
                  <a:prstClr val="white"/>
                </a:solidFill>
                <a:ea typeface="+mn-ea"/>
                <a:cs typeface="Arial" pitchFamily="34" charset="0"/>
              </a:rPr>
              <a:t>ГОД</a:t>
            </a:r>
            <a: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8" y="1367405"/>
            <a:ext cx="6873143" cy="427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4437112"/>
            <a:ext cx="2332870" cy="1201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4F81BD">
                    <a:lumMod val="50000"/>
                  </a:srgbClr>
                </a:solidFill>
                <a:latin typeface="+mj-lt"/>
              </a:rPr>
              <a:t>5,1% 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+mj-lt"/>
              </a:rPr>
              <a:t>непрограммные расходы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4299" y="5157192"/>
            <a:ext cx="24482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4F81BD">
                    <a:lumMod val="50000"/>
                  </a:srgbClr>
                </a:solidFill>
                <a:latin typeface="+mj-lt"/>
              </a:rPr>
              <a:t>94,9%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+mj-lt"/>
              </a:rPr>
              <a:t>программные расходы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27048" y="2872100"/>
            <a:ext cx="2721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 New Roman" pitchFamily="18" charset="0"/>
              </a:rPr>
              <a:t> 513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 New Roman" pitchFamily="18" charset="0"/>
              </a:rPr>
              <a:t>млн.руб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08104" y="3913892"/>
            <a:ext cx="326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0066CC"/>
                </a:solidFill>
              </a:rPr>
              <a:t>9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 New Roman" pitchFamily="18" charset="0"/>
              </a:rPr>
              <a:t> 511млн.руб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42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СЕТЬ </a:t>
            </a:r>
            <a:r>
              <a:rPr lang="ru-RU" b="1" dirty="0">
                <a:solidFill>
                  <a:prstClr val="white"/>
                </a:solidFill>
                <a:ea typeface="+mn-ea"/>
                <a:cs typeface="Arial" pitchFamily="34" charset="0"/>
              </a:rPr>
              <a:t>МУНИЦИПАЛЬНЫХ УЧРЕЖДЕНИЙ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339753" y="2132857"/>
            <a:ext cx="2376264" cy="2304256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 descr="E:\New Folder\горо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1"/>
            <a:ext cx="144016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39753" y="3227993"/>
            <a:ext cx="2304255" cy="95410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Из бюджета г. Тобольска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финансируется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54 учреждения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802" y="5282622"/>
            <a:ext cx="3009054" cy="81067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5" descr="E:\New Folder\управлен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0" y="5302339"/>
            <a:ext cx="792088" cy="73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7624" y="5286465"/>
            <a:ext cx="1986931" cy="738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prstClr val="black"/>
                </a:solidFill>
                <a:latin typeface="+mj-lt"/>
                <a:cs typeface="Tahoma" pitchFamily="34" charset="0"/>
              </a:rPr>
              <a:t>8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ahoma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ahoma" pitchFamily="34" charset="0"/>
              </a:rPr>
              <a:t>отраслевых (функциональных) управлений</a:t>
            </a:r>
          </a:p>
        </p:txBody>
      </p:sp>
      <p:sp>
        <p:nvSpPr>
          <p:cNvPr id="13" name="Прямоугольный треугольник 12"/>
          <p:cNvSpPr/>
          <p:nvPr/>
        </p:nvSpPr>
        <p:spPr>
          <a:xfrm rot="12393427">
            <a:off x="1364732" y="2090771"/>
            <a:ext cx="1157735" cy="303338"/>
          </a:xfrm>
          <a:prstGeom prst="rtTriangle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>
          <a:xfrm rot="8109133">
            <a:off x="1556280" y="4513778"/>
            <a:ext cx="1309988" cy="266728"/>
          </a:xfrm>
          <a:prstGeom prst="rtTriangle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8294" y="826294"/>
            <a:ext cx="2976562" cy="7905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6" descr="E:\New Folder\муниципально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94" y="715962"/>
            <a:ext cx="992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21116" y="900112"/>
            <a:ext cx="2146300" cy="5238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43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муниципальных учреждений</a:t>
            </a:r>
          </a:p>
        </p:txBody>
      </p:sp>
      <p:sp>
        <p:nvSpPr>
          <p:cNvPr id="19" name="Прямоугольный треугольник 18"/>
          <p:cNvSpPr/>
          <p:nvPr/>
        </p:nvSpPr>
        <p:spPr>
          <a:xfrm rot="18335516">
            <a:off x="4138573" y="1642785"/>
            <a:ext cx="1145661" cy="355141"/>
          </a:xfrm>
          <a:prstGeom prst="rtTriangle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31404" y="1821062"/>
            <a:ext cx="1817688" cy="481596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85469" y="1883997"/>
            <a:ext cx="1817688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16 школ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ahoma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31404" y="2470550"/>
            <a:ext cx="1817688" cy="576064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ru-RU" sz="1150" b="1" dirty="0">
                <a:solidFill>
                  <a:prstClr val="black"/>
                </a:solidFill>
                <a:latin typeface="+mj-lt"/>
                <a:cs typeface="Tahoma" pitchFamily="34" charset="0"/>
              </a:rPr>
              <a:t> 4 учреждения доп. Образования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03281" y="4924135"/>
            <a:ext cx="1817688" cy="549354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11926" y="1791693"/>
            <a:ext cx="1919287" cy="540334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учреждение молодежной политики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050025" y="2470551"/>
            <a:ext cx="1881188" cy="576064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7 детских дошкольных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учреждений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ahoma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089663" y="5717387"/>
            <a:ext cx="1801912" cy="576064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 учреждения  общего образования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54365" y="4967980"/>
            <a:ext cx="1843088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4 учреждения культуры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031404" y="5655797"/>
            <a:ext cx="1795803" cy="648171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учреждение социального обслуживания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020403" y="4090603"/>
            <a:ext cx="1795803" cy="648122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 учреждения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общего назначения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20403" y="3235323"/>
            <a:ext cx="1784690" cy="638979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учреждение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физической  культуры и спорта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050025" y="3140969"/>
            <a:ext cx="1909763" cy="2450654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ahom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ahom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5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казенных учреждения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(МКУ «Имущественная казна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», МКУ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«Управление по делам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 ГО ЧС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», МКУ «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Тобольскстройзаказчик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»,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 МКУ «Центр городских услуг», МКУ «ЦГУ»)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ahom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ahom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4138" y="826294"/>
            <a:ext cx="2876550" cy="900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34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855913"/>
            <a:ext cx="7191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89511" y="1014412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+mj-lt"/>
                <a:cs typeface="Tahoma" pitchFamily="34" charset="0"/>
              </a:rPr>
              <a:t>3 органа местного самоуправления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4625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955004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МУНИЦИПАЛЬНЫЕ </a:t>
            </a:r>
            <a:r>
              <a:rPr lang="ru-RU" b="1" dirty="0">
                <a:solidFill>
                  <a:prstClr val="white"/>
                </a:solidFill>
                <a:ea typeface="+mn-ea"/>
                <a:cs typeface="Arial" pitchFamily="34" charset="0"/>
              </a:rPr>
              <a:t>ПРОГРАММЫ В </a:t>
            </a: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2021 </a:t>
            </a:r>
            <a:r>
              <a:rPr lang="ru-RU" b="1" dirty="0">
                <a:solidFill>
                  <a:prstClr val="white"/>
                </a:solidFill>
                <a:ea typeface="+mn-ea"/>
                <a:cs typeface="Arial" pitchFamily="34" charset="0"/>
              </a:rPr>
              <a:t>ГОДУ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838911"/>
              </p:ext>
            </p:extLst>
          </p:nvPr>
        </p:nvGraphicFramePr>
        <p:xfrm>
          <a:off x="0" y="620689"/>
          <a:ext cx="9144000" cy="6120678"/>
        </p:xfrm>
        <a:graphic>
          <a:graphicData uri="http://schemas.openxmlformats.org/drawingml/2006/table">
            <a:tbl>
              <a:tblPr/>
              <a:tblGrid>
                <a:gridCol w="1741716"/>
                <a:gridCol w="1378856"/>
                <a:gridCol w="2031999"/>
                <a:gridCol w="2207234"/>
                <a:gridCol w="1784195"/>
              </a:tblGrid>
              <a:tr h="45396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Бюджетом города планируется финансирование 16 муниципальных программ</a:t>
                      </a:r>
                      <a:endParaRPr lang="ru-RU" sz="2000" b="1" i="0" u="none" strike="noStrike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066" marR="4066" marT="4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0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Социальная направленности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Поддержка  отраслей экономики</a:t>
                      </a:r>
                      <a:endParaRPr lang="ru-RU" sz="1000" b="1" i="0" u="none" strike="noStrike" baseline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Строительство, реконструкции, капитального ремонта  дорог, транспорта и  коммунальной инфраструктуры</a:t>
                      </a:r>
                      <a:endParaRPr lang="ru-RU" sz="1000" b="1" i="0" u="none" strike="noStrike" baseline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Общего характера</a:t>
                      </a:r>
                      <a:endParaRPr lang="ru-RU" sz="1000" b="1" i="0" u="none" strike="noStrike" baseline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480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Программы  управления муниципальной собственностью</a:t>
                      </a:r>
                      <a:endParaRPr lang="ru-RU" sz="1000" b="1" i="0" u="none" strike="noStrike" baseline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4807"/>
                    </a:solidFill>
                  </a:tcPr>
                </a:tc>
              </a:tr>
              <a:tr h="591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«Развитие общего 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образования города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Тобольска»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«Развитие химической и нефтехимической промышленности в городе Тобольске»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«Формирование современной городской среды»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«Основные направления развития гражданской обороны, защиты населения и территорий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г.Тобольска</a:t>
                      </a:r>
                      <a:r>
                        <a:rPr lang="ru-RU" sz="1000" b="0" i="0" u="none" strike="noStrike" kern="1200" baseline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от чрезвычайных ситуаций природного и техногенного характера и обеспечения безопасности людей на водных объектах»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«Реализация жилищных отношений, повышение эффективности управления и распоряжения муниципальной собственностью города Тобольска» 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</a:tr>
              <a:tr h="760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«Основные направления развития отрасли «Культура» города Тобольска»</a:t>
                      </a: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«Развитие физической культуры , спорта в городе Тобольска»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69A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«Развитие жилищно- коммунального хозяйства города Тобольска»</a:t>
                      </a:r>
                    </a:p>
                    <a:p>
                      <a:pPr algn="l" fontAlgn="ctr"/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«Развитие градостроительной деятельности и земельных отношений в городе Тобольске»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783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 fontAlgn="ctr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«Основные направления развития молодежной политики в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г.Тобольске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»</a:t>
                      </a:r>
                    </a:p>
                    <a:p>
                      <a:pPr algn="ctr" fontAlgn="ctr"/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552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«Реализация государственной национальной политики»</a:t>
                      </a: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ru-RU" sz="1000" b="0" i="0" u="none" strike="noStrike" kern="1200" baseline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«Основные направления развития малого и среднего предпринимательства и инвестиционной деятельности в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г.Тобольске</a:t>
                      </a:r>
                      <a:r>
                        <a:rPr lang="ru-RU" sz="1000" b="0" i="0" u="none" strike="noStrike" kern="1200" baseline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»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«Строительство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, реконструкция и ремонт автомобильных дорог муниципального образования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г.Тобольск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»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«Пожарная безопасность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г.Тобольска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»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«Сохранение, использование и популяризация объектов культурного наследия муниципального образования город Тобольск»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74338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«Развитие транспортной инфраструктуры в городе Тобольске»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66" marR="4066" marT="4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МУНИЦИПАЛЬНЫЕ </a:t>
            </a:r>
            <a:r>
              <a:rPr lang="ru-RU" b="1" dirty="0">
                <a:solidFill>
                  <a:prstClr val="white"/>
                </a:solidFill>
                <a:ea typeface="+mn-ea"/>
                <a:cs typeface="Arial" pitchFamily="34" charset="0"/>
              </a:rPr>
              <a:t>ПРОГРАММЫ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701649"/>
              </p:ext>
            </p:extLst>
          </p:nvPr>
        </p:nvGraphicFramePr>
        <p:xfrm>
          <a:off x="35496" y="692696"/>
          <a:ext cx="9108504" cy="6120680"/>
        </p:xfrm>
        <a:graphic>
          <a:graphicData uri="http://schemas.openxmlformats.org/drawingml/2006/table">
            <a:tbl>
              <a:tblPr firstRow="1" bandRow="1"/>
              <a:tblGrid>
                <a:gridCol w="5982204"/>
                <a:gridCol w="1121534"/>
                <a:gridCol w="1041425"/>
                <a:gridCol w="963341"/>
              </a:tblGrid>
              <a:tr h="35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</a:rPr>
                        <a:t>2021г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</a:rPr>
                        <a:t>2022г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</a:rPr>
                        <a:t>2023г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</a:tr>
              <a:tr h="35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</a:rPr>
                        <a:t>Программы социальной 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</a:rPr>
                        <a:t>направленности, всего 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</a:rPr>
                        <a:t>3 448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</a:rPr>
                        <a:t>3 407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</a:rPr>
                        <a:t>3 448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</a:tr>
              <a:tr h="203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в т.ч.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/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/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/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</a:tr>
              <a:tr h="380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</a:t>
                      </a:r>
                      <a:r>
                        <a:rPr lang="ru-RU" sz="1200" u="none" strike="noStrike" dirty="0" smtClean="0"/>
                        <a:t>«Развитие </a:t>
                      </a:r>
                      <a:r>
                        <a:rPr lang="ru-RU" sz="1200" u="none" strike="noStrike" dirty="0"/>
                        <a:t>молодежной политики в </a:t>
                      </a:r>
                      <a:r>
                        <a:rPr lang="ru-RU" sz="1200" u="none" strike="noStrike" dirty="0" smtClean="0"/>
                        <a:t>городе</a:t>
                      </a:r>
                      <a:r>
                        <a:rPr lang="ru-RU" sz="1200" u="none" strike="noStrike" baseline="0" dirty="0" smtClean="0"/>
                        <a:t> </a:t>
                      </a:r>
                      <a:r>
                        <a:rPr lang="ru-RU" sz="1200" u="none" strike="noStrike" dirty="0" smtClean="0"/>
                        <a:t>Тобольске</a:t>
                      </a:r>
                      <a:r>
                        <a:rPr lang="ru-RU" sz="1200" u="none" strike="noStrike" dirty="0"/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162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154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157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35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"Развитие физической </a:t>
                      </a:r>
                      <a:r>
                        <a:rPr lang="ru-RU" sz="1200" u="none" strike="noStrike" dirty="0" smtClean="0"/>
                        <a:t>культуры, спорта  в городе Тобольске"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345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352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361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73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"Развитие образования города Тобольска"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2 699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2 670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2 699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436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"Основные направления развития отрасли «Культура» города Тобольска"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241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230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230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504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«Реализация государственной национальной политики"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35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</a:rPr>
                        <a:t>Программы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</a:rPr>
                        <a:t>, направленные 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</a:rPr>
                        <a:t>на поддержку отраслей экономики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</a:rPr>
                        <a:t>, всего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</a:rPr>
                        <a:t>4 189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4 455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4 888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</a:tr>
              <a:tr h="203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u="none" strike="noStrike" baseline="0" dirty="0" smtClean="0"/>
                        <a:t>в </a:t>
                      </a:r>
                      <a:r>
                        <a:rPr lang="ru-RU" sz="1200" u="none" strike="noStrike" dirty="0" err="1" smtClean="0"/>
                        <a:t>т.ч</a:t>
                      </a:r>
                      <a:r>
                        <a:rPr lang="ru-RU" sz="1200" u="none" strike="noStrike" dirty="0"/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/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/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/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436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"Развитие химической и нефтехимической промышленности в городе Тобольске"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4 186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4 455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4 888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436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"Основные направления развития малого и среднего предпринимательства и инвестиционной деятельности в г. Тобольске"</a:t>
                      </a:r>
                      <a:endParaRPr lang="ru-RU" sz="1200" u="none" strike="noStrike" dirty="0"/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436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</a:rPr>
                        <a:t>Программы</a:t>
                      </a:r>
                      <a:r>
                        <a:rPr lang="ru-RU" sz="1200" u="none" strike="noStrike" baseline="0" dirty="0" smtClean="0">
                          <a:solidFill>
                            <a:schemeClr val="bg1"/>
                          </a:solidFill>
                        </a:rPr>
                        <a:t> строительства, реконструкции, капитального ремонта </a:t>
                      </a:r>
                    </a:p>
                    <a:p>
                      <a:pPr algn="l" fontAlgn="b"/>
                      <a:r>
                        <a:rPr lang="ru-RU" sz="1200" u="none" strike="noStrike" baseline="0" dirty="0" smtClean="0">
                          <a:solidFill>
                            <a:schemeClr val="bg1"/>
                          </a:solidFill>
                        </a:rPr>
                        <a:t>Дорог, транспорта и коммунальной инфраструктуры, в сего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591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1 189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1 147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</a:tr>
              <a:tr h="436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</a:t>
                      </a:r>
                      <a:r>
                        <a:rPr lang="ru-RU" sz="1200" u="none" strike="noStrike" dirty="0" smtClean="0"/>
                        <a:t>«Развитие</a:t>
                      </a:r>
                      <a:r>
                        <a:rPr lang="ru-RU" sz="1200" u="none" strike="noStrike" baseline="0" dirty="0" smtClean="0"/>
                        <a:t> жилищно-</a:t>
                      </a:r>
                      <a:r>
                        <a:rPr lang="ru-RU" sz="1200" u="none" strike="noStrike" dirty="0" smtClean="0"/>
                        <a:t> коммунального </a:t>
                      </a:r>
                      <a:r>
                        <a:rPr lang="ru-RU" sz="1200" u="none" strike="noStrike" baseline="0" dirty="0" smtClean="0"/>
                        <a:t> хозяйства  в </a:t>
                      </a:r>
                      <a:r>
                        <a:rPr lang="ru-RU" sz="1200" u="none" strike="noStrike" dirty="0" smtClean="0"/>
                        <a:t>городе Тобольске"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326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436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>
                          <a:latin typeface="+mn-lt"/>
                        </a:rPr>
                        <a:t>Муниципальная программа "Строительство, реконструкция и ремонт автомобильных дорог муниципального образования </a:t>
                      </a:r>
                      <a:r>
                        <a:rPr lang="ru-RU" sz="1200" u="none" strike="noStrike" dirty="0" err="1" smtClean="0">
                          <a:latin typeface="+mn-lt"/>
                        </a:rPr>
                        <a:t>г.Тобольск</a:t>
                      </a:r>
                      <a:r>
                        <a:rPr lang="ru-RU" sz="1200" u="none" strike="noStrike" dirty="0" smtClean="0">
                          <a:latin typeface="+mn-lt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latin typeface="+mn-lt"/>
                        </a:rPr>
                        <a:t>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latin typeface="+mn-lt"/>
                        </a:rPr>
                        <a:t>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транспортной инфраструктуры в городе Тобольске"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1981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>
                          <a:latin typeface="+mn-lt"/>
                        </a:rPr>
                        <a:t>Муниципальная программа "Формирование современной городской среды"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633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latin typeface="+mn-lt"/>
                        </a:rPr>
                        <a:t>484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latin typeface="+mn-lt"/>
                        </a:rPr>
                        <a:t>484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9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МУНИЦИПАЛЬНЫЕ </a:t>
            </a:r>
            <a:r>
              <a:rPr lang="ru-RU" b="1" dirty="0">
                <a:solidFill>
                  <a:prstClr val="white"/>
                </a:solidFill>
                <a:ea typeface="+mn-ea"/>
                <a:cs typeface="Arial" pitchFamily="34" charset="0"/>
              </a:rPr>
              <a:t>ПРОГРАММЫ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154300"/>
              </p:ext>
            </p:extLst>
          </p:nvPr>
        </p:nvGraphicFramePr>
        <p:xfrm>
          <a:off x="22611" y="1052735"/>
          <a:ext cx="9108504" cy="5123032"/>
        </p:xfrm>
        <a:graphic>
          <a:graphicData uri="http://schemas.openxmlformats.org/drawingml/2006/table">
            <a:tbl>
              <a:tblPr firstRow="1" bandRow="1"/>
              <a:tblGrid>
                <a:gridCol w="6082926"/>
                <a:gridCol w="1278200"/>
                <a:gridCol w="958650"/>
                <a:gridCol w="788728"/>
              </a:tblGrid>
              <a:tr h="36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</a:rPr>
                        <a:t>2021г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</a:rPr>
                        <a:t>2022г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</a:rPr>
                        <a:t>2023г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</a:tr>
              <a:tr h="432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 управления  муниципальной собственностью</a:t>
                      </a:r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всего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156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156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59C"/>
                    </a:solidFill>
                  </a:tcPr>
                </a:tc>
              </a:tr>
              <a:tr h="142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т.ч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22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«Реализация  жилищных отношений, повышение эффективности управления и распоряжения муниципальной </a:t>
                      </a: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собственностью города Тобольска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711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 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градостроительной деятельности и земельных отношений в городе Тобольске"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235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«Сохранение,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использование и популяризация объектов культурного наследия муниципального образования город Тобольск»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475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Программы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общего направления,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59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55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55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59C"/>
                    </a:solidFill>
                  </a:tcPr>
                </a:tc>
              </a:tr>
              <a:tr h="138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т.ч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878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"Основные направления развития гражданской обороны, защиты населения и территорий г.Тобольска от чрезвычайных ситуаций природного и техногенного характера и обеспечения безопасности людей на водных объектах»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290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"Пожарная безопасность г.Тобольска"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655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 ИТОГО ПО ПРОГРАММАМ: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9 511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9 262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9 694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79140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b="1" dirty="0" smtClean="0">
                <a:ea typeface="+mn-ea"/>
                <a:cs typeface="+mn-cs"/>
              </a:rPr>
              <a:t>Распределение </a:t>
            </a:r>
            <a:r>
              <a:rPr lang="ru-RU" b="1" dirty="0">
                <a:ea typeface="+mn-ea"/>
                <a:cs typeface="+mn-cs"/>
              </a:rPr>
              <a:t>средств  по муниципальным программам </a:t>
            </a:r>
            <a:br>
              <a:rPr lang="ru-RU" b="1" dirty="0">
                <a:ea typeface="+mn-ea"/>
                <a:cs typeface="+mn-cs"/>
              </a:rPr>
            </a:br>
            <a:r>
              <a:rPr lang="ru-RU" b="1" dirty="0">
                <a:ea typeface="+mn-ea"/>
                <a:cs typeface="+mn-cs"/>
              </a:rPr>
              <a:t>в </a:t>
            </a:r>
            <a:r>
              <a:rPr lang="ru-RU" b="1" dirty="0" smtClean="0">
                <a:ea typeface="+mn-ea"/>
                <a:cs typeface="+mn-cs"/>
              </a:rPr>
              <a:t>2021 </a:t>
            </a:r>
            <a:r>
              <a:rPr lang="ru-RU" b="1" dirty="0">
                <a:ea typeface="+mn-ea"/>
                <a:cs typeface="+mn-cs"/>
              </a:rPr>
              <a:t>году (млн. руб.)</a:t>
            </a:r>
            <a:r>
              <a:rPr lang="ru-RU" b="1" dirty="0"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b="1" dirty="0">
                <a:latin typeface="Times New Roman" pitchFamily="18" charset="0"/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604931"/>
              </p:ext>
            </p:extLst>
          </p:nvPr>
        </p:nvGraphicFramePr>
        <p:xfrm>
          <a:off x="0" y="836712"/>
          <a:ext cx="8715375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31158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3448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45224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4189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346035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1591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078" y="45811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9174" y="56628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59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732240" y="1412776"/>
            <a:ext cx="1800200" cy="36003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 программ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2452246"/>
            <a:ext cx="1800200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 программы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76256" y="3460358"/>
            <a:ext cx="1656184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 программы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76256" y="4581128"/>
            <a:ext cx="1656184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программы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76256" y="5659904"/>
            <a:ext cx="1656184" cy="3613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 программы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3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79140" cy="648000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МУНИЦИПАЛЬНАЯ ПРОГРАММА «Развитие общего образования в городе Тобольске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»</a:t>
            </a:r>
            <a:r>
              <a:rPr lang="ru-RU" b="1" dirty="0" smtClean="0"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b="1" dirty="0" smtClean="0">
                <a:latin typeface="Times New Roman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513"/>
            <a:ext cx="8857109" cy="5762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1300" b="1" u="sng" dirty="0" smtClean="0">
                <a:latin typeface="+mj-lt"/>
              </a:rPr>
              <a:t>Цель Программы: </a:t>
            </a:r>
            <a:r>
              <a:rPr lang="ru-RU" sz="1300" b="1" dirty="0">
                <a:latin typeface="+mj-lt"/>
              </a:rPr>
              <a:t>Достижение результатов нового качества образования на основе модернизации образовательной практики и эффективного использования образовательной инфраструктуры</a:t>
            </a:r>
            <a:endParaRPr lang="ru-RU" sz="1300" b="1" dirty="0" smtClean="0">
              <a:latin typeface="+mj-lt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764322872"/>
              </p:ext>
            </p:extLst>
          </p:nvPr>
        </p:nvGraphicFramePr>
        <p:xfrm>
          <a:off x="4860031" y="1916832"/>
          <a:ext cx="4104457" cy="4752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859338" y="1628775"/>
            <a:ext cx="4105275" cy="277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u="sng" dirty="0">
                <a:solidFill>
                  <a:prstClr val="black"/>
                </a:solidFill>
                <a:latin typeface="Times New Roman" pitchFamily="18" charset="0"/>
              </a:rPr>
              <a:t>Задачи программы:</a:t>
            </a:r>
          </a:p>
        </p:txBody>
      </p:sp>
      <p:graphicFrame>
        <p:nvGraphicFramePr>
          <p:cNvPr id="1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319184"/>
              </p:ext>
            </p:extLst>
          </p:nvPr>
        </p:nvGraphicFramePr>
        <p:xfrm>
          <a:off x="179388" y="1557338"/>
          <a:ext cx="4618037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Лист" r:id="rId10" imgW="4457700" imgH="1705070" progId="Excel.Sheet.8">
                  <p:embed/>
                </p:oleObj>
              </mc:Choice>
              <mc:Fallback>
                <p:oleObj name="Лист" r:id="rId10" imgW="4457700" imgH="170507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557338"/>
                        <a:ext cx="4618037" cy="162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757694"/>
              </p:ext>
            </p:extLst>
          </p:nvPr>
        </p:nvGraphicFramePr>
        <p:xfrm>
          <a:off x="179512" y="3081337"/>
          <a:ext cx="4610100" cy="377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Worksheet" r:id="rId13" imgW="5029335" imgH="3733830" progId="Excel.Sheet.8">
                  <p:embed/>
                </p:oleObj>
              </mc:Choice>
              <mc:Fallback>
                <p:oleObj name="Worksheet" r:id="rId13" imgW="5029335" imgH="373383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081337"/>
                        <a:ext cx="4610100" cy="3776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55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5" y="0"/>
            <a:ext cx="7179139" cy="648000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ОСНОВНЫЕ ТЕРМИНЫ И ПОНЯТИЯ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" y="804774"/>
            <a:ext cx="1791351" cy="1335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8328" y="74327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БЮДЖЕТ</a:t>
            </a:r>
            <a:endParaRPr lang="ru-RU" sz="20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1724" y="1204010"/>
            <a:ext cx="7064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+mj-lt"/>
                <a:cs typeface="Arial" pitchFamily="34" charset="0"/>
              </a:rPr>
              <a:t>Форма образования и расходования фонда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самоуправления</a:t>
            </a:r>
            <a:endParaRPr lang="ru-RU" sz="1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950" y="3717032"/>
            <a:ext cx="2592388" cy="24482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ДОХОДЫ БЮДЖЕТА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– ЭТО ПОСТУПАЮЩИЕ В БЮДЖЕТ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ДЕНЕЖНЫЕ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СРЕДСТВА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93307" y="3717032"/>
            <a:ext cx="2643188" cy="24599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РАСХОДЫ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БЮДЖЕТА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ЭТО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ВЫПЛАЧИВАЕМЫЕ ИЗ БЮДЖЕТА ДЕНЕЖНЫЕ СРЕДСТВА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5232" y="2348880"/>
            <a:ext cx="8191500" cy="6465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 –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ЭТО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ПЛАН ДОХОДОВ И РАСХОДОВ НА ОПРЕДЕЛЕННЫЙ ПЕРИОД</a:t>
            </a:r>
          </a:p>
        </p:txBody>
      </p:sp>
      <p:pic>
        <p:nvPicPr>
          <p:cNvPr id="13" name="Picture 3" descr="C:\Users\KorolkoEA\Desktop\8_budj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9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55" y="3316491"/>
            <a:ext cx="3811552" cy="316776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5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79140" cy="648000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МУНИЦИПАЛЬНАЯ ПРОГРАММА «Развитие общего образования в городе Тобольске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»</a:t>
            </a:r>
            <a:r>
              <a:rPr lang="ru-RU" b="1" dirty="0" smtClean="0"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b="1" dirty="0" smtClean="0">
                <a:latin typeface="Times New Roman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-26100" y="3356992"/>
            <a:ext cx="2926060" cy="30689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образование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1463 млн.руб.</a:t>
            </a:r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17 учреждений (в т.ч. 1 негосударственная школа)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В школах обучаются 16 176 ученика </a:t>
            </a:r>
            <a:r>
              <a:rPr lang="ru-RU" sz="1200" b="1" dirty="0">
                <a:solidFill>
                  <a:prstClr val="black"/>
                </a:solidFill>
              </a:rPr>
              <a:t>в </a:t>
            </a:r>
            <a:r>
              <a:rPr lang="ru-RU" sz="1200" b="1" dirty="0" smtClean="0">
                <a:solidFill>
                  <a:prstClr val="black"/>
                </a:solidFill>
              </a:rPr>
              <a:t>617 классах.</a:t>
            </a:r>
            <a:endParaRPr lang="ru-RU" sz="12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</a:rPr>
              <a:t>В школах </a:t>
            </a:r>
            <a:r>
              <a:rPr lang="ru-RU" sz="1200" b="1" dirty="0" smtClean="0">
                <a:solidFill>
                  <a:prstClr val="black"/>
                </a:solidFill>
              </a:rPr>
              <a:t>организовано горячее питание для обучающихся, в том числе бесплатное питание для учащихся начальных классах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 (80 руб. в день).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Среднемесячная </a:t>
            </a:r>
            <a:r>
              <a:rPr lang="ru-RU" sz="1200" b="1" dirty="0">
                <a:solidFill>
                  <a:prstClr val="black"/>
                </a:solidFill>
              </a:rPr>
              <a:t>заработная плата учителей в общеобразовательных учреждениях </a:t>
            </a:r>
            <a:r>
              <a:rPr lang="ru-RU" sz="1200" b="1" dirty="0" smtClean="0">
                <a:solidFill>
                  <a:prstClr val="black"/>
                </a:solidFill>
              </a:rPr>
              <a:t>50320 руб</a:t>
            </a:r>
            <a:r>
              <a:rPr lang="ru-RU" sz="12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832" y="814749"/>
            <a:ext cx="2808312" cy="37663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образование- 1071 млн.руб.</a:t>
            </a:r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 smtClean="0"/>
              <a:t>7 муниципальных автономных дошкольных учреждений; 7 структурных подразделений общеобразовательных учреждений; 2 негосударственных  дошкольных образовательных учреждения; 2 индивидуальных предпринимателя.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Охвачено </a:t>
            </a:r>
            <a:r>
              <a:rPr lang="ru-RU" sz="1200" b="1" dirty="0">
                <a:solidFill>
                  <a:prstClr val="black"/>
                </a:solidFill>
              </a:rPr>
              <a:t>муниципальной услугой  </a:t>
            </a:r>
            <a:r>
              <a:rPr lang="ru-RU" sz="1200" b="1" dirty="0" smtClean="0">
                <a:solidFill>
                  <a:prstClr val="black"/>
                </a:solidFill>
              </a:rPr>
              <a:t>9 332 детей в 325 группах.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Оказывают 3 вида муниципальных услуг. Средняя заработная плата в 2021г планируется в сумме 42 500 руб.</a:t>
            </a:r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11" name="Рисунок 10" descr="imag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14749"/>
            <a:ext cx="2627784" cy="2216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школа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1860" y="4725144"/>
            <a:ext cx="2304256" cy="183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http://marimama.ru/stati2013-10/priemnaja_semj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123728" cy="161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210436" y="2696849"/>
            <a:ext cx="2339752" cy="1296144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</a:rPr>
              <a:t>Другие вопросы в     области образования - 32  млн.руб.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</a:rPr>
              <a:t>Оказывает услуги МАУ «Центр обеспечения отрасли «Образования» 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43110" y="4149080"/>
            <a:ext cx="288032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</a:rPr>
              <a:t>Социальная политика-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</a:rPr>
              <a:t>133 млн.руб.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</a:rPr>
              <a:t>Осуществляются расходы на соц.поддержку семей, имеющих детей в отношении компенсации родительской платы, оказывает социальное обслуживание и соц.поддержку детей –сирот «Центр содействия семейному устройству сирот» 49 млн.руб.</a:t>
            </a:r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79140" cy="648000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МУНИЦИПАЛЬНАЯ ПРОГРАММА 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«Основные направления развития отрасли «Культура» города Тобольска»</a:t>
            </a: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3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620177"/>
              </p:ext>
            </p:extLst>
          </p:nvPr>
        </p:nvGraphicFramePr>
        <p:xfrm>
          <a:off x="179512" y="980728"/>
          <a:ext cx="45365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4788024" y="980728"/>
            <a:ext cx="4176464" cy="1224136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МАУК «Централизованная библиотечная система</a:t>
            </a:r>
            <a:r>
              <a:rPr lang="ru-RU" sz="11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»</a:t>
            </a:r>
            <a:endParaRPr lang="ru-RU" sz="11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Центральная городская библиотека им. </a:t>
            </a:r>
            <a:r>
              <a:rPr lang="ru-RU" sz="11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А.С.Суханова</a:t>
            </a:r>
            <a:endParaRPr lang="ru-RU" sz="11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Детская центральная библиотека </a:t>
            </a:r>
            <a:r>
              <a:rPr lang="ru-RU" sz="11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им.П.П.Ершова</a:t>
            </a:r>
            <a:r>
              <a:rPr lang="ru-RU" sz="11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 Планируемое количество зарегистрированных пользователей библиотек в </a:t>
            </a:r>
            <a:r>
              <a:rPr lang="ru-RU" sz="11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2021 </a:t>
            </a:r>
            <a:r>
              <a:rPr lang="ru-RU" sz="11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году – </a:t>
            </a:r>
            <a:r>
              <a:rPr lang="ru-RU" sz="11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490280 </a:t>
            </a:r>
            <a:r>
              <a:rPr lang="ru-RU" sz="11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человек (40% от населения города Тобольска), </a:t>
            </a:r>
            <a:endParaRPr lang="ru-RU" sz="11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посещений </a:t>
            </a:r>
            <a:r>
              <a:rPr lang="ru-RU" sz="11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sz="11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490 280.   </a:t>
            </a:r>
            <a:endParaRPr lang="ru-RU" sz="11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46603" y="2262300"/>
            <a:ext cx="4176464" cy="15841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5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Культурно-досуговые </a:t>
            </a:r>
            <a:r>
              <a:rPr lang="ru-RU" sz="95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услуги населению города оказывают следующие муниципальные учреждения культуры: 1.Муниципальное автономное учреждение культуры  «Центр искусств и культуры»; </a:t>
            </a:r>
            <a:r>
              <a:rPr lang="ru-RU" sz="95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2.Муниципальное </a:t>
            </a:r>
            <a:r>
              <a:rPr lang="ru-RU" sz="95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автономное учреждение культуры «Центр сибирско-татарской культуры». </a:t>
            </a:r>
            <a:r>
              <a:rPr lang="ru-RU" sz="95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В </a:t>
            </a:r>
            <a:r>
              <a:rPr lang="ru-RU" sz="95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учреждениях культуры в </a:t>
            </a:r>
            <a:r>
              <a:rPr lang="ru-RU" sz="95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2021 </a:t>
            </a:r>
            <a:r>
              <a:rPr lang="ru-RU" sz="95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году будут функционировать </a:t>
            </a:r>
            <a:r>
              <a:rPr lang="ru-RU" sz="95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47 клубных </a:t>
            </a:r>
            <a:r>
              <a:rPr lang="ru-RU" sz="95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формирований, посещение которых составит </a:t>
            </a:r>
            <a:r>
              <a:rPr lang="ru-RU" sz="95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930 </a:t>
            </a:r>
            <a:r>
              <a:rPr lang="ru-RU" sz="95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человек. В </a:t>
            </a:r>
            <a:r>
              <a:rPr lang="ru-RU" sz="95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2021 </a:t>
            </a:r>
            <a:r>
              <a:rPr lang="ru-RU" sz="95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году планируется посещение культурно- досуговых мероприятий в количестве </a:t>
            </a:r>
            <a:r>
              <a:rPr lang="ru-RU" sz="95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851 </a:t>
            </a:r>
            <a:r>
              <a:rPr lang="ru-RU" sz="95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тыс. человек</a:t>
            </a:r>
            <a:r>
              <a:rPr lang="ru-RU" sz="95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17041" y="3933056"/>
            <a:ext cx="4176464" cy="108012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МАУ ДО «Детская школа искусств имени А.А.</a:t>
            </a:r>
            <a:r>
              <a:rPr lang="ru-RU" sz="1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Алябьева</a:t>
            </a:r>
            <a:r>
              <a:rPr lang="ru-RU" sz="1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».Плановое количество обучающихся в учреждении дополнительного образования детей в сфере культуры и искусства в </a:t>
            </a:r>
            <a:r>
              <a:rPr lang="ru-RU" sz="1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2020 </a:t>
            </a:r>
            <a:r>
              <a:rPr lang="ru-RU" sz="1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году составит 1530 человек.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17041" y="5373216"/>
            <a:ext cx="4176464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Мероприятия по административному обеспечению деятельности организаций</a:t>
            </a:r>
            <a:endParaRPr lang="ru-RU" sz="12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644630"/>
              </p:ext>
            </p:extLst>
          </p:nvPr>
        </p:nvGraphicFramePr>
        <p:xfrm>
          <a:off x="4203243" y="1941810"/>
          <a:ext cx="4738688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Лист" r:id="rId5" imgW="4429125" imgH="1723930" progId="Excel.Sheet.8">
                  <p:embed/>
                </p:oleObj>
              </mc:Choice>
              <mc:Fallback>
                <p:oleObj name="Лист" r:id="rId5" imgW="4429125" imgH="172393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243" y="1941810"/>
                        <a:ext cx="4738688" cy="124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79140" cy="648000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Муниципальная программа города Тобольска «Развитие физической культуры, 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спорта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в городе Тобольске»</a:t>
            </a: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0" y="2564904"/>
            <a:ext cx="4139952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208996"/>
              </p:ext>
            </p:extLst>
          </p:nvPr>
        </p:nvGraphicFramePr>
        <p:xfrm>
          <a:off x="251520" y="836712"/>
          <a:ext cx="676875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84442388"/>
              </p:ext>
            </p:extLst>
          </p:nvPr>
        </p:nvGraphicFramePr>
        <p:xfrm>
          <a:off x="179512" y="3329609"/>
          <a:ext cx="3798515" cy="352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139952" y="3140968"/>
            <a:ext cx="4824536" cy="3717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chemeClr val="tx1"/>
                </a:solidFill>
              </a:rPr>
              <a:t>Для достижения поставленной цели, планируется оказание услуг и выполнение работ в следующем объеме: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</a:rPr>
              <a:t>Реализация дополнительных </a:t>
            </a:r>
            <a:r>
              <a:rPr lang="ru-RU" sz="900" dirty="0" err="1" smtClean="0">
                <a:solidFill>
                  <a:schemeClr val="tx1"/>
                </a:solidFill>
              </a:rPr>
              <a:t>предпрофессиональных</a:t>
            </a:r>
            <a:r>
              <a:rPr lang="ru-RU" sz="900" dirty="0" smtClean="0">
                <a:solidFill>
                  <a:schemeClr val="tx1"/>
                </a:solidFill>
              </a:rPr>
              <a:t> программ в области физической культуры и спорта – 1 716 766 человеко-часов;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</a:rPr>
              <a:t>Реализация дополнительных </a:t>
            </a:r>
            <a:r>
              <a:rPr lang="ru-RU" sz="900" dirty="0" err="1" smtClean="0">
                <a:solidFill>
                  <a:schemeClr val="tx1"/>
                </a:solidFill>
              </a:rPr>
              <a:t>общеразвивающих</a:t>
            </a:r>
            <a:r>
              <a:rPr lang="ru-RU" sz="900" dirty="0" smtClean="0">
                <a:solidFill>
                  <a:schemeClr val="tx1"/>
                </a:solidFill>
              </a:rPr>
              <a:t> программ – 500 425 человеко-часов;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</a:rPr>
              <a:t>Проведение занятий физкультурно-спортивной направленности по месту проживания граждан – 11 046 (3 399 человек);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</a:rPr>
              <a:t>Проведение тестирования выполнения нормативов испытаний (тестов) комплекса ГТО – 6 598 участников (граждан);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</a:rPr>
              <a:t>Организация и проведение спортивно-оздоровительной работы по развитию физической культуры и спорта среди различных групп населения – 5520  занятий;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</a:rPr>
              <a:t>Организация и проведение официальных физкультурных (физкультурно-оздоровительных) и спортивных мероприятий – 125 мероприятий;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</a:rPr>
              <a:t>Обеспечение участия спортивных сборных команд в официальных спортивных соревнованиях - 102 мероприятия;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</a:rPr>
              <a:t>Обеспечение участия в официальных физкультурных (физкультурно-оздоровительных) мероприятиях – 10 мероприятий;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</a:rPr>
              <a:t>Организация мероприятий по подготовке спортивных сборных команд - 8 мероприятий;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</a:rPr>
              <a:t>Организация и проведение физкультурных и спортивных мероприятий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</a:rPr>
              <a:t>в рамках Всероссийского физкультурно-спортивного комплекса "Готов к труду и обороне" (ГТО) – 4 мероприятия;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Пропаганда физической культуры, спорта и здорового образа жизни – 970 мероприятий</a:t>
            </a:r>
            <a:r>
              <a:rPr lang="ru-RU" sz="900" b="1" dirty="0" smtClean="0">
                <a:solidFill>
                  <a:schemeClr val="tx1"/>
                </a:solidFill>
              </a:rPr>
              <a:t>    </a:t>
            </a:r>
            <a:endParaRPr lang="ru-RU" sz="900" b="1" dirty="0">
              <a:solidFill>
                <a:schemeClr val="tx1"/>
              </a:solidFill>
            </a:endParaRPr>
          </a:p>
        </p:txBody>
      </p:sp>
      <p:pic>
        <p:nvPicPr>
          <p:cNvPr id="14" name="Picture 6" descr="&amp;Zcy;&amp;icy;&amp;mcy;&amp;ncy;&amp;icy;&amp;iecy; &quot; &amp;Scy;&amp;tcy;&amp;rcy;&amp;acy;&amp;ncy;&amp;icy;&amp;tscy;&amp;acy; 8 &quot; &amp;Scy;&amp;pcy;&amp;ocy;&amp;rcy;&amp;tcy; &amp;KHcy;&amp;acy;&amp;kcy;&amp;acy;&amp;scy;&amp;icy;&amp;yacy;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2123728" cy="139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92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79140" cy="648000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Муниципальная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программа города Тобольска «Развитие молодежной политики в городе Тобольске»</a:t>
            </a:r>
            <a:endParaRPr lang="ru-RU" dirty="0"/>
          </a:p>
        </p:txBody>
      </p:sp>
      <p:graphicFrame>
        <p:nvGraphicFramePr>
          <p:cNvPr id="15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314367"/>
              </p:ext>
            </p:extLst>
          </p:nvPr>
        </p:nvGraphicFramePr>
        <p:xfrm>
          <a:off x="5076056" y="764704"/>
          <a:ext cx="38489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681127"/>
              </p:ext>
            </p:extLst>
          </p:nvPr>
        </p:nvGraphicFramePr>
        <p:xfrm>
          <a:off x="268288" y="4221088"/>
          <a:ext cx="4664075" cy="240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Лист" r:id="rId10" imgW="5533834" imgH="3095530" progId="Excel.Sheet.8">
                  <p:embed/>
                </p:oleObj>
              </mc:Choice>
              <mc:Fallback>
                <p:oleObj name="Лист" r:id="rId10" imgW="5533834" imgH="309553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4221088"/>
                        <a:ext cx="4664075" cy="2403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9512" y="1037808"/>
            <a:ext cx="4609530" cy="954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u="sng" dirty="0">
                <a:solidFill>
                  <a:prstClr val="black"/>
                </a:solidFill>
              </a:rPr>
              <a:t>Цель:  </a:t>
            </a:r>
            <a:r>
              <a:rPr lang="ru-RU" sz="1600" b="1" dirty="0">
                <a:solidFill>
                  <a:prstClr val="black"/>
                </a:solidFill>
              </a:rPr>
              <a:t>Содействие позитивной самореализации и интеграции молодежи в систему общественных отношений</a:t>
            </a:r>
          </a:p>
        </p:txBody>
      </p:sp>
      <p:graphicFrame>
        <p:nvGraphicFramePr>
          <p:cNvPr id="18" name="Objec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519954"/>
              </p:ext>
            </p:extLst>
          </p:nvPr>
        </p:nvGraphicFramePr>
        <p:xfrm>
          <a:off x="201613" y="2348880"/>
          <a:ext cx="473075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Worksheet" r:id="rId13" imgW="4457734" imgH="1705050" progId="Excel.Sheet.8">
                  <p:embed/>
                </p:oleObj>
              </mc:Choice>
              <mc:Fallback>
                <p:oleObj name="Worksheet" r:id="rId13" imgW="4457734" imgH="17050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2348880"/>
                        <a:ext cx="4730750" cy="169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8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79140" cy="648000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Муниципальная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программа 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города «Формирование современной городской среды»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059912"/>
              </p:ext>
            </p:extLst>
          </p:nvPr>
        </p:nvGraphicFramePr>
        <p:xfrm>
          <a:off x="0" y="3356992"/>
          <a:ext cx="3297238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Лист" r:id="rId5" imgW="4467416" imgH="1762077" progId="Excel.Sheet.8">
                  <p:embed/>
                </p:oleObj>
              </mc:Choice>
              <mc:Fallback>
                <p:oleObj name="Лист" r:id="rId5" imgW="4467416" imgH="1762077" progId="Excel.Sheet.8">
                  <p:embed/>
                  <p:pic>
                    <p:nvPicPr>
                      <p:cNvPr id="0" name="Object 47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6992"/>
                        <a:ext cx="3297238" cy="3024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357790"/>
              </p:ext>
            </p:extLst>
          </p:nvPr>
        </p:nvGraphicFramePr>
        <p:xfrm>
          <a:off x="214313" y="857250"/>
          <a:ext cx="8715375" cy="2355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937685"/>
              </p:ext>
            </p:extLst>
          </p:nvPr>
        </p:nvGraphicFramePr>
        <p:xfrm>
          <a:off x="3347864" y="3140968"/>
          <a:ext cx="5544616" cy="3456386"/>
        </p:xfrm>
        <a:graphic>
          <a:graphicData uri="http://schemas.openxmlformats.org/drawingml/2006/table">
            <a:tbl>
              <a:tblPr firstRow="1" firstCol="1" bandRow="1"/>
              <a:tblGrid>
                <a:gridCol w="1647879"/>
                <a:gridCol w="1285708"/>
                <a:gridCol w="1285708"/>
                <a:gridCol w="1325321"/>
              </a:tblGrid>
              <a:tr h="548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Наименование мероприятий  </a:t>
                      </a:r>
                      <a:r>
                        <a:rPr lang="ru-RU" sz="1200" dirty="0">
                          <a:effectLst/>
                        </a:rPr>
                        <a:t>программы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Ассигнования </a:t>
                      </a:r>
                      <a:r>
                        <a:rPr lang="ru-RU" sz="1200" dirty="0" smtClean="0">
                          <a:effectLst/>
                        </a:rPr>
                        <a:t>2021 </a:t>
                      </a:r>
                      <a:r>
                        <a:rPr lang="ru-RU" sz="1200" dirty="0">
                          <a:effectLst/>
                        </a:rPr>
                        <a:t>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Ассигнования </a:t>
                      </a:r>
                      <a:r>
                        <a:rPr lang="ru-RU" sz="1200" dirty="0" smtClean="0">
                          <a:effectLst/>
                        </a:rPr>
                        <a:t>2022 </a:t>
                      </a:r>
                      <a:r>
                        <a:rPr lang="ru-RU" sz="1200" dirty="0">
                          <a:effectLst/>
                        </a:rPr>
                        <a:t>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Ассигнования </a:t>
                      </a:r>
                      <a:r>
                        <a:rPr lang="ru-RU" sz="1200" dirty="0" smtClean="0">
                          <a:effectLst/>
                        </a:rPr>
                        <a:t>2023 </a:t>
                      </a:r>
                      <a:r>
                        <a:rPr lang="ru-RU" sz="1200" dirty="0">
                          <a:effectLst/>
                        </a:rPr>
                        <a:t>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89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633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484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484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86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Содержание </a:t>
                      </a:r>
                      <a:r>
                        <a:rPr lang="ru-RU" sz="1200" dirty="0">
                          <a:effectLst/>
                        </a:rPr>
                        <a:t>сетей освещения города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50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50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86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Озеленение </a:t>
                      </a:r>
                      <a:r>
                        <a:rPr lang="ru-RU" sz="1200" dirty="0">
                          <a:effectLst/>
                        </a:rPr>
                        <a:t>территории города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</a:rPr>
                        <a:t>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48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Текущее содержание </a:t>
                      </a:r>
                      <a:r>
                        <a:rPr lang="ru-RU" sz="1200" dirty="0">
                          <a:effectLst/>
                        </a:rPr>
                        <a:t>мест захоронений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8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Мероприятия по прочему благоустройству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214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48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Содержание </a:t>
                      </a:r>
                      <a:r>
                        <a:rPr lang="ru-RU" sz="1200" dirty="0">
                          <a:effectLst/>
                        </a:rPr>
                        <a:t>улично-дорожной сети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364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364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1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79140" cy="648000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Муниципальная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программа города 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«Развитие химической и нефтехимической промышленности в г. Тобольске»</a:t>
            </a:r>
            <a:endParaRPr lang="ru-RU" dirty="0"/>
          </a:p>
        </p:txBody>
      </p:sp>
      <p:graphicFrame>
        <p:nvGraphicFramePr>
          <p:cNvPr id="7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538475"/>
              </p:ext>
            </p:extLst>
          </p:nvPr>
        </p:nvGraphicFramePr>
        <p:xfrm>
          <a:off x="251521" y="764704"/>
          <a:ext cx="8640959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606036"/>
              </p:ext>
            </p:extLst>
          </p:nvPr>
        </p:nvGraphicFramePr>
        <p:xfrm>
          <a:off x="395536" y="3645024"/>
          <a:ext cx="8424936" cy="252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48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79140" cy="648000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Муниципальная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программа города 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«Развитие жилищно-коммунального хозяйства в городе Тобольске»</a:t>
            </a:r>
            <a:endParaRPr lang="ru-RU" dirty="0"/>
          </a:p>
        </p:txBody>
      </p:sp>
      <p:graphicFrame>
        <p:nvGraphicFramePr>
          <p:cNvPr id="6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481405"/>
              </p:ext>
            </p:extLst>
          </p:nvPr>
        </p:nvGraphicFramePr>
        <p:xfrm>
          <a:off x="305781" y="620688"/>
          <a:ext cx="867645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803112"/>
              </p:ext>
            </p:extLst>
          </p:nvPr>
        </p:nvGraphicFramePr>
        <p:xfrm>
          <a:off x="323528" y="4869160"/>
          <a:ext cx="82296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332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84" y="0"/>
            <a:ext cx="7344816" cy="648000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Муниципальная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программа города 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«Развитие градостроительной деятельности и земельных отношений»</a:t>
            </a:r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591076"/>
              </p:ext>
            </p:extLst>
          </p:nvPr>
        </p:nvGraphicFramePr>
        <p:xfrm>
          <a:off x="457200" y="692696"/>
          <a:ext cx="8435975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38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84" y="0"/>
            <a:ext cx="7344816" cy="648000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Муниципальная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программа города 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«Строительство, реконструкция и ремонт автомобильных дорог»</a:t>
            </a:r>
            <a:endParaRPr lang="ru-RU" dirty="0"/>
          </a:p>
        </p:txBody>
      </p:sp>
      <p:graphicFrame>
        <p:nvGraphicFramePr>
          <p:cNvPr id="5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834065"/>
              </p:ext>
            </p:extLst>
          </p:nvPr>
        </p:nvGraphicFramePr>
        <p:xfrm>
          <a:off x="179512" y="836712"/>
          <a:ext cx="871296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277645"/>
              </p:ext>
            </p:extLst>
          </p:nvPr>
        </p:nvGraphicFramePr>
        <p:xfrm>
          <a:off x="107504" y="3933056"/>
          <a:ext cx="8856984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Лист" r:id="rId10" imgW="8667940" imgH="2238280" progId="Excel.Sheet.8">
                  <p:embed/>
                </p:oleObj>
              </mc:Choice>
              <mc:Fallback>
                <p:oleObj name="Лист" r:id="rId10" imgW="8667940" imgH="223828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933056"/>
                        <a:ext cx="8856984" cy="2657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99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84" y="0"/>
            <a:ext cx="7344816" cy="648000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Муниципальная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программа города 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«Развитие транспортной инфраструктуры в городе Тобольске»</a:t>
            </a:r>
            <a:endParaRPr lang="ru-RU" dirty="0"/>
          </a:p>
        </p:txBody>
      </p:sp>
      <p:graphicFrame>
        <p:nvGraphicFramePr>
          <p:cNvPr id="7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73411"/>
              </p:ext>
            </p:extLst>
          </p:nvPr>
        </p:nvGraphicFramePr>
        <p:xfrm>
          <a:off x="215517" y="836712"/>
          <a:ext cx="871296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861206"/>
              </p:ext>
            </p:extLst>
          </p:nvPr>
        </p:nvGraphicFramePr>
        <p:xfrm>
          <a:off x="190500" y="3357563"/>
          <a:ext cx="3968750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Лист" r:id="rId10" imgW="3848044" imgH="2266920" progId="Excel.Sheet.8">
                  <p:embed/>
                </p:oleObj>
              </mc:Choice>
              <mc:Fallback>
                <p:oleObj name="Лист" r:id="rId10" imgW="3848044" imgH="226692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3357563"/>
                        <a:ext cx="3968750" cy="298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533573"/>
              </p:ext>
            </p:extLst>
          </p:nvPr>
        </p:nvGraphicFramePr>
        <p:xfrm>
          <a:off x="4283968" y="3429000"/>
          <a:ext cx="43924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9905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480720" cy="648072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ОСНОВНЫЕ ТЕРМИНЫ И ПОНЯТИЯ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7" y="764704"/>
            <a:ext cx="8654752" cy="5731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1512168" cy="11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84" y="0"/>
            <a:ext cx="7344816" cy="648000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Муниципальная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программа города 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«Развитие транспортной инфраструктуры в городе Тобольске»</a:t>
            </a:r>
            <a:endParaRPr lang="ru-RU" dirty="0"/>
          </a:p>
        </p:txBody>
      </p:sp>
      <p:graphicFrame>
        <p:nvGraphicFramePr>
          <p:cNvPr id="7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061876"/>
              </p:ext>
            </p:extLst>
          </p:nvPr>
        </p:nvGraphicFramePr>
        <p:xfrm>
          <a:off x="215517" y="836712"/>
          <a:ext cx="871296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397097"/>
              </p:ext>
            </p:extLst>
          </p:nvPr>
        </p:nvGraphicFramePr>
        <p:xfrm>
          <a:off x="190500" y="3357563"/>
          <a:ext cx="3968750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Лист" r:id="rId10" imgW="3848044" imgH="2266920" progId="Excel.Sheet.8">
                  <p:embed/>
                </p:oleObj>
              </mc:Choice>
              <mc:Fallback>
                <p:oleObj name="Лист" r:id="rId10" imgW="3848044" imgH="226692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3357563"/>
                        <a:ext cx="3968750" cy="298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57730"/>
              </p:ext>
            </p:extLst>
          </p:nvPr>
        </p:nvGraphicFramePr>
        <p:xfrm>
          <a:off x="4283968" y="3429000"/>
          <a:ext cx="43924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5346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84" y="0"/>
            <a:ext cx="7344816" cy="6480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cs typeface="Arial" pitchFamily="34" charset="0"/>
              </a:rPr>
              <a:t>Муниципальная </a:t>
            </a:r>
            <a:r>
              <a:rPr lang="ru-RU" sz="1600" b="1" dirty="0">
                <a:solidFill>
                  <a:prstClr val="white"/>
                </a:solidFill>
                <a:cs typeface="Arial" pitchFamily="34" charset="0"/>
              </a:rPr>
              <a:t>программа города </a:t>
            </a:r>
            <a:r>
              <a:rPr lang="ru-RU" sz="1600" b="1" dirty="0" smtClean="0">
                <a:solidFill>
                  <a:prstClr val="white"/>
                </a:solidFill>
                <a:cs typeface="Arial" pitchFamily="34" charset="0"/>
              </a:rPr>
              <a:t>«Реализация жилищных отношений, повышение эффективности управления и распоряжения муниципальной собственностью»</a:t>
            </a:r>
            <a:endParaRPr lang="ru-RU" sz="1600" dirty="0"/>
          </a:p>
        </p:txBody>
      </p:sp>
      <p:graphicFrame>
        <p:nvGraphicFramePr>
          <p:cNvPr id="7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279324"/>
              </p:ext>
            </p:extLst>
          </p:nvPr>
        </p:nvGraphicFramePr>
        <p:xfrm>
          <a:off x="215517" y="836712"/>
          <a:ext cx="871296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311433"/>
              </p:ext>
            </p:extLst>
          </p:nvPr>
        </p:nvGraphicFramePr>
        <p:xfrm>
          <a:off x="0" y="4653136"/>
          <a:ext cx="9144000" cy="1970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Лист" r:id="rId10" imgW="8734234" imgH="2266998" progId="Excel.Sheet.8">
                  <p:embed/>
                </p:oleObj>
              </mc:Choice>
              <mc:Fallback>
                <p:oleObj name="Лист" r:id="rId10" imgW="8734234" imgH="2266998" progId="Excel.Sheet.8">
                  <p:embed/>
                  <p:pic>
                    <p:nvPicPr>
                      <p:cNvPr id="0" name="Объект 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53136"/>
                        <a:ext cx="9144000" cy="1970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54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84" y="0"/>
            <a:ext cx="7344816" cy="648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НЕПРОГРАММНЫЕ НАПРАВЛЕНИЯ РАСХОДОВ</a:t>
            </a:r>
            <a:endParaRPr lang="ru-RU" dirty="0"/>
          </a:p>
        </p:txBody>
      </p:sp>
      <p:graphicFrame>
        <p:nvGraphicFramePr>
          <p:cNvPr id="1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993179"/>
              </p:ext>
            </p:extLst>
          </p:nvPr>
        </p:nvGraphicFramePr>
        <p:xfrm>
          <a:off x="323528" y="980728"/>
          <a:ext cx="8496944" cy="551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88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84" y="0"/>
            <a:ext cx="7344816" cy="648000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НЕПРОГРАММНЫЕ НАПРАВЛЕНИЯ РАСХОДОВ НА 2021 ГОД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927228"/>
              </p:ext>
            </p:extLst>
          </p:nvPr>
        </p:nvGraphicFramePr>
        <p:xfrm>
          <a:off x="107504" y="764704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32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84" y="0"/>
            <a:ext cx="7344816" cy="6480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b="1" dirty="0">
                <a:solidFill>
                  <a:prstClr val="white"/>
                </a:solidFill>
                <a:cs typeface="Arial" pitchFamily="34" charset="0"/>
              </a:rPr>
              <a:t>МЕРЫ СОЦИАЛЬНОЙ ПОДДЕРЖКИ ОТДЕЛЬНЫМ КАТЕГОРИЯМ ГРАЖДАН, НЕ ВКЛЮЧЕННЫЕ В МУНИЦИПАЛЬНЫЕ ПРОГРАММЫ НА </a:t>
            </a:r>
            <a:r>
              <a:rPr lang="ru-RU" sz="1400" b="1" dirty="0" smtClean="0">
                <a:solidFill>
                  <a:prstClr val="white"/>
                </a:solidFill>
                <a:cs typeface="Arial" pitchFamily="34" charset="0"/>
              </a:rPr>
              <a:t>2021 </a:t>
            </a:r>
            <a:r>
              <a:rPr lang="ru-RU" sz="1400" b="1" dirty="0">
                <a:solidFill>
                  <a:prstClr val="white"/>
                </a:solidFill>
                <a:cs typeface="Arial" pitchFamily="34" charset="0"/>
              </a:rPr>
              <a:t>ГОД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06764"/>
              </p:ext>
            </p:extLst>
          </p:nvPr>
        </p:nvGraphicFramePr>
        <p:xfrm>
          <a:off x="107504" y="908720"/>
          <a:ext cx="885698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60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963116" cy="692696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МУНИЦИПАЛЬНЫЙ ДОРОЖНЫЙ ФОНД на </a:t>
            </a:r>
            <a:r>
              <a:rPr lang="ru-RU" sz="1800" b="1" dirty="0" smtClean="0">
                <a:cs typeface="Arial" pitchFamily="34" charset="0"/>
              </a:rPr>
              <a:t>2021-2023 </a:t>
            </a:r>
            <a:r>
              <a:rPr lang="ru-RU" sz="1800" b="1" dirty="0">
                <a:cs typeface="Arial" pitchFamily="34" charset="0"/>
              </a:rPr>
              <a:t>годы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750400"/>
            <a:ext cx="871296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b="0" dirty="0" smtClean="0">
                <a:cs typeface="Arial" pitchFamily="34" charset="0"/>
              </a:rPr>
              <a:t>Решением </a:t>
            </a:r>
            <a:r>
              <a:rPr lang="ru-RU" sz="1600" b="0" dirty="0">
                <a:cs typeface="Arial" pitchFamily="34" charset="0"/>
              </a:rPr>
              <a:t>Тобольской городской Думы от 29.10.2013 </a:t>
            </a:r>
            <a:r>
              <a:rPr lang="ru-RU" sz="1600" b="0" dirty="0" smtClean="0">
                <a:cs typeface="Arial" pitchFamily="34" charset="0"/>
              </a:rPr>
              <a:t>№145 «О </a:t>
            </a:r>
            <a:r>
              <a:rPr lang="ru-RU" sz="1600" b="0" dirty="0">
                <a:cs typeface="Arial" pitchFamily="34" charset="0"/>
              </a:rPr>
              <a:t>муниципальном дорожном фонде города </a:t>
            </a:r>
            <a:r>
              <a:rPr lang="ru-RU" sz="1600" b="0" dirty="0" smtClean="0">
                <a:cs typeface="Arial" pitchFamily="34" charset="0"/>
              </a:rPr>
              <a:t>Тобольска» с 1 января 2014 года создан 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муниципальный дорожный фонд. </a:t>
            </a:r>
          </a:p>
          <a:p>
            <a:pPr algn="just"/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Муниципальный </a:t>
            </a: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дорожный фонд города Тобольска 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- </a:t>
            </a: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это часть средств бюджета города,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 территории города 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Тобольска.</a:t>
            </a:r>
          </a:p>
          <a:p>
            <a:pPr algn="just"/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Средства </a:t>
            </a: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дорожного фонда имеют целевое назначение и не подлежат изъятию или расходованию на нужды, не связанные с обеспечением дорожной деятельности</a:t>
            </a:r>
            <a:r>
              <a:rPr lang="ru-RU" b="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ru-RU" b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6011" y="3976470"/>
            <a:ext cx="124288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Млн.руб.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1627"/>
              </p:ext>
            </p:extLst>
          </p:nvPr>
        </p:nvGraphicFramePr>
        <p:xfrm>
          <a:off x="539552" y="4396574"/>
          <a:ext cx="8172400" cy="185149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027886"/>
                <a:gridCol w="1791507"/>
                <a:gridCol w="1580556"/>
                <a:gridCol w="1772451"/>
              </a:tblGrid>
              <a:tr h="5445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1" marB="457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1" marB="457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1" marB="457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1" marB="45701" anchor="ctr" horzOverflow="overflow"/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Доходы</a:t>
                      </a:r>
                      <a:endParaRPr lang="ru-RU" sz="1400" dirty="0" smtClean="0">
                        <a:solidFill>
                          <a:schemeClr val="hlink"/>
                        </a:solidFill>
                      </a:endParaRPr>
                    </a:p>
                  </a:txBody>
                  <a:tcPr marL="91449" marR="91449" marT="45701" marB="457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91449" marR="91449" marT="45701" marB="457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91449" marR="91449" marT="45701" marB="457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91449" marR="91449" marT="45701" marB="45701" anchor="ctr" horzOverflow="overflow"/>
                </a:tc>
              </a:tr>
              <a:tr h="730839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ru-RU" sz="2000" dirty="0" smtClean="0"/>
                        <a:t>Расходы</a:t>
                      </a:r>
                      <a:endParaRPr lang="ru-RU" sz="1400" dirty="0">
                        <a:solidFill>
                          <a:schemeClr val="hlink"/>
                        </a:solidFill>
                      </a:endParaRPr>
                    </a:p>
                  </a:txBody>
                  <a:tcPr marL="91449" marR="91449" marT="45701" marB="457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91449" marR="91449" marT="45701" marB="457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91449" marR="91449" marT="45701" marB="457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91449" marR="91449" marT="45701" marB="45701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4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963116" cy="692696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КОНТАКТНАЯ ИНФОРМАЦ</a:t>
            </a:r>
            <a:r>
              <a:rPr lang="ru-RU" sz="1800" dirty="0">
                <a:cs typeface="Arial" pitchFamily="34" charset="0"/>
              </a:rPr>
              <a:t>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310583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ДЕПАРТАМЕНТ </a:t>
            </a:r>
            <a:r>
              <a:rPr lang="ru-RU" b="1" dirty="0">
                <a:latin typeface="+mj-lt"/>
              </a:rPr>
              <a:t>ФИНАНСОВ </a:t>
            </a:r>
          </a:p>
          <a:p>
            <a:pPr algn="ctr"/>
            <a:r>
              <a:rPr lang="ru-RU" b="1" dirty="0">
                <a:latin typeface="+mj-lt"/>
              </a:rPr>
              <a:t>АДМИНИСТРАЦИИ ГОРОДА ТОБОЛЬСК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263497"/>
            <a:ext cx="28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ул. Аптекарская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</a:rPr>
              <a:t>3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г</a:t>
            </a:r>
            <a:r>
              <a:rPr lang="ru-RU" sz="1400" b="1" dirty="0">
                <a:solidFill>
                  <a:schemeClr val="tx1"/>
                </a:solidFill>
              </a:rPr>
              <a:t>. Тобольск, Тюменская область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Телефон: (3456) 27-77-41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Факс: (3456) </a:t>
            </a:r>
            <a:r>
              <a:rPr lang="ru-RU" sz="1400" b="1" dirty="0" smtClean="0">
                <a:solidFill>
                  <a:schemeClr val="tx1"/>
                </a:solidFill>
              </a:rPr>
              <a:t>25-22-26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E-</a:t>
            </a:r>
            <a:r>
              <a:rPr lang="ru-RU" sz="1400" b="1" dirty="0" err="1">
                <a:solidFill>
                  <a:schemeClr val="tx1"/>
                </a:solidFill>
              </a:rPr>
              <a:t>mail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  <a:r>
              <a:rPr lang="en-US" sz="1400" dirty="0"/>
              <a:t>depfin@admtobolsk.ru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8974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График работы: </a:t>
            </a:r>
          </a:p>
          <a:p>
            <a:pPr algn="just"/>
            <a:r>
              <a:rPr lang="ru-RU" dirty="0"/>
              <a:t>Понедельник – четверг: с </a:t>
            </a:r>
            <a:r>
              <a:rPr lang="en-US" dirty="0"/>
              <a:t>8</a:t>
            </a:r>
            <a:r>
              <a:rPr lang="ru-RU" dirty="0"/>
              <a:t>.45 до 18.00 </a:t>
            </a:r>
          </a:p>
          <a:p>
            <a:pPr algn="just"/>
            <a:r>
              <a:rPr lang="ru-RU" dirty="0"/>
              <a:t>Пятница с 9.00 до 17.00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675084" cy="648000"/>
          </a:xfrm>
        </p:spPr>
        <p:txBody>
          <a:bodyPr>
            <a:noAutofit/>
          </a:bodyPr>
          <a:lstStyle/>
          <a:p>
            <a:r>
              <a:rPr lang="ru-RU" sz="1800" b="1" dirty="0"/>
              <a:t>Какие налоги уплачиваются жителями города Тобольска?</a:t>
            </a:r>
            <a:endParaRPr lang="ru-RU" sz="1800" b="1" dirty="0"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11819994"/>
              </p:ext>
            </p:extLst>
          </p:nvPr>
        </p:nvGraphicFramePr>
        <p:xfrm>
          <a:off x="1404143" y="1412776"/>
          <a:ext cx="6096000" cy="4125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692696"/>
            <a:ext cx="28082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>
                <a:solidFill>
                  <a:schemeClr val="tx1"/>
                </a:solidFill>
              </a:rPr>
              <a:t>Налог на доходы </a:t>
            </a:r>
          </a:p>
          <a:p>
            <a:r>
              <a:rPr lang="ru-RU" dirty="0">
                <a:solidFill>
                  <a:schemeClr val="tx1"/>
                </a:solidFill>
              </a:rPr>
              <a:t>физических лиц  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(гл.23 Налогового кодекса РФ)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140100" y="692696"/>
            <a:ext cx="40039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Налог </a:t>
            </a:r>
            <a:r>
              <a:rPr lang="ru-RU" dirty="0">
                <a:solidFill>
                  <a:schemeClr val="tx1"/>
                </a:solidFill>
              </a:rPr>
              <a:t>на имущество физических лиц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(гл.32 Налогового кодекса </a:t>
            </a:r>
            <a:r>
              <a:rPr lang="ru-RU" sz="1200" b="0" dirty="0" smtClean="0">
                <a:solidFill>
                  <a:schemeClr val="tx1"/>
                </a:solidFill>
              </a:rPr>
              <a:t>РФ; Решение Тобольской</a:t>
            </a:r>
          </a:p>
          <a:p>
            <a:r>
              <a:rPr lang="ru-RU" sz="1200" b="0" dirty="0" smtClean="0">
                <a:solidFill>
                  <a:schemeClr val="tx1"/>
                </a:solidFill>
              </a:rPr>
              <a:t>городской Думы </a:t>
            </a:r>
            <a:r>
              <a:rPr lang="ru-RU" sz="1200" b="0" dirty="0">
                <a:solidFill>
                  <a:schemeClr val="tx1"/>
                </a:solidFill>
              </a:rPr>
              <a:t>от 25.10.2017 </a:t>
            </a:r>
            <a:r>
              <a:rPr lang="ru-RU" sz="1200" b="0" dirty="0" smtClean="0">
                <a:solidFill>
                  <a:schemeClr val="tx1"/>
                </a:solidFill>
              </a:rPr>
              <a:t>№136 </a:t>
            </a:r>
          </a:p>
          <a:p>
            <a:r>
              <a:rPr lang="ru-RU" sz="1200" b="0" dirty="0" smtClean="0">
                <a:solidFill>
                  <a:schemeClr val="tx1"/>
                </a:solidFill>
              </a:rPr>
              <a:t>"О </a:t>
            </a:r>
            <a:r>
              <a:rPr lang="ru-RU" sz="1200" b="0" dirty="0">
                <a:solidFill>
                  <a:schemeClr val="tx1"/>
                </a:solidFill>
              </a:rPr>
              <a:t>налоге на имущество физических лиц</a:t>
            </a:r>
            <a:r>
              <a:rPr lang="ru-RU" sz="1200" b="0" dirty="0" smtClean="0">
                <a:solidFill>
                  <a:schemeClr val="tx1"/>
                </a:solidFill>
              </a:rPr>
              <a:t>")</a:t>
            </a:r>
            <a:endParaRPr lang="ru-RU" sz="1200" b="0" dirty="0">
              <a:solidFill>
                <a:schemeClr val="tx1"/>
              </a:solidFill>
            </a:endParaRPr>
          </a:p>
          <a:p>
            <a:pPr algn="r"/>
            <a:endParaRPr lang="ru-RU" sz="1000" b="0" dirty="0">
              <a:solidFill>
                <a:schemeClr val="tx1"/>
              </a:solidFill>
            </a:endParaRPr>
          </a:p>
          <a:p>
            <a:pPr algn="r"/>
            <a:endParaRPr lang="ru-RU" sz="1000" b="0" dirty="0">
              <a:solidFill>
                <a:schemeClr val="tx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" y="3331878"/>
            <a:ext cx="1780580" cy="124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51" y="3362034"/>
            <a:ext cx="1656184" cy="118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06636" y="5445224"/>
            <a:ext cx="2160488" cy="1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Транспортный налог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b="0" dirty="0" smtClean="0">
                <a:solidFill>
                  <a:schemeClr val="tx1"/>
                </a:solidFill>
              </a:rPr>
              <a:t>(гл.28 Налогового кодекса РФ; </a:t>
            </a:r>
          </a:p>
          <a:p>
            <a:pPr algn="ctr"/>
            <a:r>
              <a:rPr lang="ru-RU" sz="1200" b="0" dirty="0" smtClean="0">
                <a:solidFill>
                  <a:schemeClr val="tx1"/>
                </a:solidFill>
              </a:rPr>
              <a:t>Закон </a:t>
            </a:r>
            <a:r>
              <a:rPr lang="ru-RU" sz="1200" b="0" dirty="0">
                <a:solidFill>
                  <a:schemeClr val="tx1"/>
                </a:solidFill>
              </a:rPr>
              <a:t>Тюменской области </a:t>
            </a:r>
            <a:endParaRPr lang="ru-RU" sz="1200" b="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0" dirty="0" smtClean="0">
                <a:solidFill>
                  <a:schemeClr val="tx1"/>
                </a:solidFill>
              </a:rPr>
              <a:t>от </a:t>
            </a:r>
            <a:r>
              <a:rPr lang="ru-RU" sz="1200" b="0" dirty="0">
                <a:solidFill>
                  <a:schemeClr val="tx1"/>
                </a:solidFill>
              </a:rPr>
              <a:t>19.11.2002 </a:t>
            </a:r>
            <a:r>
              <a:rPr lang="ru-RU" sz="1200" b="0" dirty="0" smtClean="0">
                <a:solidFill>
                  <a:schemeClr val="tx1"/>
                </a:solidFill>
              </a:rPr>
              <a:t>№93</a:t>
            </a:r>
            <a:endParaRPr lang="ru-RU" sz="1200" b="0" dirty="0">
              <a:solidFill>
                <a:schemeClr val="tx1"/>
              </a:solidFill>
            </a:endParaRPr>
          </a:p>
          <a:p>
            <a:pPr algn="ctr"/>
            <a:r>
              <a:rPr lang="ru-RU" sz="1200" b="0" dirty="0" smtClean="0">
                <a:solidFill>
                  <a:schemeClr val="tx1"/>
                </a:solidFill>
              </a:rPr>
              <a:t>"</a:t>
            </a:r>
            <a:r>
              <a:rPr lang="ru-RU" sz="1200" b="0" dirty="0">
                <a:solidFill>
                  <a:schemeClr val="tx1"/>
                </a:solidFill>
              </a:rPr>
              <a:t>О транспортном </a:t>
            </a:r>
            <a:r>
              <a:rPr lang="ru-RU" sz="1200" b="0" dirty="0" smtClean="0">
                <a:solidFill>
                  <a:schemeClr val="tx1"/>
                </a:solidFill>
              </a:rPr>
              <a:t>налоге«)</a:t>
            </a:r>
            <a:endParaRPr lang="ru-RU" sz="1200" b="0" dirty="0">
              <a:solidFill>
                <a:schemeClr val="tx1"/>
              </a:solidFill>
            </a:endParaRPr>
          </a:p>
          <a:p>
            <a:pPr algn="ctr"/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804248" y="5323433"/>
            <a:ext cx="2160587" cy="138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Земельный </a:t>
            </a:r>
            <a:r>
              <a:rPr lang="ru-RU" dirty="0" smtClean="0">
                <a:solidFill>
                  <a:schemeClr val="tx1"/>
                </a:solidFill>
              </a:rPr>
              <a:t>налог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sz="1200" b="0" dirty="0">
                <a:solidFill>
                  <a:schemeClr val="tx1"/>
                </a:solidFill>
              </a:rPr>
              <a:t>(гл.31 Налогового кодекса РФ; </a:t>
            </a:r>
          </a:p>
          <a:p>
            <a:pPr algn="ctr"/>
            <a:r>
              <a:rPr lang="ru-RU" sz="1200" b="0" dirty="0">
                <a:solidFill>
                  <a:schemeClr val="tx1"/>
                </a:solidFill>
              </a:rPr>
              <a:t>Решение Тобольской городской </a:t>
            </a:r>
          </a:p>
          <a:p>
            <a:pPr algn="ctr"/>
            <a:r>
              <a:rPr lang="ru-RU" sz="1200" b="0" dirty="0">
                <a:solidFill>
                  <a:schemeClr val="tx1"/>
                </a:solidFill>
              </a:rPr>
              <a:t>Думы от 25 сентября 2007 г. </a:t>
            </a:r>
          </a:p>
          <a:p>
            <a:pPr algn="ctr"/>
            <a:r>
              <a:rPr lang="ru-RU" sz="1200" b="0" dirty="0" smtClean="0">
                <a:solidFill>
                  <a:schemeClr val="tx1"/>
                </a:solidFill>
              </a:rPr>
              <a:t>№160"О </a:t>
            </a:r>
            <a:r>
              <a:rPr lang="ru-RU" sz="1200" b="0" dirty="0">
                <a:solidFill>
                  <a:schemeClr val="tx1"/>
                </a:solidFill>
              </a:rPr>
              <a:t>земельном налоге")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85940" y="2099385"/>
            <a:ext cx="1401880" cy="1193676"/>
            <a:chOff x="168461" y="-279768"/>
            <a:chExt cx="1931252" cy="130536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8461" y="-279768"/>
              <a:ext cx="1931252" cy="13053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54150" y="-279768"/>
              <a:ext cx="1294526" cy="921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/>
                <a:t>НДФЛ в части налог. базы прев. 5 млн. руб.</a:t>
              </a: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/>
                <a:t>67% -областной бюджет;</a:t>
              </a:r>
              <a:endParaRPr lang="ru-RU" sz="800" kern="1200" dirty="0"/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/>
                <a:t>33% - бюджет города Тобольска </a:t>
              </a:r>
              <a:endParaRPr lang="ru-RU" sz="8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117566" y="843464"/>
            <a:ext cx="1284836" cy="1138624"/>
            <a:chOff x="425475" y="0"/>
            <a:chExt cx="1931252" cy="130536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25475" y="0"/>
              <a:ext cx="1931252" cy="13053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54150" y="28675"/>
              <a:ext cx="1294526" cy="921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/>
                <a:t>НДФЛ </a:t>
              </a: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/>
                <a:t>61% - областной бюджет;</a:t>
              </a:r>
              <a:endParaRPr lang="ru-RU" sz="800" kern="1200" dirty="0"/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/>
                <a:t>39% - бюджет города Тобольска </a:t>
              </a:r>
              <a:endParaRPr lang="ru-RU" sz="800" kern="1200" dirty="0"/>
            </a:p>
          </p:txBody>
        </p:sp>
      </p:grpSp>
      <p:cxnSp>
        <p:nvCxnSpPr>
          <p:cNvPr id="3" name="Прямая со стрелкой 2"/>
          <p:cNvCxnSpPr/>
          <p:nvPr/>
        </p:nvCxnSpPr>
        <p:spPr>
          <a:xfrm>
            <a:off x="2267124" y="1178095"/>
            <a:ext cx="612552" cy="234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590836" y="1633229"/>
            <a:ext cx="144016" cy="198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961680" y="1672419"/>
            <a:ext cx="74222" cy="426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531068" cy="648000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ОСНОВНЫЕ ТЕРМИНЫ И ПОНЯТИЯ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96012689"/>
              </p:ext>
            </p:extLst>
          </p:nvPr>
        </p:nvGraphicFramePr>
        <p:xfrm>
          <a:off x="107504" y="2636912"/>
          <a:ext cx="87761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3" y="779798"/>
            <a:ext cx="1791351" cy="15266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6686" y="907845"/>
            <a:ext cx="461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МЕЖБЮДЖЕТНЫЕ ТРАНСФЕРТЫ 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1724" y="1460969"/>
            <a:ext cx="7064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С</a:t>
            </a:r>
            <a:r>
              <a:rPr lang="ru-RU" sz="14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редства</a:t>
            </a:r>
            <a:r>
              <a:rPr lang="ru-RU" sz="14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, предоставляемые одним бюджетом бюджетной системы Российской Федерации другому бюджету бюджетной системы Российской </a:t>
            </a:r>
            <a:r>
              <a:rPr lang="ru-RU" sz="14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Федерации</a:t>
            </a:r>
            <a:endParaRPr lang="ru-RU" sz="1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326" y="0"/>
            <a:ext cx="4968552" cy="764632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ОСНОВНЫЕ ТЕРМИНЫ И ПОНЯТИЯ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99520"/>
            <a:ext cx="1791393" cy="18175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36309" y="977267"/>
            <a:ext cx="461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РАСХОДЫ БЮДЖЕТА 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3335" y="1515920"/>
            <a:ext cx="4472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cs typeface="Arial" pitchFamily="34" charset="0"/>
              </a:rPr>
              <a:t>Расходы бюджета – выплачиваемые из бюджета денежные средства</a:t>
            </a:r>
            <a:endParaRPr lang="ru-RU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2420888"/>
            <a:ext cx="68407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Объем расходов определяется исходя из объема средств, необходимых для исполнения установленных законодательством полномочий органов местного самоуправления</a:t>
            </a:r>
          </a:p>
          <a:p>
            <a:pPr algn="l"/>
            <a:endParaRPr lang="ru-RU" dirty="0" smtClean="0">
              <a:solidFill>
                <a:schemeClr val="tx1"/>
              </a:solidFill>
              <a:cs typeface="Arial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Расходы бюджета города классифицируются: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по разделам и подразделам;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по главным распорядителям средств бюджета;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по муниципальным программам.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759676"/>
              </p:ext>
            </p:extLst>
          </p:nvPr>
        </p:nvGraphicFramePr>
        <p:xfrm>
          <a:off x="2850000" y="2171395"/>
          <a:ext cx="3198812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Диаграмма" r:id="rId3" imgW="6095926" imgH="4067249" progId="MSGraph.Chart.8">
                  <p:embed followColorScheme="full"/>
                </p:oleObj>
              </mc:Choice>
              <mc:Fallback>
                <p:oleObj name="Диаграмма" r:id="rId3" imgW="6095926" imgH="406724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000" y="2171395"/>
                        <a:ext cx="3198812" cy="202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429288" cy="33265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8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СОЦИАЛЬНО-ЭКОНОМИЧЕСКОЕ </a:t>
            </a:r>
            <a:r>
              <a:rPr lang="ru-RU" sz="1800" b="1" dirty="0">
                <a:solidFill>
                  <a:prstClr val="white"/>
                </a:solidFill>
                <a:ea typeface="+mn-ea"/>
                <a:cs typeface="Arial" pitchFamily="34" charset="0"/>
              </a:rPr>
              <a:t>РАЗВИТИЕ ГОРОДА ТОБОЛЬСКА</a:t>
            </a:r>
            <a: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7655" y="75565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504D">
                    <a:lumMod val="75000"/>
                  </a:srgbClr>
                </a:solidFill>
                <a:latin typeface="+mj-lt"/>
                <a:cs typeface="Arial" pitchFamily="34" charset="0"/>
              </a:rPr>
              <a:t>ЧИСЛЕННОСТЬ НАСЕЛЕНИЯ</a:t>
            </a:r>
            <a:endParaRPr lang="ru-RU" b="1" dirty="0">
              <a:solidFill>
                <a:srgbClr val="C0504D">
                  <a:lumMod val="75000"/>
                </a:srgb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446961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C0504D">
                    <a:lumMod val="75000"/>
                  </a:srgbClr>
                </a:solidFill>
                <a:latin typeface="+mj-lt"/>
                <a:cs typeface="Arial" pitchFamily="34" charset="0"/>
              </a:rPr>
              <a:t>ЧИСЛЕННОСТЬ НАСЕЛЕНИЯ ГОРОДА ТОБОЛЬСКА СОСТАВИЛА:</a:t>
            </a:r>
            <a:endParaRPr lang="ru-RU" sz="1000" b="1" dirty="0">
              <a:solidFill>
                <a:srgbClr val="C0504D">
                  <a:lumMod val="75000"/>
                </a:srgb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494" y="3254787"/>
            <a:ext cx="33163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C0504D">
                    <a:lumMod val="75000"/>
                  </a:srgbClr>
                </a:solidFill>
                <a:latin typeface="+mj-lt"/>
                <a:cs typeface="Arial" pitchFamily="34" charset="0"/>
              </a:rPr>
              <a:t>ЕСТЕСТВЕННЫЙ ПРИРОСТ СОСТАВИЛ:</a:t>
            </a:r>
            <a:endParaRPr lang="ru-RU" sz="1000" b="1" dirty="0">
              <a:solidFill>
                <a:srgbClr val="C0504D">
                  <a:lumMod val="75000"/>
                </a:srgb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5013175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C0504D">
                    <a:lumMod val="75000"/>
                  </a:srgbClr>
                </a:solidFill>
                <a:latin typeface="+mj-lt"/>
                <a:cs typeface="Arial" pitchFamily="34" charset="0"/>
              </a:rPr>
              <a:t>МИГРАЦИОННЫЙ ПРИРОСТ (+), УБЫЛЬ (-) СОСТАВИЛ:</a:t>
            </a:r>
            <a:endParaRPr lang="ru-RU" sz="1000" b="1" dirty="0">
              <a:solidFill>
                <a:srgbClr val="C0504D">
                  <a:lumMod val="75000"/>
                </a:srgb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393698"/>
              </p:ext>
            </p:extLst>
          </p:nvPr>
        </p:nvGraphicFramePr>
        <p:xfrm>
          <a:off x="107504" y="1916832"/>
          <a:ext cx="3306536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4368"/>
                <a:gridCol w="1512168"/>
              </a:tblGrid>
              <a:tr h="3298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  <a:cs typeface="Arial" pitchFamily="34" charset="0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  <a:cs typeface="Arial" pitchFamily="34" charset="0"/>
                        </a:rPr>
                        <a:t> 01.01.2018 (факт) -</a:t>
                      </a:r>
                      <a:endParaRPr lang="ru-RU" sz="1200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+mj-lt"/>
                          <a:cs typeface="Arial" pitchFamily="34" charset="0"/>
                        </a:rPr>
                        <a:t>102</a:t>
                      </a:r>
                      <a:r>
                        <a:rPr lang="ru-RU" sz="1600" b="1" baseline="0" dirty="0" smtClean="0">
                          <a:latin typeface="+mj-lt"/>
                          <a:cs typeface="Arial" pitchFamily="34" charset="0"/>
                        </a:rPr>
                        <a:t> 453 чел.</a:t>
                      </a:r>
                      <a:endParaRPr lang="ru-RU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9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Arial" pitchFamily="34" charset="0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  <a:cs typeface="Arial" pitchFamily="34" charset="0"/>
                        </a:rPr>
                        <a:t> 01.01.2019 (факт) - </a:t>
                      </a:r>
                      <a:endParaRPr lang="ru-RU" sz="12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+mj-lt"/>
                          <a:cs typeface="Arial" pitchFamily="34" charset="0"/>
                        </a:rPr>
                        <a:t>102</a:t>
                      </a:r>
                      <a:r>
                        <a:rPr lang="ru-RU" sz="1600" b="1" baseline="0" dirty="0" smtClean="0">
                          <a:latin typeface="+mj-lt"/>
                          <a:cs typeface="Arial" pitchFamily="34" charset="0"/>
                        </a:rPr>
                        <a:t> 242 чел.</a:t>
                      </a:r>
                      <a:endParaRPr lang="ru-RU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9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Arial" pitchFamily="34" charset="0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  <a:cs typeface="Arial" pitchFamily="34" charset="0"/>
                        </a:rPr>
                        <a:t> 01.01.2020 (факт) - </a:t>
                      </a:r>
                      <a:endParaRPr lang="ru-RU" sz="12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+mj-lt"/>
                          <a:cs typeface="Arial" pitchFamily="34" charset="0"/>
                        </a:rPr>
                        <a:t>102</a:t>
                      </a:r>
                      <a:r>
                        <a:rPr lang="ru-RU" sz="1600" b="1" baseline="0" dirty="0" smtClean="0">
                          <a:latin typeface="+mj-lt"/>
                          <a:cs typeface="Arial" pitchFamily="34" charset="0"/>
                        </a:rPr>
                        <a:t> 279 чел.</a:t>
                      </a:r>
                      <a:endParaRPr lang="ru-RU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612269"/>
              </p:ext>
            </p:extLst>
          </p:nvPr>
        </p:nvGraphicFramePr>
        <p:xfrm>
          <a:off x="107504" y="3573016"/>
          <a:ext cx="3306536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4368"/>
                <a:gridCol w="1512168"/>
              </a:tblGrid>
              <a:tr h="3298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  <a:cs typeface="Arial" pitchFamily="34" charset="0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  <a:cs typeface="Arial" pitchFamily="34" charset="0"/>
                        </a:rPr>
                        <a:t> 01.01.2018 (факт) -</a:t>
                      </a:r>
                      <a:endParaRPr lang="ru-RU" sz="1200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baseline="0" dirty="0" smtClean="0">
                          <a:latin typeface="+mj-lt"/>
                          <a:cs typeface="Arial" pitchFamily="34" charset="0"/>
                        </a:rPr>
                        <a:t>163 чел.</a:t>
                      </a:r>
                      <a:endParaRPr lang="ru-RU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9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Arial" pitchFamily="34" charset="0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  <a:cs typeface="Arial" pitchFamily="34" charset="0"/>
                        </a:rPr>
                        <a:t> 01.01.2019 (факт) - </a:t>
                      </a:r>
                      <a:endParaRPr lang="ru-RU" sz="12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baseline="0" dirty="0" smtClean="0">
                          <a:latin typeface="+mj-lt"/>
                          <a:cs typeface="Arial" pitchFamily="34" charset="0"/>
                        </a:rPr>
                        <a:t>124 чел.</a:t>
                      </a:r>
                      <a:endParaRPr lang="ru-RU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9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Arial" pitchFamily="34" charset="0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  <a:cs typeface="Arial" pitchFamily="34" charset="0"/>
                        </a:rPr>
                        <a:t> 01.01.2020 (факт) - </a:t>
                      </a:r>
                      <a:endParaRPr lang="ru-RU" sz="12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baseline="0" dirty="0" smtClean="0">
                          <a:latin typeface="+mj-lt"/>
                          <a:cs typeface="Arial" pitchFamily="34" charset="0"/>
                        </a:rPr>
                        <a:t>189 чел.</a:t>
                      </a:r>
                      <a:endParaRPr lang="ru-RU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693976"/>
              </p:ext>
            </p:extLst>
          </p:nvPr>
        </p:nvGraphicFramePr>
        <p:xfrm>
          <a:off x="107504" y="5445224"/>
          <a:ext cx="3306536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4368"/>
                <a:gridCol w="1512168"/>
              </a:tblGrid>
              <a:tr h="3298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  <a:cs typeface="Arial" pitchFamily="34" charset="0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  <a:cs typeface="Arial" pitchFamily="34" charset="0"/>
                        </a:rPr>
                        <a:t> 01.01.2018 (факт) -</a:t>
                      </a:r>
                      <a:endParaRPr lang="ru-RU" sz="1200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baseline="0" dirty="0" smtClean="0">
                          <a:latin typeface="+mj-lt"/>
                          <a:cs typeface="Arial" pitchFamily="34" charset="0"/>
                        </a:rPr>
                        <a:t>- 374 чел.</a:t>
                      </a:r>
                      <a:endParaRPr lang="ru-RU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9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Arial" pitchFamily="34" charset="0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  <a:cs typeface="Arial" pitchFamily="34" charset="0"/>
                        </a:rPr>
                        <a:t> 01.01.2019 (факт) - </a:t>
                      </a:r>
                      <a:endParaRPr lang="ru-RU" sz="12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baseline="0" dirty="0" smtClean="0">
                          <a:latin typeface="+mj-lt"/>
                          <a:cs typeface="Arial" pitchFamily="34" charset="0"/>
                        </a:rPr>
                        <a:t>- 87 чел.</a:t>
                      </a:r>
                      <a:endParaRPr lang="ru-RU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9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Arial" pitchFamily="34" charset="0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  <a:cs typeface="Arial" pitchFamily="34" charset="0"/>
                        </a:rPr>
                        <a:t> 01.01.2020 (факт) - </a:t>
                      </a:r>
                      <a:endParaRPr lang="ru-RU" sz="12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baseline="0" dirty="0" smtClean="0">
                          <a:latin typeface="+mj-lt"/>
                          <a:cs typeface="Arial" pitchFamily="34" charset="0"/>
                        </a:rPr>
                        <a:t>- 99 чел.</a:t>
                      </a:r>
                      <a:endParaRPr lang="ru-RU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6" name="Picture 9" descr="Мужчины_dres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321175"/>
            <a:ext cx="10033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032663" y="3789362"/>
            <a:ext cx="188900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Char char="n"/>
            </a:pPr>
            <a:r>
              <a:rPr lang="ru-RU" altLang="ru-RU" sz="12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Мужчины</a:t>
            </a:r>
            <a:r>
              <a:rPr lang="en-US" altLang="ru-RU" sz="12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 </a:t>
            </a:r>
            <a:r>
              <a:rPr lang="ru-RU" altLang="ru-RU" sz="12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 </a:t>
            </a:r>
            <a:r>
              <a:rPr lang="ru-RU" altLang="ru-RU" sz="12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45,6%    </a:t>
            </a:r>
            <a:endParaRPr lang="en-US" altLang="ru-RU" sz="12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Char char="n"/>
            </a:pPr>
            <a:r>
              <a:rPr lang="ru-RU" altLang="ru-RU" sz="12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Женщины </a:t>
            </a:r>
            <a:r>
              <a:rPr lang="ru-RU" altLang="ru-RU" sz="12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54,4%</a:t>
            </a:r>
            <a:endParaRPr lang="ru-RU" altLang="ru-RU" sz="12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888827"/>
              </p:ext>
            </p:extLst>
          </p:nvPr>
        </p:nvGraphicFramePr>
        <p:xfrm>
          <a:off x="5544195" y="1223629"/>
          <a:ext cx="3450580" cy="2181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Диаграмма" r:id="rId6" imgW="6095926" imgH="4067249" progId="MSGraph.Chart.8">
                  <p:embed followColorScheme="full"/>
                </p:oleObj>
              </mc:Choice>
              <mc:Fallback>
                <p:oleObj name="Диаграмма" r:id="rId6" imgW="6095926" imgH="406724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195" y="1223629"/>
                        <a:ext cx="3450580" cy="2181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068787" y="1189294"/>
            <a:ext cx="1476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</a:pPr>
            <a:r>
              <a:rPr lang="ru-RU" altLang="ru-RU" sz="1300" dirty="0">
                <a:solidFill>
                  <a:prstClr val="black"/>
                </a:solidFill>
                <a:latin typeface="+mj-lt"/>
              </a:rPr>
              <a:t>  </a:t>
            </a:r>
            <a:r>
              <a:rPr lang="ru-RU" altLang="ru-RU" sz="1100" b="1" dirty="0" smtClean="0">
                <a:latin typeface="+mj-lt"/>
                <a:cs typeface="Arial" pitchFamily="34" charset="0"/>
              </a:rPr>
              <a:t>Экономически неактивное население </a:t>
            </a:r>
            <a:endParaRPr lang="ru-RU" altLang="ru-RU" sz="1100" b="1" dirty="0">
              <a:latin typeface="+mj-lt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</a:pPr>
            <a:r>
              <a:rPr lang="ru-RU" altLang="ru-RU" sz="1100" b="1" dirty="0">
                <a:latin typeface="+mj-lt"/>
                <a:cs typeface="Arial" pitchFamily="34" charset="0"/>
              </a:rPr>
              <a:t>	         </a:t>
            </a:r>
            <a:r>
              <a:rPr lang="ru-RU" altLang="ru-RU" sz="1100" b="1" dirty="0" smtClean="0">
                <a:latin typeface="+mj-lt"/>
                <a:cs typeface="Arial" pitchFamily="34" charset="0"/>
              </a:rPr>
              <a:t>47,2%</a:t>
            </a:r>
            <a:endParaRPr lang="ru-RU" altLang="ru-RU" sz="1100" b="1" dirty="0">
              <a:latin typeface="+mj-lt"/>
              <a:cs typeface="Arial" pitchFamily="34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</a:pPr>
            <a:endParaRPr lang="ru-RU" altLang="ru-RU" sz="11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</a:pPr>
            <a:r>
              <a:rPr lang="ru-RU" altLang="ru-RU" sz="1100" b="1" dirty="0" smtClean="0">
                <a:latin typeface="+mj-lt"/>
                <a:cs typeface="Arial" pitchFamily="34" charset="0"/>
              </a:rPr>
              <a:t>Экономически активное население </a:t>
            </a:r>
            <a:endParaRPr lang="ru-RU" altLang="ru-RU" sz="1100" b="1" dirty="0">
              <a:latin typeface="+mj-lt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</a:pPr>
            <a:r>
              <a:rPr lang="ru-RU" altLang="ru-RU" sz="1100" b="1" dirty="0">
                <a:latin typeface="+mj-lt"/>
                <a:cs typeface="Arial" pitchFamily="34" charset="0"/>
              </a:rPr>
              <a:t>	         </a:t>
            </a:r>
            <a:r>
              <a:rPr lang="ru-RU" altLang="ru-RU" sz="1100" b="1" dirty="0" smtClean="0">
                <a:latin typeface="+mj-lt"/>
                <a:cs typeface="Arial" pitchFamily="34" charset="0"/>
              </a:rPr>
              <a:t>52,8%</a:t>
            </a:r>
            <a:r>
              <a:rPr lang="ru-RU" altLang="ru-RU" sz="11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alt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851920" y="3859497"/>
            <a:ext cx="1692275" cy="92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Char char="n"/>
            </a:pPr>
            <a:r>
              <a:rPr lang="ru-RU" altLang="ru-RU" sz="12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Городское </a:t>
            </a:r>
            <a:endParaRPr lang="en-US" altLang="ru-RU" sz="12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население </a:t>
            </a:r>
            <a:r>
              <a:rPr lang="ru-RU" altLang="ru-RU" sz="12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- 96,7%    </a:t>
            </a:r>
            <a:endParaRPr lang="ru-RU" altLang="ru-RU" sz="12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Char char="n"/>
            </a:pPr>
            <a:r>
              <a:rPr lang="ru-RU" altLang="ru-RU" sz="12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Сельское </a:t>
            </a:r>
            <a:endParaRPr lang="en-US" altLang="ru-RU" sz="12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население </a:t>
            </a:r>
            <a:r>
              <a:rPr lang="ru-RU" altLang="ru-RU" sz="12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- 3,3%</a:t>
            </a:r>
            <a:endParaRPr lang="ru-RU" altLang="ru-RU" sz="12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3" name="Picture 10" descr="Женщины_dress копия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305300"/>
            <a:ext cx="11811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806975" y="4951620"/>
            <a:ext cx="625673" cy="26161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prstClr val="black"/>
                </a:solidFill>
              </a:rPr>
              <a:t>54,4%</a:t>
            </a:r>
            <a:endParaRPr lang="ru-RU" altLang="ru-RU" sz="1100" dirty="0">
              <a:solidFill>
                <a:prstClr val="black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455784" y="5303087"/>
            <a:ext cx="647700" cy="2603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prstClr val="black"/>
                </a:solidFill>
              </a:rPr>
              <a:t>45,6%</a:t>
            </a:r>
            <a:endParaRPr lang="ru-RU" altLang="ru-RU" sz="1100" dirty="0">
              <a:solidFill>
                <a:prstClr val="black"/>
              </a:solidFill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4825058" y="3493687"/>
            <a:ext cx="719137" cy="2603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prstClr val="black"/>
                </a:solidFill>
              </a:rPr>
              <a:t>96,7%</a:t>
            </a:r>
            <a:endParaRPr lang="ru-RU" altLang="ru-RU" sz="1100" dirty="0">
              <a:solidFill>
                <a:prstClr val="black"/>
              </a:solidFill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3432811" y="2601988"/>
            <a:ext cx="476790" cy="246221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000" dirty="0" smtClean="0">
                <a:solidFill>
                  <a:prstClr val="black"/>
                </a:solidFill>
              </a:rPr>
              <a:t>3,3%</a:t>
            </a:r>
            <a:endParaRPr lang="ru-RU" alt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0" grpId="0" build="p"/>
      <p:bldP spid="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429288" cy="33265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8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СОЦИАЛЬНО-ЭКОНОМИЧЕСКОЕ </a:t>
            </a:r>
            <a:r>
              <a:rPr lang="ru-RU" sz="1800" b="1" dirty="0">
                <a:solidFill>
                  <a:prstClr val="white"/>
                </a:solidFill>
                <a:ea typeface="+mn-ea"/>
                <a:cs typeface="Arial" pitchFamily="34" charset="0"/>
              </a:rPr>
              <a:t>РАЗВИТИЕ ГОРОДА ТОБОЛЬСКА</a:t>
            </a:r>
            <a: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539552" y="1916832"/>
            <a:ext cx="43924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200" b="0" i="1" dirty="0">
                <a:solidFill>
                  <a:srgbClr val="C0504D">
                    <a:lumMod val="75000"/>
                  </a:srgbClr>
                </a:solidFill>
                <a:latin typeface="+mj-lt"/>
              </a:rPr>
              <a:t>в % к предыдущему году </a:t>
            </a:r>
            <a:endParaRPr lang="ru-RU" sz="1200" b="0" i="1" dirty="0" smtClean="0">
              <a:solidFill>
                <a:srgbClr val="C0504D">
                  <a:lumMod val="75000"/>
                </a:srgbClr>
              </a:solidFill>
              <a:latin typeface="+mj-lt"/>
            </a:endParaRPr>
          </a:p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200" b="0" i="1" dirty="0" smtClean="0">
                <a:solidFill>
                  <a:srgbClr val="C0504D">
                    <a:lumMod val="75000"/>
                  </a:srgbClr>
                </a:solidFill>
                <a:latin typeface="+mj-lt"/>
              </a:rPr>
              <a:t>в </a:t>
            </a:r>
            <a:r>
              <a:rPr lang="ru-RU" sz="1200" b="0" i="1" dirty="0">
                <a:solidFill>
                  <a:srgbClr val="C0504D">
                    <a:lumMod val="75000"/>
                  </a:srgbClr>
                </a:solidFill>
                <a:latin typeface="+mj-lt"/>
              </a:rPr>
              <a:t>действующих ценах</a:t>
            </a:r>
          </a:p>
        </p:txBody>
      </p:sp>
      <p:graphicFrame>
        <p:nvGraphicFramePr>
          <p:cNvPr id="1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233046"/>
              </p:ext>
            </p:extLst>
          </p:nvPr>
        </p:nvGraphicFramePr>
        <p:xfrm>
          <a:off x="1115616" y="2640777"/>
          <a:ext cx="3816423" cy="308454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60131"/>
                <a:gridCol w="1856292"/>
              </a:tblGrid>
              <a:tr h="615568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отчет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95,7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</a:tr>
              <a:tr h="615568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оценка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96,5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</a:tr>
              <a:tr h="615568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102,6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</a:tr>
              <a:tr h="615568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103,6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</a:tr>
              <a:tr h="622270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102,3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/>
                </a:tc>
              </a:tr>
            </a:tbl>
          </a:graphicData>
        </a:graphic>
      </p:graphicFrame>
      <p:pic>
        <p:nvPicPr>
          <p:cNvPr id="16" name="Picture 9" descr="d2a8c1854fb31dfb45e9d208825e6cf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87806"/>
            <a:ext cx="2305050" cy="1243012"/>
          </a:xfrm>
          <a:prstGeom prst="rect">
            <a:avLst/>
          </a:prstGeom>
          <a:noFill/>
          <a:ln w="9525">
            <a:solidFill>
              <a:srgbClr val="0029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DSC000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68" y="3044393"/>
            <a:ext cx="2322512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big56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68" y="4912381"/>
            <a:ext cx="233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827584" y="786190"/>
            <a:ext cx="784899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C0504D">
                    <a:lumMod val="75000"/>
                  </a:srgbClr>
                </a:solidFill>
                <a:latin typeface="+mj-lt"/>
              </a:rPr>
              <a:t>Объем отгруженных товаров, выполненных работ и услуг собственными силами</a:t>
            </a:r>
            <a:endParaRPr lang="ru-RU" sz="1900" dirty="0">
              <a:solidFill>
                <a:srgbClr val="C0504D">
                  <a:lumMod val="75000"/>
                </a:srgb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15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9541</TotalTime>
  <Words>4417</Words>
  <Application>Microsoft Office PowerPoint</Application>
  <PresentationFormat>Экран (4:3)</PresentationFormat>
  <Paragraphs>1140</Paragraphs>
  <Slides>46</Slides>
  <Notes>37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46</vt:i4>
      </vt:variant>
    </vt:vector>
  </HeadingPairs>
  <TitlesOfParts>
    <vt:vector size="59" baseType="lpstr">
      <vt:lpstr>Тема Office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Диаграмма</vt:lpstr>
      <vt:lpstr>Лист</vt:lpstr>
      <vt:lpstr>Worksheet</vt:lpstr>
      <vt:lpstr>Бюджет для граждан  Проект решения городской Думы  «О бюджете города Тобольска на 2021 год   и плановый период 2022 и 2023 годов»</vt:lpstr>
      <vt:lpstr>Презентация PowerPoint</vt:lpstr>
      <vt:lpstr>ОСНОВНЫЕ ТЕРМИНЫ И ПОНЯТИЯ</vt:lpstr>
      <vt:lpstr>ОСНОВНЫЕ ТЕРМИНЫ И ПОНЯТИЯ</vt:lpstr>
      <vt:lpstr>Какие налоги уплачиваются жителями города Тобольска?</vt:lpstr>
      <vt:lpstr>ОСНОВНЫЕ ТЕРМИНЫ И ПОНЯТИЯ</vt:lpstr>
      <vt:lpstr>ОСНОВНЫЕ ТЕРМИНЫ И ПОНЯТИЯ</vt:lpstr>
      <vt:lpstr>  СОЦИАЛЬНО-ЭКОНОМИЧЕСКОЕ РАЗВИТИЕ ГОРОДА ТОБОЛЬСКА </vt:lpstr>
      <vt:lpstr>  СОЦИАЛЬНО-ЭКОНОМИЧЕСКОЕ РАЗВИТИЕ ГОРОДА ТОБОЛЬСКА </vt:lpstr>
      <vt:lpstr>  СОЦИАЛЬНО-ЭКОНОМИЧЕСКОЕ РАЗВИТИЕ ГОРОДА ТОБОЛЬСКА </vt:lpstr>
      <vt:lpstr>  СОЦИАЛЬНО-ЭКОНОМИЧЕСКОЕ РАЗВИТИЕ ГОРОДА ТОБОЛЬСКА </vt:lpstr>
      <vt:lpstr>  СОЦИАЛЬНО-ЭКОНОМИЧЕСКОЕ РАЗВИТИЕ ГОРОДА ТОБОЛЬСКА </vt:lpstr>
      <vt:lpstr>  СОЦИАЛЬНО-ЭКОНОМИЧЕСКОЕ РАЗВИТИЕ ГОРОДА ТОБОЛЬСКА </vt:lpstr>
      <vt:lpstr>ОСНОВНЫЕ ХАРАКТЕРИСТИКИ БЮДЖЕТА ГОРОДА ТОБОЛЬСКА </vt:lpstr>
      <vt:lpstr>ДОХОДЫ БЮДЖЕТА ГОРОДА ТОБОЛЬСКА  на 2021-2023 годы</vt:lpstr>
      <vt:lpstr>НОРМАТИВЫ ОТЧИСЛЕНИЙ НАЛОГОВЫХ ДОХОДОВ на 2021-2023 годы, %</vt:lpstr>
      <vt:lpstr>НАЛОГОВЫЕ И НЕНАЛОГОВЫЕ ДОХОДЫ БЮДЖЕТА ГОРОДА ТОБОЛЬСКА НА 2021-2023 г.г. </vt:lpstr>
      <vt:lpstr>МЕЖБЮДЖЕТНЫЕ ТРАНСФЕРТЫ в бюджет города Тобольска на 2021-2023 годы (млн.руб.)</vt:lpstr>
      <vt:lpstr> РАСХОДЫ БЮДЖЕТА ГОРОДА ТОБОЛЬСКА  НА 2021-2023 ГОДЫ </vt:lpstr>
      <vt:lpstr>СТРУКТУРА РАСХОДОВ БЮДЖЕТА ГОРОДА ТОБОЛЬСКА на 2021 год</vt:lpstr>
      <vt:lpstr> СТРУКТУРА РАСХОДОВ БЮДЖЕТА ГОРОДА ТОБОЛЬСКА  НА 2021 - 2023 ГОДЫ ПО ИСТОЧНИКАМ ФИНАНСИРОВАНИЯ </vt:lpstr>
      <vt:lpstr> РАСПРЕДЕЛЕНИЕ  СРЕДСТВ  ПО  ИСТОЧНИКАМ НА 2021 ГОД </vt:lpstr>
      <vt:lpstr>  ПРОГРАММНО-ЦЕЛЕВОЙ ПРИНЦИП ФОРМИРОВАНИЯ  БЮДЖЕТА ГОРОДА НА 2021 ГОД </vt:lpstr>
      <vt:lpstr> СЕТЬ МУНИЦИПАЛЬНЫХ УЧРЕЖДЕНИЙ </vt:lpstr>
      <vt:lpstr> МУНИЦИПАЛЬНЫЕ ПРОГРАММЫ В 2021 ГОДУ </vt:lpstr>
      <vt:lpstr> МУНИЦИПАЛЬНЫЕ ПРОГРАММЫ </vt:lpstr>
      <vt:lpstr> МУНИЦИПАЛЬНЫЕ ПРОГРАММЫ </vt:lpstr>
      <vt:lpstr> Распределение средств  по муниципальным программам  в 2021 году (млн. руб.) </vt:lpstr>
      <vt:lpstr> МУНИЦИПАЛЬНАЯ ПРОГРАММА «Развитие общего образования в городе Тобольске» </vt:lpstr>
      <vt:lpstr> МУНИЦИПАЛЬНАЯ ПРОГРАММА «Развитие общего образования в городе Тобольске» </vt:lpstr>
      <vt:lpstr> МУНИЦИПАЛЬНАЯ ПРОГРАММА «Основные направления развития отрасли «Культура» города Тобольска» </vt:lpstr>
      <vt:lpstr> Муниципальная программа города Тобольска «Развитие физической культуры, спорта в городе Тобольске» </vt:lpstr>
      <vt:lpstr>Муниципальная программа города Тобольска «Развитие молодежной политики в городе Тобольске»</vt:lpstr>
      <vt:lpstr>Муниципальная программа города «Формирование современной городской среды»</vt:lpstr>
      <vt:lpstr>Муниципальная программа города «Развитие химической и нефтехимической промышленности в г. Тобольске»</vt:lpstr>
      <vt:lpstr>Муниципальная программа города «Развитие жилищно-коммунального хозяйства в городе Тобольске»</vt:lpstr>
      <vt:lpstr>Муниципальная программа города «Развитие градостроительной деятельности и земельных отношений»</vt:lpstr>
      <vt:lpstr>Муниципальная программа города «Строительство, реконструкция и ремонт автомобильных дорог»</vt:lpstr>
      <vt:lpstr>Муниципальная программа города «Развитие транспортной инфраструктуры в городе Тобольске»</vt:lpstr>
      <vt:lpstr>Муниципальная программа города «Развитие транспортной инфраструктуры в городе Тобольске»</vt:lpstr>
      <vt:lpstr>Муниципальная программа города «Реализация жилищных отношений, повышение эффективности управления и распоряжения муниципальной собственностью»</vt:lpstr>
      <vt:lpstr>НЕПРОГРАММНЫЕ НАПРАВЛЕНИЯ РАСХОДОВ</vt:lpstr>
      <vt:lpstr>НЕПРОГРАММНЫЕ НАПРАВЛЕНИЯ РАСХОДОВ НА 2021 ГОД</vt:lpstr>
      <vt:lpstr>МЕРЫ СОЦИАЛЬНОЙ ПОДДЕРЖКИ ОТДЕЛЬНЫМ КАТЕГОРИЯМ ГРАЖДАН, НЕ ВКЛЮЧЕННЫЕ В МУНИЦИПАЛЬНЫЕ ПРОГРАММЫ НА 2021 ГОД</vt:lpstr>
      <vt:lpstr>МУНИЦИПАЛЬНЫЙ ДОРОЖНЫЙ ФОНД на 2021-2023 годы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User2</cp:lastModifiedBy>
  <cp:revision>312</cp:revision>
  <cp:lastPrinted>2020-11-10T08:46:52Z</cp:lastPrinted>
  <dcterms:created xsi:type="dcterms:W3CDTF">2020-07-14T04:25:01Z</dcterms:created>
  <dcterms:modified xsi:type="dcterms:W3CDTF">2020-11-18T05:44:50Z</dcterms:modified>
</cp:coreProperties>
</file>