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688" r:id="rId3"/>
    <p:sldMasterId id="2147483712" r:id="rId4"/>
  </p:sldMasterIdLst>
  <p:notesMasterIdLst>
    <p:notesMasterId r:id="rId19"/>
  </p:notesMasterIdLst>
  <p:sldIdLst>
    <p:sldId id="324" r:id="rId5"/>
    <p:sldId id="300" r:id="rId6"/>
    <p:sldId id="309" r:id="rId7"/>
    <p:sldId id="310" r:id="rId8"/>
    <p:sldId id="305" r:id="rId9"/>
    <p:sldId id="308" r:id="rId10"/>
    <p:sldId id="312" r:id="rId11"/>
    <p:sldId id="313" r:id="rId12"/>
    <p:sldId id="314" r:id="rId13"/>
    <p:sldId id="323" r:id="rId14"/>
    <p:sldId id="311" r:id="rId15"/>
    <p:sldId id="315" r:id="rId16"/>
    <p:sldId id="320" r:id="rId17"/>
    <p:sldId id="325" r:id="rId18"/>
  </p:sldIdLst>
  <p:sldSz cx="10440988" cy="7561263"/>
  <p:notesSz cx="6797675" cy="9874250"/>
  <p:defaultTextStyle>
    <a:defPPr>
      <a:defRPr lang="ru-RU"/>
    </a:defPPr>
    <a:lvl1pPr marL="0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3116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6237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9356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2466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5590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8707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1812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04936" algn="l" defTabSz="10262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31BC10"/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3257" autoAdjust="0"/>
  </p:normalViewPr>
  <p:slideViewPr>
    <p:cSldViewPr>
      <p:cViewPr>
        <p:scale>
          <a:sx n="66" d="100"/>
          <a:sy n="66" d="100"/>
        </p:scale>
        <p:origin x="-2640" y="-360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87;&#1086;&#1103;&#1089;&#1085;&#1080;&#1090;&#1077;&#1083;&#1100;&#1085;&#1072;&#1103;%20&#1079;&#1072;&#1074;&#1087;&#1080;&#1089;&#1082;&#1072;\2020\&#1044;&#1080;&#1085;&#1072;&#1084;&#1080;&#1082;&#1072;%20&#1087;&#1086;&#1089;&#1090;.%2012%20&#1052;&#1045;&#1057;.2019-202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87;&#1086;&#1103;&#1089;&#1085;&#1080;&#1090;&#1077;&#1083;&#1100;&#1085;&#1072;&#1103;%20&#1079;&#1072;&#1074;&#1087;&#1080;&#1089;&#1082;&#1072;\&#1044;&#1080;&#1072;&#1075;&#1088;&#1072;&#1084;&#1084;&#1072;%20&#1074;%20Microsoft%20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87;&#1086;&#1103;&#1089;&#1085;&#1080;&#1090;&#1077;&#1083;&#1100;&#1085;&#1072;&#1103;%20&#1079;&#1072;&#1074;&#1087;&#1080;&#1089;&#1082;&#1072;\2020\&#1044;&#1080;&#1085;&#1072;&#1084;&#1080;&#1082;&#1072;%20&#1087;&#1086;&#1089;&#1090;.%2012%20&#1052;&#1045;&#1057;.2019-20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83;&#1072;&#1085;&#1086;&#1074;&#1072;\Documents\&#1087;&#1086;&#1103;&#1089;&#1085;&#1080;&#1090;&#1077;&#1083;&#1100;&#1085;&#1072;&#1103;%20&#1079;&#1072;&#1074;&#1087;&#1080;&#1089;&#1082;&#1072;\&#1044;&#1080;&#1085;&#1072;&#1084;&#1080;&#1082;&#1072;%20&#1087;&#1086;&#1089;&#1090;.%2012%20&#1052;&#1045;&#1057;.2019-2020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8854198327378609E-2"/>
          <c:y val="4.0356535693290327E-2"/>
        </c:manualLayout>
      </c:layout>
      <c:overlay val="0"/>
      <c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643968130525178E-2"/>
          <c:y val="0.26867983503187992"/>
          <c:w val="0.93071206373894966"/>
          <c:h val="0.57658464777626339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6280362716225971E-3"/>
                  <c:y val="-0.325986537229168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310819470704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80362716225971E-3"/>
                  <c:y val="-0.21684064464534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Годовые бюджетные назначения 2020 года</c:v>
                </c:pt>
                <c:pt idx="1">
                  <c:v>Исполнение,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9602</c:v>
                </c:pt>
                <c:pt idx="1">
                  <c:v>9513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655424"/>
        <c:axId val="85390848"/>
      </c:barChart>
      <c:catAx>
        <c:axId val="7765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85390848"/>
        <c:crosses val="autoZero"/>
        <c:auto val="1"/>
        <c:lblAlgn val="ctr"/>
        <c:lblOffset val="100"/>
        <c:noMultiLvlLbl val="0"/>
      </c:catAx>
      <c:valAx>
        <c:axId val="8539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65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8052848108446224E-2"/>
          <c:y val="4.0356535693290327E-2"/>
        </c:manualLayout>
      </c:layout>
      <c:overlay val="0"/>
      <c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6280362716225971E-3"/>
                  <c:y val="-0.325986537229168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310819470704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80362716225971E-3"/>
                  <c:y val="-0.21684064464534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Годовые бюджетные назначения 2020 года</c:v>
                </c:pt>
                <c:pt idx="1">
                  <c:v>Исполнение,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9944</c:v>
                </c:pt>
                <c:pt idx="1">
                  <c:v>8979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558400"/>
        <c:axId val="85569536"/>
      </c:barChart>
      <c:catAx>
        <c:axId val="8555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85569536"/>
        <c:crosses val="autoZero"/>
        <c:auto val="1"/>
        <c:lblAlgn val="ctr"/>
        <c:lblOffset val="100"/>
        <c:noMultiLvlLbl val="0"/>
      </c:catAx>
      <c:valAx>
        <c:axId val="85569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55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3500548969829032E-4"/>
          <c:y val="0"/>
        </c:manualLayout>
      </c:layout>
      <c:overlay val="0"/>
      <c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908398987848569E-2"/>
          <c:y val="0.28808703688522203"/>
          <c:w val="0.96418320202430285"/>
          <c:h val="0.46184632628349259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Дефицит(-)Профицит(+)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2560725432451941E-3"/>
                  <c:y val="-1.56765665479076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93973702950464E-17"/>
                  <c:y val="-9.19655468543159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80362716225971E-3"/>
                  <c:y val="-0.21684064464534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Годовые бюджетные назначения 2020 года</c:v>
                </c:pt>
                <c:pt idx="1">
                  <c:v>Исполнение,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-342</c:v>
                </c:pt>
                <c:pt idx="1">
                  <c:v>534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576320"/>
        <c:axId val="85550592"/>
      </c:barChart>
      <c:catAx>
        <c:axId val="8557632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000" b="0"/>
            </a:pPr>
            <a:endParaRPr lang="ru-RU"/>
          </a:p>
        </c:txPr>
        <c:crossAx val="85550592"/>
        <c:crosses val="autoZero"/>
        <c:auto val="1"/>
        <c:lblAlgn val="ctr"/>
        <c:lblOffset val="150"/>
        <c:noMultiLvlLbl val="0"/>
      </c:catAx>
      <c:valAx>
        <c:axId val="85550592"/>
        <c:scaling>
          <c:orientation val="minMax"/>
          <c:max val="600"/>
          <c:min val="-350"/>
        </c:scaling>
        <c:delete val="1"/>
        <c:axPos val="l"/>
        <c:numFmt formatCode="General" sourceLinked="1"/>
        <c:majorTickMark val="out"/>
        <c:minorTickMark val="none"/>
        <c:tickLblPos val="nextTo"/>
        <c:crossAx val="85576320"/>
        <c:crosses val="autoZero"/>
        <c:crossBetween val="between"/>
        <c:majorUnit val="600"/>
        <c:minorUnit val="6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29614663888069E-2"/>
          <c:y val="0.10728400229886688"/>
          <c:w val="0.93497033981837774"/>
          <c:h val="0.88359322279957209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5"/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16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explosion val="16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3625094661898103E-2"/>
                  <c:y val="0.22020093799445151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solidFill>
                          <a:schemeClr val="tx1"/>
                        </a:solidFill>
                      </a:rPr>
                      <a:t>Налоговые доходы; 1444; 15,2%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572182576314534E-2"/>
                  <c:y val="-9.8352478731933674E-2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solidFill>
                          <a:schemeClr val="tx1"/>
                        </a:solidFill>
                      </a:rPr>
                      <a:t>Неналоговые доходы; 424; 4,4%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3121949399415167E-2"/>
                  <c:y val="0.15684941712372019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Дотации</a:t>
                    </a:r>
                    <a:r>
                      <a:rPr lang="ru-RU" sz="1000" dirty="0">
                        <a:solidFill>
                          <a:schemeClr val="tx1"/>
                        </a:solidFill>
                      </a:rPr>
                      <a:t>, субсидии </a:t>
                    </a:r>
                    <a:endParaRPr lang="ru-RU" sz="100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на выравнивание</a:t>
                    </a:r>
                  </a:p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000" dirty="0">
                        <a:solidFill>
                          <a:schemeClr val="tx1"/>
                        </a:solidFill>
                      </a:rPr>
                      <a:t>уровня бюджетной обеспеченности; 1226; 13%</a:t>
                    </a:r>
                    <a:endParaRPr lang="ru-RU" sz="10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0754662633537141E-2"/>
                  <c:y val="3.6030494819572018E-2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solidFill>
                          <a:schemeClr val="tx1"/>
                        </a:solidFill>
                      </a:rPr>
                      <a:t>Субвенции; 1834; 19,3%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733820719113217E-2"/>
                  <c:y val="0.12917426737530954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solidFill>
                          <a:schemeClr val="tx1"/>
                        </a:solidFill>
                      </a:rPr>
                      <a:t>Субсидии, имеющие целевое назначение, иные МБТ; 4585; 48,1%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1404625539020244"/>
                  <c:y val="-0.1203045091763998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solidFill>
                          <a:schemeClr val="tx1"/>
                        </a:solidFill>
                      </a:rPr>
                      <a:t>Безвозмездные</a:t>
                    </a:r>
                    <a:r>
                      <a:rPr lang="ru-RU" sz="1100" baseline="0">
                        <a:solidFill>
                          <a:schemeClr val="tx1"/>
                        </a:solidFill>
                      </a:rPr>
                      <a:t> поступления</a:t>
                    </a:r>
                    <a:r>
                      <a:rPr lang="ru-RU" sz="1100">
                        <a:solidFill>
                          <a:schemeClr val="tx1"/>
                        </a:solidFill>
                      </a:rPr>
                      <a:t>; 7645; 80,4%</a:t>
                    </a:r>
                    <a:endParaRPr lang="ru-RU" sz="160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'налоговые (2)'!$A$138:$A$143</c:f>
              <c:strCache>
                <c:ptCount val="6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МБТ</c:v>
                </c:pt>
                <c:pt idx="3">
                  <c:v>Дотации, субсидии на выравнивание уровня бюджетной обеспеченности</c:v>
                </c:pt>
                <c:pt idx="4">
                  <c:v>Субвенции</c:v>
                </c:pt>
                <c:pt idx="5">
                  <c:v>Субсидии, имеющие целевое назначение, иные МБТ</c:v>
                </c:pt>
              </c:strCache>
            </c:strRef>
          </c:cat>
          <c:val>
            <c:numRef>
              <c:f>'налоговые (2)'!$B$138:$B$143</c:f>
              <c:numCache>
                <c:formatCode>General</c:formatCode>
                <c:ptCount val="6"/>
                <c:pt idx="0">
                  <c:v>1444</c:v>
                </c:pt>
                <c:pt idx="1">
                  <c:v>424</c:v>
                </c:pt>
                <c:pt idx="3">
                  <c:v>1226</c:v>
                </c:pt>
                <c:pt idx="4">
                  <c:v>1834</c:v>
                </c:pt>
                <c:pt idx="5">
                  <c:v>4584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82"/>
        <c:splitType val="pos"/>
        <c:splitPos val="3"/>
        <c:secondPieSize val="75"/>
        <c:serLines/>
      </c:of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roboto slab regular (Заголовки)"/>
              </a:defRPr>
            </a:pPr>
            <a:r>
              <a:rPr lang="ru-RU" sz="1000" dirty="0">
                <a:latin typeface="roboto slab regular (Заголовки)"/>
              </a:rPr>
              <a:t>Налоговые доходы бюджета города Тобольска</a:t>
            </a:r>
            <a:r>
              <a:rPr lang="ru-RU" sz="1000" baseline="0" dirty="0">
                <a:latin typeface="roboto slab regular (Заголовки)"/>
              </a:rPr>
              <a:t> за 9 месяцев 2020 года</a:t>
            </a:r>
            <a:endParaRPr lang="ru-RU" sz="1000" dirty="0">
              <a:latin typeface="roboto slab regular (Заголовки)"/>
            </a:endParaRPr>
          </a:p>
        </c:rich>
      </c:tx>
      <c:layout>
        <c:manualLayout>
          <c:xMode val="edge"/>
          <c:yMode val="edge"/>
          <c:x val="0.18063412455305419"/>
          <c:y val="1.2139858017507347E-3"/>
        </c:manualLayout>
      </c:layout>
      <c:overlay val="0"/>
    </c:title>
    <c:autoTitleDeleted val="0"/>
    <c:view3D>
      <c:rotX val="20"/>
      <c:rotY val="180"/>
      <c:rAngAx val="0"/>
      <c:perspective val="1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3.7635557500413787E-2"/>
          <c:y val="8.651443708955063E-2"/>
          <c:w val="0.88570005827016951"/>
          <c:h val="0.8371321380305120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налоговые!$D$9</c:f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налоговые!$D$10</c:f>
            </c:numRef>
          </c:val>
        </c:ser>
        <c:ser>
          <c:idx val="5"/>
          <c:order val="2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налоговые!$D$14</c:f>
            </c:numRef>
          </c:val>
        </c:ser>
        <c:ser>
          <c:idx val="6"/>
          <c:order val="3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налоговые!$D$15</c:f>
            </c:numRef>
          </c:val>
        </c:ser>
        <c:ser>
          <c:idx val="7"/>
          <c:order val="4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налоговые!$D$16</c:f>
            </c:numRef>
          </c:val>
        </c:ser>
        <c:ser>
          <c:idx val="9"/>
          <c:order val="5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налоговые!$D$18</c:f>
            </c:numRef>
          </c:val>
        </c:ser>
        <c:ser>
          <c:idx val="10"/>
          <c:order val="6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налоговые!$A$8:$A$20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Земельный налог, в т.ч.: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налоговые!$D$19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8519897914598"/>
          <c:y val="7.4877760353333586E-2"/>
          <c:w val="0.35520949217665382"/>
          <c:h val="0.57942546190308719"/>
        </c:manualLayout>
      </c:layout>
      <c:pieChart>
        <c:varyColors val="1"/>
        <c:ser>
          <c:idx val="0"/>
          <c:order val="0"/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914073133436523"/>
                  <c:y val="0.10961736129582125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1000" b="1">
                        <a:latin typeface="Roboto Bold (Основной текст)"/>
                        <a:cs typeface="Times New Roman" pitchFamily="18" charset="0"/>
                      </a:rPr>
                      <a:t>Налоговые доходы; 1444; 77%</a:t>
                    </a:r>
                    <a:endParaRPr lang="ru-RU" sz="1000">
                      <a:latin typeface="Roboto Bold (Основной текст)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719171955340245"/>
                  <c:y val="-0.13356474893698247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1000" b="1">
                        <a:latin typeface="Roboto Bold (Основной текст)"/>
                        <a:cs typeface="Times New Roman" pitchFamily="18" charset="0"/>
                      </a:rPr>
                      <a:t>Неналоговые доходы;</a:t>
                    </a:r>
                  </a:p>
                  <a:p>
                    <a:pPr>
                      <a:defRPr sz="1000" b="1"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1000" b="1">
                        <a:latin typeface="Roboto Bold (Основной текст)"/>
                        <a:cs typeface="Times New Roman" pitchFamily="18" charset="0"/>
                      </a:rPr>
                      <a:t> 424; 23%</a:t>
                    </a:r>
                    <a:endParaRPr lang="ru-RU" sz="1000">
                      <a:latin typeface="Roboto Bold (Основной текст)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600" b="1">
                        <a:latin typeface="Roboto Bold (Основной текст)"/>
                        <a:cs typeface="Times New Roman" pitchFamily="18" charset="0"/>
                      </a:rPr>
                      <a:t>Доходы от использования имущества; 197; 81,2%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600" b="1">
                        <a:latin typeface="Roboto Bold (Основной текст)"/>
                        <a:cs typeface="Times New Roman" pitchFamily="18" charset="0"/>
                      </a:rPr>
                      <a:t>Неналоговые ; 242; 19,2%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  <a:latin typeface="Roboto Bold (Основной текст)"/>
                        <a:cs typeface="Times New Roman" pitchFamily="18" charset="0"/>
                      </a:rPr>
                      <a:t>Безвозмездные</a:t>
                    </a:r>
                    <a:r>
                      <a:rPr lang="ru-RU" sz="1600" b="1" baseline="0">
                        <a:solidFill>
                          <a:schemeClr val="bg1"/>
                        </a:solidFill>
                        <a:latin typeface="Roboto Bold (Основной текст)"/>
                        <a:cs typeface="Times New Roman" pitchFamily="18" charset="0"/>
                      </a:rPr>
                      <a:t> поступления</a:t>
                    </a:r>
                    <a:r>
                      <a:rPr lang="ru-RU" sz="1600" b="1">
                        <a:solidFill>
                          <a:schemeClr val="bg1"/>
                        </a:solidFill>
                        <a:latin typeface="Roboto Bold (Основной текст)"/>
                        <a:cs typeface="Times New Roman" pitchFamily="18" charset="0"/>
                      </a:rPr>
                      <a:t>; 7155; 85%</a:t>
                    </a:r>
                    <a:endParaRPr lang="ru-RU" sz="160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Roboto Bold (Основной текст)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'налоговые (2)'!$A$171:$A$172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'налоговые (2)'!$B$171:$B$172</c:f>
              <c:numCache>
                <c:formatCode>General</c:formatCode>
                <c:ptCount val="2"/>
                <c:pt idx="0" formatCode="#,##0">
                  <c:v>1444</c:v>
                </c:pt>
                <c:pt idx="1">
                  <c:v>424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66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80"/>
      <c:rAngAx val="0"/>
      <c:perspective val="1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136417549972666"/>
          <c:h val="1"/>
        </c:manualLayout>
      </c:layout>
      <c:pie3DChart>
        <c:varyColors val="1"/>
        <c:ser>
          <c:idx val="0"/>
          <c:order val="0"/>
          <c:tx>
            <c:strRef>
              <c:f>ндфл!$A$22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14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38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937956620137613"/>
                  <c:y val="4.7707267509598972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Доходы от использования имущества, 57%</a:t>
                    </a:r>
                    <a:endParaRPr lang="en-US" sz="9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4487132995124322"/>
                  <c:y val="-4.4949858613255296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 smtClean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За</a:t>
                    </a:r>
                    <a:r>
                      <a:rPr lang="ru-RU" sz="800" b="1" baseline="0" dirty="0" smtClean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 </a:t>
                    </a:r>
                    <a:r>
                      <a:rPr lang="ru-RU" sz="800" b="1" dirty="0" smtClean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негативное </a:t>
                    </a:r>
                    <a:r>
                      <a:rPr lang="ru-RU" sz="800" b="1" dirty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воздействие на</a:t>
                    </a:r>
                    <a:r>
                      <a:rPr lang="ru-RU" sz="800" b="1" baseline="0" dirty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 окружающую среду, 2%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38721767395228E-2"/>
                  <c:y val="2.3704409684974517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Штрафы, санкции, возмещение ущерба, 3%</a:t>
                    </a:r>
                    <a:endParaRPr lang="en-US" sz="16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9777380624933"/>
                  <c:y val="0.24087948561270969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Доходы от продажи активов, 36%</a:t>
                    </a:r>
                    <a:endParaRPr lang="en-US" sz="1600" b="1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3397892500450521"/>
                  <c:y val="-2.939565356935649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Доходы от</a:t>
                    </a:r>
                    <a:r>
                      <a:rPr lang="ru-RU" sz="800" b="1" baseline="0" dirty="0">
                        <a:solidFill>
                          <a:sysClr val="windowText" lastClr="000000"/>
                        </a:solidFill>
                        <a:latin typeface="Roboto Bold (Основной текст)"/>
                        <a:cs typeface="Times New Roman" pitchFamily="18" charset="0"/>
                      </a:rPr>
                      <a:t> оказания услуг и компенсации затрат, 2%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  <a:latin typeface="Roboto Bold (Основной текст)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(ндфл!$A$24,ндфл!$A$31,ндфл!$A$32,ндфл!$A$22,ндфл!$A$23,ндфл!$A$22,ндфл!$A$40,ндфл!$A$33)</c:f>
              <c:strCache>
                <c:ptCount val="8"/>
                <c:pt idx="0">
                  <c:v>Проценты, полученные от предоставления бюджетных кредитов 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услуг и компенсации затрат</c:v>
                </c:pt>
                <c:pt idx="3">
                  <c:v>неналоговые доходы</c:v>
                </c:pt>
                <c:pt idx="4">
                  <c:v>КБК 1 11</c:v>
                </c:pt>
                <c:pt idx="5">
                  <c:v>неналоговые доходы</c:v>
                </c:pt>
                <c:pt idx="6">
                  <c:v>Штрафы, санкции, возмещение ущерба</c:v>
                </c:pt>
                <c:pt idx="7">
                  <c:v>КБК 1 14</c:v>
                </c:pt>
              </c:strCache>
            </c:strRef>
          </c:cat>
          <c:val>
            <c:numRef>
              <c:f>(ндфл!$D$23,ндфл!$D$31,ндфл!$D$40,ндфл!$D$33,ндфл!$D$32)</c:f>
              <c:numCache>
                <c:formatCode>#,##0.00000</c:formatCode>
                <c:ptCount val="5"/>
                <c:pt idx="0">
                  <c:v>239963.43745</c:v>
                </c:pt>
                <c:pt idx="1">
                  <c:v>8097.9125800000002</c:v>
                </c:pt>
                <c:pt idx="2">
                  <c:v>12539.21882</c:v>
                </c:pt>
                <c:pt idx="3">
                  <c:v>153974.24494999996</c:v>
                </c:pt>
                <c:pt idx="4">
                  <c:v>9214.2099400000006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80"/>
      <c:rAngAx val="0"/>
      <c:perspective val="1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2.6086956521739129E-2"/>
          <c:y val="1.6288023557355646E-2"/>
          <c:w val="0.95890289935364725"/>
          <c:h val="0.98371197644264441"/>
        </c:manualLayout>
      </c:layout>
      <c:pie3DChart>
        <c:varyColors val="1"/>
        <c:ser>
          <c:idx val="5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669914419151561"/>
                  <c:y val="0.1213397687428588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1000" b="1" dirty="0">
                        <a:latin typeface="Roboto Bold (Основной текст)"/>
                        <a:cs typeface="Times New Roman" pitchFamily="18" charset="0"/>
                      </a:rPr>
                      <a:t>НДФЛ </a:t>
                    </a:r>
                  </a:p>
                  <a:p>
                    <a:pPr>
                      <a:defRPr sz="1000" b="1">
                        <a:solidFill>
                          <a:schemeClr val="tx1"/>
                        </a:solidFill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1000" b="1" dirty="0" smtClean="0">
                        <a:latin typeface="Roboto Bold (Основной текст)"/>
                        <a:cs typeface="Times New Roman" pitchFamily="18" charset="0"/>
                      </a:rPr>
                      <a:t>81%</a:t>
                    </a:r>
                    <a:endParaRPr lang="ru-RU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1497626052629554"/>
                </c:manualLayout>
              </c:layout>
              <c:tx>
                <c:rich>
                  <a:bodyPr/>
                  <a:lstStyle/>
                  <a:p>
                    <a:r>
                      <a:rPr lang="ru-RU" sz="1000">
                        <a:latin typeface="Roboto Bold (Основной текст)"/>
                      </a:rPr>
                      <a:t>Акцизы</a:t>
                    </a:r>
                    <a:r>
                      <a:rPr lang="ru-RU" sz="1000" baseline="0">
                        <a:latin typeface="Roboto Bold (Основной текст)"/>
                      </a:rPr>
                      <a:t> </a:t>
                    </a:r>
                  </a:p>
                  <a:p>
                    <a:r>
                      <a:rPr lang="ru-RU" sz="1000" baseline="0">
                        <a:latin typeface="Roboto Bold (Основной текст)"/>
                      </a:rPr>
                      <a:t>1%</a:t>
                    </a:r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852612141135945E-2"/>
                  <c:y val="7.8158992846970768E-2"/>
                </c:manualLayout>
              </c:layout>
              <c:tx>
                <c:rich>
                  <a:bodyPr/>
                  <a:lstStyle/>
                  <a:p>
                    <a:r>
                      <a:rPr lang="ru-RU" sz="1000">
                        <a:latin typeface="Roboto Bold (Основной текст)"/>
                      </a:rPr>
                      <a:t>Спец.</a:t>
                    </a:r>
                    <a:r>
                      <a:rPr lang="ru-RU" sz="1000" baseline="0">
                        <a:latin typeface="Roboto Bold (Основной текст)"/>
                      </a:rPr>
                      <a:t> режимы</a:t>
                    </a:r>
                  </a:p>
                  <a:p>
                    <a:r>
                      <a:rPr lang="ru-RU" sz="1000" baseline="0">
                        <a:latin typeface="Roboto Bold (Основной текст)"/>
                      </a:rPr>
                      <a:t>10%</a:t>
                    </a:r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094145143794041E-2"/>
                  <c:y val="7.2692074262152115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900">
                        <a:latin typeface="Roboto Bold (Основной текст)"/>
                      </a:rPr>
                      <a:t>Налог на имущество физ.лиц</a:t>
                    </a:r>
                  </a:p>
                  <a:p>
                    <a:pPr>
                      <a:defRPr sz="900" b="1"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900">
                        <a:latin typeface="Roboto Bold (Основной текст)"/>
                      </a:rPr>
                      <a:t>2% </a:t>
                    </a:r>
                    <a:endParaRPr lang="ru-RU" sz="9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0631060424136533"/>
                  <c:y val="4.2453462561102606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900">
                        <a:latin typeface="Roboto Bold (Основной текст)"/>
                      </a:rPr>
                      <a:t>Земельный налог</a:t>
                    </a:r>
                  </a:p>
                  <a:p>
                    <a:pPr>
                      <a:defRPr sz="900" b="1">
                        <a:latin typeface="Roboto Bold (Основной текст)"/>
                        <a:cs typeface="Times New Roman" pitchFamily="18" charset="0"/>
                      </a:defRPr>
                    </a:pPr>
                    <a:r>
                      <a:rPr lang="ru-RU" sz="900">
                        <a:latin typeface="Roboto Bold (Основной текст)"/>
                      </a:rPr>
                      <a:t>4%</a:t>
                    </a:r>
                    <a:endParaRPr lang="ru-RU" sz="9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40428592573884387"/>
                  <c:y val="1.935333963613395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Roboto Bold (Основной текст)"/>
                      </a:rPr>
                      <a:t>Государственная пошлина</a:t>
                    </a:r>
                  </a:p>
                  <a:p>
                    <a:r>
                      <a:rPr lang="ru-RU" sz="1000" dirty="0">
                        <a:latin typeface="Roboto Bold (Основной текст)"/>
                      </a:rPr>
                      <a:t>2%</a:t>
                    </a:r>
                    <a:endParaRPr lang="ru-RU" sz="17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000">
                        <a:latin typeface="Roboto Bold (Основной текст)"/>
                      </a:rPr>
                      <a:t>Налог на имущество физ.лиц</a:t>
                    </a:r>
                  </a:p>
                  <a:p>
                    <a:r>
                      <a:rPr lang="ru-RU" sz="1000">
                        <a:latin typeface="Roboto Bold (Основной текст)"/>
                      </a:rPr>
                      <a:t>2%</a:t>
                    </a:r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24143344076611215"/>
                  <c:y val="9.2820505859170024E-2"/>
                </c:manualLayout>
              </c:layout>
              <c:tx>
                <c:rich>
                  <a:bodyPr/>
                  <a:lstStyle/>
                  <a:p>
                    <a:r>
                      <a:rPr lang="ru-RU" sz="1000">
                        <a:latin typeface="Roboto Bold (Основной текст)"/>
                      </a:rPr>
                      <a:t>Земельный налог</a:t>
                    </a:r>
                  </a:p>
                  <a:p>
                    <a:r>
                      <a:rPr lang="ru-RU" sz="1000">
                        <a:latin typeface="Roboto Bold (Основной текст)"/>
                      </a:rPr>
                      <a:t>4%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8625575559234914"/>
                  <c:y val="-1.0828392104677733E-2"/>
                </c:manualLayout>
              </c:layout>
              <c:tx>
                <c:rich>
                  <a:bodyPr/>
                  <a:lstStyle/>
                  <a:p>
                    <a:r>
                      <a:rPr lang="ru-RU" sz="1000">
                        <a:latin typeface="Roboto Bold (Основной текст)"/>
                      </a:rPr>
                      <a:t>Государственная пошлина</a:t>
                    </a:r>
                  </a:p>
                  <a:p>
                    <a:r>
                      <a:rPr lang="ru-RU" sz="1000">
                        <a:latin typeface="Roboto Bold (Основной текст)"/>
                      </a:rPr>
                      <a:t>2%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Roboto Bold (Основной текст)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(налоговые!$A$8;налоговые!$A$11;налоговые!$A$12;налоговые!$A$16;налоговые!$A$17;налоговые!$A$20)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(налоговые!$D$8;налоговые!$D$11;налоговые!$L$13;налоговые!$D$16;налоговые!$D$17;налоговые!$D$20)</c:f>
              <c:numCache>
                <c:formatCode>#,###,</c:formatCode>
                <c:ptCount val="6"/>
                <c:pt idx="0">
                  <c:v>1177693.7255599999</c:v>
                </c:pt>
                <c:pt idx="1">
                  <c:v>17183.511849999999</c:v>
                </c:pt>
                <c:pt idx="2">
                  <c:v>139864.58809999999</c:v>
                </c:pt>
                <c:pt idx="3">
                  <c:v>27296.375520000001</c:v>
                </c:pt>
                <c:pt idx="4">
                  <c:v>53471.440019999995</c:v>
                </c:pt>
                <c:pt idx="5">
                  <c:v>28312.217980000001</c:v>
                </c:pt>
              </c:numCache>
            </c:numRef>
          </c:val>
        </c:ser>
        <c:ser>
          <c:idx val="6"/>
          <c:order val="1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(налоговые!$A$8;налоговые!$A$11;налоговые!$A$12;налоговые!$A$16;налоговые!$A$17;налоговые!$A$20)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налоговые!$D$15</c:f>
              <c:numCache>
                <c:formatCode>#,###,</c:formatCode>
                <c:ptCount val="1"/>
                <c:pt idx="0">
                  <c:v>598.66480000000001</c:v>
                </c:pt>
              </c:numCache>
            </c:numRef>
          </c:val>
        </c:ser>
        <c:ser>
          <c:idx val="7"/>
          <c:order val="2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(налоговые!$A$8;налоговые!$A$11;налоговые!$A$12;налоговые!$A$16;налоговые!$A$17;налоговые!$A$20)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налоговые!$D$16</c:f>
              <c:numCache>
                <c:formatCode>#,###,</c:formatCode>
                <c:ptCount val="1"/>
                <c:pt idx="0">
                  <c:v>27296.375520000001</c:v>
                </c:pt>
              </c:numCache>
            </c:numRef>
          </c:val>
        </c:ser>
        <c:ser>
          <c:idx val="10"/>
          <c:order val="3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(налоговые!$A$8;налоговые!$A$11;налоговые!$A$12;налоговые!$A$16;налоговые!$A$17;налоговые!$A$20)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налоговые!$D$19</c:f>
              <c:numCache>
                <c:formatCode>#,###,</c:formatCode>
                <c:ptCount val="1"/>
                <c:pt idx="0">
                  <c:v>9976.3491799999993</c:v>
                </c:pt>
              </c:numCache>
            </c:numRef>
          </c:val>
        </c:ser>
        <c:ser>
          <c:idx val="2"/>
          <c:order val="4"/>
          <c:tx>
            <c:strRef>
              <c:f>налоговые!$D$2</c:f>
              <c:strCache>
                <c:ptCount val="1"/>
                <c:pt idx="0">
                  <c:v>Исполнение, 2020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0.20092978298753861"/>
                  <c:y val="3.4049425236669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372809970056235E-2"/>
                  <c:y val="0.157584507352796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352363972358506E-2"/>
                  <c:y val="0.139874996929721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8678700173084676E-2"/>
                  <c:y val="9.23868726235864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3893068449490151"/>
                  <c:y val="7.10494779520961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(налоговые!$A$8;налоговые!$A$11;налоговые!$A$12;налоговые!$A$16;налоговые!$A$17;налоговые!$A$20)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налоговые!$D$8:$D$20</c:f>
              <c:numCache>
                <c:formatCode>#,###,</c:formatCode>
                <c:ptCount val="13"/>
                <c:pt idx="0">
                  <c:v>1177693.7255599999</c:v>
                </c:pt>
                <c:pt idx="1">
                  <c:v>1162188.6647900001</c:v>
                </c:pt>
                <c:pt idx="2">
                  <c:v>15505.06077</c:v>
                </c:pt>
                <c:pt idx="3">
                  <c:v>17183.511849999999</c:v>
                </c:pt>
                <c:pt idx="4">
                  <c:v>112724.38819</c:v>
                </c:pt>
                <c:pt idx="5">
                  <c:v>26436.3838</c:v>
                </c:pt>
                <c:pt idx="6">
                  <c:v>105.15131</c:v>
                </c:pt>
                <c:pt idx="7">
                  <c:v>598.66480000000001</c:v>
                </c:pt>
                <c:pt idx="8">
                  <c:v>27296.375520000001</c:v>
                </c:pt>
                <c:pt idx="9">
                  <c:v>53471.440019999995</c:v>
                </c:pt>
                <c:pt idx="10">
                  <c:v>43495.090839999997</c:v>
                </c:pt>
                <c:pt idx="11">
                  <c:v>9976.3491799999993</c:v>
                </c:pt>
                <c:pt idx="12">
                  <c:v>28312.217980000001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333333333332E-2"/>
          <c:y val="9.5458553219760128E-2"/>
          <c:w val="0.4969096675415573"/>
          <c:h val="0.736985880988188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1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pattFill prst="wdDnDiag">
                <a:fgClr>
                  <a:srgbClr val="66AE6D"/>
                </a:fgClr>
                <a:bgClr>
                  <a:srgbClr val="A2D0AF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6813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explosion val="2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18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pattFill prst="pct5">
                <a:fgClr>
                  <a:schemeClr val="accent2">
                    <a:lumMod val="50000"/>
                  </a:schemeClr>
                </a:fgClr>
                <a:bgClr>
                  <a:schemeClr val="accent6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pattFill prst="ltDnDiag">
                <a:fgClr>
                  <a:schemeClr val="accent1">
                    <a:lumMod val="75000"/>
                  </a:schemeClr>
                </a:fgClr>
                <a:bgClr>
                  <a:schemeClr val="accent6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pattFill prst="dashUpDiag">
                <a:fgClr>
                  <a:schemeClr val="accent1">
                    <a:lumMod val="75000"/>
                  </a:schemeClr>
                </a:fgClr>
                <a:bgClr>
                  <a:schemeClr val="accent6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pattFill prst="diagBrick">
                <a:fgClr>
                  <a:schemeClr val="accent1">
                    <a:lumMod val="75000"/>
                  </a:schemeClr>
                </a:fgClr>
                <a:bgClr>
                  <a:schemeClr val="accent6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5105096237970256E-2"/>
                  <c:y val="4.2904615895663863E-2"/>
                </c:manualLayout>
              </c:layout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7381577299006571E-3"/>
                  <c:y val="-1.8515538134858906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pattFill prst="wdDnDiag">
                  <a:fgClr>
                    <a:srgbClr val="66AE6D"/>
                  </a:fgClr>
                  <a:bgClr>
                    <a:srgbClr val="068139"/>
                  </a:bgClr>
                </a:patt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586504811898513E-2"/>
                  <c:y val="4.9528944558127223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solidFill>
                  <a:srgbClr val="06813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0939741907261618E-2"/>
                  <c:y val="5.6516272352506863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gradFill rotWithShape="1">
                  <a:gsLst>
                    <a:gs pos="0">
                      <a:schemeClr val="accent4">
                        <a:shade val="51000"/>
                        <a:satMod val="130000"/>
                      </a:schemeClr>
                    </a:gs>
                    <a:gs pos="80000">
                      <a:schemeClr val="accent4">
                        <a:shade val="93000"/>
                        <a:satMod val="130000"/>
                      </a:schemeClr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085072178477689E-2"/>
                  <c:y val="-7.600111851743239E-3"/>
                </c:manualLayout>
              </c:layout>
              <c:spPr>
                <a:gradFill rotWithShape="1">
                  <a:gsLst>
                    <a:gs pos="0">
                      <a:schemeClr val="accent5">
                        <a:shade val="51000"/>
                        <a:satMod val="130000"/>
                      </a:schemeClr>
                    </a:gs>
                    <a:gs pos="80000">
                      <a:schemeClr val="accent5">
                        <a:shade val="93000"/>
                        <a:satMod val="130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(обеспечение деятельности ОМС, муниципальных учереждений, резервный фонд)</c:v>
                </c:pt>
                <c:pt idx="1">
                  <c:v>Инвестпроект "Комплексное развитие тобольской промышленной площадки"</c:v>
                </c:pt>
                <c:pt idx="2">
                  <c:v>Национальная экономика (дорожное, лесное хозяйство и транспортное обслуживание)</c:v>
                </c:pt>
                <c:pt idx="3">
                  <c:v>Нац. безопасность (пожарная безопасность, предупреждение ЧС), охрана окружающей среды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_-* #,##0\ _₽_-;\-* #,##0\ _₽_-;_-* "-"??\ _₽_-;_-@_-</c:formatCode>
                <c:ptCount val="9"/>
                <c:pt idx="0">
                  <c:v>491</c:v>
                </c:pt>
                <c:pt idx="1">
                  <c:v>1346</c:v>
                </c:pt>
                <c:pt idx="2">
                  <c:v>1141</c:v>
                </c:pt>
                <c:pt idx="3">
                  <c:v>54</c:v>
                </c:pt>
                <c:pt idx="4">
                  <c:v>1761</c:v>
                </c:pt>
                <c:pt idx="5">
                  <c:v>3202</c:v>
                </c:pt>
                <c:pt idx="6">
                  <c:v>264</c:v>
                </c:pt>
                <c:pt idx="7">
                  <c:v>440</c:v>
                </c:pt>
                <c:pt idx="8">
                  <c:v>280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79593923486931"/>
          <c:y val="9.4815367134189393E-2"/>
          <c:w val="0.37590590085919068"/>
          <c:h val="0.86698255196349294"/>
        </c:manualLayout>
      </c:layout>
      <c:overlay val="1"/>
      <c:txPr>
        <a:bodyPr/>
        <a:lstStyle/>
        <a:p>
          <a:pPr>
            <a:defRPr sz="11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40C572-BE28-4F24-A677-C582BBDDCAC6}">
      <dgm:prSet phldrT="[Текст]" custT="1"/>
      <dgm:spPr>
        <a:xfrm>
          <a:off x="1031259" y="1404043"/>
          <a:ext cx="7853519" cy="702302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ru-RU" sz="24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    </a:t>
          </a:r>
          <a:r>
            <a:rPr lang="ru-RU" sz="20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На поддержку отраслей экономики</a:t>
          </a:r>
          <a:endParaRPr lang="ru-RU" sz="20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F997C4E-2A1A-4117-B60A-5ADE2F7DB7C4}">
      <dgm:prSet phldrT="[Текст]" custT="1"/>
      <dgm:spPr>
        <a:xfrm>
          <a:off x="1185716" y="2457160"/>
          <a:ext cx="7699062" cy="702302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indent="87313"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Строительства, реконструкции, капитального ремонта </a:t>
          </a:r>
        </a:p>
        <a:p>
          <a:pPr marL="0" indent="87313"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дорог, транспорта и коммунальной инфраструктуры</a:t>
          </a:r>
          <a:endParaRPr lang="ru-RU" sz="1600" b="1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C71AE6A-B050-4515-9CF2-3F71DEF2AA04}">
      <dgm:prSet custT="1"/>
      <dgm:spPr>
        <a:xfrm>
          <a:off x="528010" y="350926"/>
          <a:ext cx="8356769" cy="702302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ru-RU" sz="24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        </a:t>
          </a:r>
          <a:r>
            <a:rPr lang="ru-RU" sz="20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Социальной направленности </a:t>
          </a:r>
          <a:endParaRPr lang="ru-RU" sz="20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DFB504D-D3C2-44B5-A126-62F159000EAE}" type="sibTrans" cxnId="{1933CCEA-2841-4C67-881F-4A91C408764A}">
      <dgm:prSet/>
      <dgm:spPr>
        <a:xfrm>
          <a:off x="-6350946" y="-971459"/>
          <a:ext cx="7559542" cy="7559542"/>
        </a:xfr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n-lt"/>
          </a:endParaRPr>
        </a:p>
      </dgm:t>
    </dgm:pt>
    <dgm:pt modelId="{451E8FF5-8BA2-44C9-8826-95B30613BEAB}">
      <dgm:prSet phldrT="[Текст]" custT="1"/>
      <dgm:spPr>
        <a:xfrm>
          <a:off x="528010" y="4563394"/>
          <a:ext cx="8356769" cy="702302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ru-RU" sz="1800" b="1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  Общего характера</a:t>
          </a:r>
          <a:endParaRPr lang="ru-RU" sz="1800" b="1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gm:t>
    </dgm:pt>
    <dgm:pt modelId="{C456268C-5494-438B-B72A-E6444FE82B4E}" type="sibTrans" cxnId="{8C921F9D-F273-4F51-8992-D64688E66DA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5869F7C-D025-471A-9711-9C0AEFD3ADDE}" type="parTrans" cxnId="{8C921F9D-F273-4F51-8992-D64688E66DA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30436DC-5F0E-4DA4-AB64-0201AF3394AD}">
      <dgm:prSet phldrT="[Текст]" custT="1"/>
      <dgm:spPr>
        <a:xfrm>
          <a:off x="1031259" y="3510277"/>
          <a:ext cx="7853519" cy="702302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    </a:t>
          </a:r>
          <a:r>
            <a:rPr lang="ru-RU" sz="1800" b="1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Управления муниципальной собственностью</a:t>
          </a:r>
          <a:endParaRPr lang="ru-RU" sz="1800" b="1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A4DEBD9-2257-4424-AC3A-A6B1458CC092}" type="pres">
      <dgm:prSet presAssocID="{1876460D-CCF9-486E-BFB6-D95756C66F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A653660-913F-4F41-81A4-07783320FE96}" type="pres">
      <dgm:prSet presAssocID="{1876460D-CCF9-486E-BFB6-D95756C66F95}" presName="Name1" presStyleCnt="0"/>
      <dgm:spPr/>
      <dgm:t>
        <a:bodyPr/>
        <a:lstStyle/>
        <a:p>
          <a:endParaRPr lang="ru-RU"/>
        </a:p>
      </dgm:t>
    </dgm:pt>
    <dgm:pt modelId="{02CC6527-AF4C-4345-93BB-24C9EFC93049}" type="pres">
      <dgm:prSet presAssocID="{1876460D-CCF9-486E-BFB6-D95756C66F95}" presName="cycle" presStyleCnt="0"/>
      <dgm:spPr/>
      <dgm:t>
        <a:bodyPr/>
        <a:lstStyle/>
        <a:p>
          <a:endParaRPr lang="ru-RU"/>
        </a:p>
      </dgm:t>
    </dgm:pt>
    <dgm:pt modelId="{8685209E-5C70-4414-B757-143DD7B577D5}" type="pres">
      <dgm:prSet presAssocID="{1876460D-CCF9-486E-BFB6-D95756C66F95}" presName="srcNode" presStyleLbl="node1" presStyleIdx="0" presStyleCnt="5"/>
      <dgm:spPr/>
      <dgm:t>
        <a:bodyPr/>
        <a:lstStyle/>
        <a:p>
          <a:endParaRPr lang="ru-RU"/>
        </a:p>
      </dgm:t>
    </dgm:pt>
    <dgm:pt modelId="{20D4BFC7-E3FE-479C-832B-95391B78C66C}" type="pres">
      <dgm:prSet presAssocID="{1876460D-CCF9-486E-BFB6-D95756C66F95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86"/>
          </a:avLst>
        </a:prstGeom>
      </dgm:spPr>
      <dgm:t>
        <a:bodyPr/>
        <a:lstStyle/>
        <a:p>
          <a:endParaRPr lang="ru-RU"/>
        </a:p>
      </dgm:t>
    </dgm:pt>
    <dgm:pt modelId="{A13A0271-3864-46E9-87A9-5798D3496D5C}" type="pres">
      <dgm:prSet presAssocID="{1876460D-CCF9-486E-BFB6-D95756C66F95}" presName="extraNode" presStyleLbl="node1" presStyleIdx="0" presStyleCnt="5"/>
      <dgm:spPr/>
      <dgm:t>
        <a:bodyPr/>
        <a:lstStyle/>
        <a:p>
          <a:endParaRPr lang="ru-RU"/>
        </a:p>
      </dgm:t>
    </dgm:pt>
    <dgm:pt modelId="{A0CB14EE-58AA-4A31-BAD4-B1F515D3A4C3}" type="pres">
      <dgm:prSet presAssocID="{1876460D-CCF9-486E-BFB6-D95756C66F95}" presName="dstNode" presStyleLbl="node1" presStyleIdx="0" presStyleCnt="5"/>
      <dgm:spPr/>
      <dgm:t>
        <a:bodyPr/>
        <a:lstStyle/>
        <a:p>
          <a:endParaRPr lang="ru-RU"/>
        </a:p>
      </dgm:t>
    </dgm:pt>
    <dgm:pt modelId="{C65D9BB5-1DA9-4D09-B95A-EF9B00F78F64}" type="pres">
      <dgm:prSet presAssocID="{6C71AE6A-B050-4515-9CF2-3F71DEF2AA04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336953-4C0C-4CF6-822F-891B08CB1E57}" type="pres">
      <dgm:prSet presAssocID="{6C71AE6A-B050-4515-9CF2-3F71DEF2AA04}" presName="accent_1" presStyleCnt="0"/>
      <dgm:spPr/>
      <dgm:t>
        <a:bodyPr/>
        <a:lstStyle/>
        <a:p>
          <a:endParaRPr lang="ru-RU"/>
        </a:p>
      </dgm:t>
    </dgm:pt>
    <dgm:pt modelId="{39E2EAA6-00F7-4857-82D8-3B7B01E720CF}" type="pres">
      <dgm:prSet presAssocID="{6C71AE6A-B050-4515-9CF2-3F71DEF2AA04}" presName="accentRepeatNode" presStyleLbl="solidFgAcc1" presStyleIdx="0" presStyleCnt="5" custAng="2422141" custScaleX="77531" custScaleY="83342"/>
      <dgm:spPr>
        <a:xfrm>
          <a:off x="89070" y="263138"/>
          <a:ext cx="877878" cy="877878"/>
        </a:xfrm>
        <a:prstGeom prst="ellipse">
          <a:avLst/>
        </a:prstGeom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1E51C986-55ED-40D2-9AB1-065138641095}" type="pres">
      <dgm:prSet presAssocID="{9D40C572-BE28-4F24-A677-C582BBDDCAC6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659C1F-F05F-47D5-A150-69024A404693}" type="pres">
      <dgm:prSet presAssocID="{9D40C572-BE28-4F24-A677-C582BBDDCAC6}" presName="accent_2" presStyleCnt="0"/>
      <dgm:spPr/>
      <dgm:t>
        <a:bodyPr/>
        <a:lstStyle/>
        <a:p>
          <a:endParaRPr lang="ru-RU"/>
        </a:p>
      </dgm:t>
    </dgm:pt>
    <dgm:pt modelId="{29A39F35-260B-46D8-AF6D-74308141373D}" type="pres">
      <dgm:prSet presAssocID="{9D40C572-BE28-4F24-A677-C582BBDDCAC6}" presName="accentRepeatNode" presStyleLbl="solidFgAcc1" presStyleIdx="1" presStyleCnt="5"/>
      <dgm:spPr>
        <a:xfrm>
          <a:off x="592320" y="1316255"/>
          <a:ext cx="877878" cy="877878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709EEEA6-F585-4B84-9DB3-321AF5598CC2}" type="pres">
      <dgm:prSet presAssocID="{7F997C4E-2A1A-4117-B60A-5ADE2F7DB7C4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08D3485-E544-42BB-B41F-4FF89C84A4E9}" type="pres">
      <dgm:prSet presAssocID="{7F997C4E-2A1A-4117-B60A-5ADE2F7DB7C4}" presName="accent_3" presStyleCnt="0"/>
      <dgm:spPr/>
      <dgm:t>
        <a:bodyPr/>
        <a:lstStyle/>
        <a:p>
          <a:endParaRPr lang="ru-RU"/>
        </a:p>
      </dgm:t>
    </dgm:pt>
    <dgm:pt modelId="{F39137F0-AA46-435B-B559-EE2E9DA9E120}" type="pres">
      <dgm:prSet presAssocID="{7F997C4E-2A1A-4117-B60A-5ADE2F7DB7C4}" presName="accentRepeatNode" presStyleLbl="solidFgAcc1" presStyleIdx="2" presStyleCnt="5" custScaleX="91247" custScaleY="79539"/>
      <dgm:spPr>
        <a:xfrm>
          <a:off x="746777" y="2369372"/>
          <a:ext cx="877878" cy="877878"/>
        </a:xfrm>
        <a:prstGeom prst="ellipse">
          <a:avLst/>
        </a:prstGeom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7EC3023E-94B1-4FA2-9D26-1B161275315C}" type="pres">
      <dgm:prSet presAssocID="{230436DC-5F0E-4DA4-AB64-0201AF3394AD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1FF0D8A-9460-4864-B561-4DF777F4EF0D}" type="pres">
      <dgm:prSet presAssocID="{230436DC-5F0E-4DA4-AB64-0201AF3394AD}" presName="accent_4" presStyleCnt="0"/>
      <dgm:spPr/>
      <dgm:t>
        <a:bodyPr/>
        <a:lstStyle/>
        <a:p>
          <a:endParaRPr lang="ru-RU"/>
        </a:p>
      </dgm:t>
    </dgm:pt>
    <dgm:pt modelId="{EEF6FF47-E26E-4634-8E4C-A811547FA9B4}" type="pres">
      <dgm:prSet presAssocID="{230436DC-5F0E-4DA4-AB64-0201AF3394AD}" presName="accentRepeatNode" presStyleLbl="solidFgAcc1" presStyleIdx="3" presStyleCnt="5"/>
      <dgm:spPr>
        <a:xfrm>
          <a:off x="592320" y="3422489"/>
          <a:ext cx="877878" cy="877878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  <dgm:pt modelId="{7D52EA3A-7ABD-4C47-B71F-7E87AD264097}" type="pres">
      <dgm:prSet presAssocID="{451E8FF5-8BA2-44C9-8826-95B30613BEAB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B145413-17A6-4018-BA79-78A43FA672BA}" type="pres">
      <dgm:prSet presAssocID="{451E8FF5-8BA2-44C9-8826-95B30613BEAB}" presName="accent_5" presStyleCnt="0"/>
      <dgm:spPr/>
      <dgm:t>
        <a:bodyPr/>
        <a:lstStyle/>
        <a:p>
          <a:endParaRPr lang="ru-RU"/>
        </a:p>
      </dgm:t>
    </dgm:pt>
    <dgm:pt modelId="{D9D6DF30-BDEA-4BC3-BB0B-CCE6E086790E}" type="pres">
      <dgm:prSet presAssocID="{451E8FF5-8BA2-44C9-8826-95B30613BEAB}" presName="accentRepeatNode" presStyleLbl="solidFgAcc1" presStyleIdx="4" presStyleCnt="5" custScaleX="88758" custScaleY="81604"/>
      <dgm:spPr>
        <a:xfrm>
          <a:off x="89070" y="4475606"/>
          <a:ext cx="877878" cy="877878"/>
        </a:xfrm>
        <a:prstGeom prst="ellipse">
          <a:avLst/>
        </a:prstGeom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ru-RU"/>
        </a:p>
      </dgm:t>
    </dgm:pt>
  </dgm:ptLst>
  <dgm:cxnLst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79DAA4A9-83BD-4715-8A41-5FC6E6124769}" type="presOf" srcId="{451E8FF5-8BA2-44C9-8826-95B30613BEAB}" destId="{7D52EA3A-7ABD-4C47-B71F-7E87AD264097}" srcOrd="0" destOrd="0" presId="urn:microsoft.com/office/officeart/2008/layout/VerticalCurvedList"/>
    <dgm:cxn modelId="{87E93933-2175-4513-BA20-01A693808310}" type="presOf" srcId="{6C71AE6A-B050-4515-9CF2-3F71DEF2AA04}" destId="{C65D9BB5-1DA9-4D09-B95A-EF9B00F78F64}" srcOrd="0" destOrd="0" presId="urn:microsoft.com/office/officeart/2008/layout/VerticalCurvedList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F738C5BC-29F5-4281-BC8F-78928306039F}" type="presOf" srcId="{1876460D-CCF9-486E-BFB6-D95756C66F95}" destId="{2A4DEBD9-2257-4424-AC3A-A6B1458CC092}" srcOrd="0" destOrd="0" presId="urn:microsoft.com/office/officeart/2008/layout/VerticalCurvedList"/>
    <dgm:cxn modelId="{602427CE-A4C6-46A9-B2E0-46FE09A8E49E}" type="presOf" srcId="{9D40C572-BE28-4F24-A677-C582BBDDCAC6}" destId="{1E51C986-55ED-40D2-9AB1-065138641095}" srcOrd="0" destOrd="0" presId="urn:microsoft.com/office/officeart/2008/layout/VerticalCurvedList"/>
    <dgm:cxn modelId="{1E70941B-839E-42BD-BBB9-93C144D227D1}" type="presOf" srcId="{FDFB504D-D3C2-44B5-A126-62F159000EAE}" destId="{20D4BFC7-E3FE-479C-832B-95391B78C66C}" srcOrd="0" destOrd="0" presId="urn:microsoft.com/office/officeart/2008/layout/VerticalCurvedList"/>
    <dgm:cxn modelId="{32C2592E-4F19-4AFF-863E-A5A9CBAE0A5B}" type="presOf" srcId="{7F997C4E-2A1A-4117-B60A-5ADE2F7DB7C4}" destId="{709EEEA6-F585-4B84-9DB3-321AF5598CC2}" srcOrd="0" destOrd="0" presId="urn:microsoft.com/office/officeart/2008/layout/VerticalCurvedList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8C921F9D-F273-4F51-8992-D64688E66DAF}" srcId="{1876460D-CCF9-486E-BFB6-D95756C66F95}" destId="{451E8FF5-8BA2-44C9-8826-95B30613BEAB}" srcOrd="4" destOrd="0" parTransId="{E5869F7C-D025-471A-9711-9C0AEFD3ADDE}" sibTransId="{C456268C-5494-438B-B72A-E6444FE82B4E}"/>
    <dgm:cxn modelId="{17ADA348-188B-4E0A-A021-2F3FB9E003E6}" type="presOf" srcId="{230436DC-5F0E-4DA4-AB64-0201AF3394AD}" destId="{7EC3023E-94B1-4FA2-9D26-1B161275315C}" srcOrd="0" destOrd="0" presId="urn:microsoft.com/office/officeart/2008/layout/VerticalCurvedList"/>
    <dgm:cxn modelId="{CEA6EDC6-A05D-487E-BB60-3A148779147B}" type="presParOf" srcId="{2A4DEBD9-2257-4424-AC3A-A6B1458CC092}" destId="{0A653660-913F-4F41-81A4-07783320FE96}" srcOrd="0" destOrd="0" presId="urn:microsoft.com/office/officeart/2008/layout/VerticalCurvedList"/>
    <dgm:cxn modelId="{420205CF-6AB7-4FD0-8861-E222E80A6350}" type="presParOf" srcId="{0A653660-913F-4F41-81A4-07783320FE96}" destId="{02CC6527-AF4C-4345-93BB-24C9EFC93049}" srcOrd="0" destOrd="0" presId="urn:microsoft.com/office/officeart/2008/layout/VerticalCurvedList"/>
    <dgm:cxn modelId="{DB2E06E3-9AE0-41FA-B559-FBB153B5DFAD}" type="presParOf" srcId="{02CC6527-AF4C-4345-93BB-24C9EFC93049}" destId="{8685209E-5C70-4414-B757-143DD7B577D5}" srcOrd="0" destOrd="0" presId="urn:microsoft.com/office/officeart/2008/layout/VerticalCurvedList"/>
    <dgm:cxn modelId="{E4D2011F-DB87-4A64-8BEB-588D623DA924}" type="presParOf" srcId="{02CC6527-AF4C-4345-93BB-24C9EFC93049}" destId="{20D4BFC7-E3FE-479C-832B-95391B78C66C}" srcOrd="1" destOrd="0" presId="urn:microsoft.com/office/officeart/2008/layout/VerticalCurvedList"/>
    <dgm:cxn modelId="{0F7ECA20-2712-408E-8C5C-2844DFD66B86}" type="presParOf" srcId="{02CC6527-AF4C-4345-93BB-24C9EFC93049}" destId="{A13A0271-3864-46E9-87A9-5798D3496D5C}" srcOrd="2" destOrd="0" presId="urn:microsoft.com/office/officeart/2008/layout/VerticalCurvedList"/>
    <dgm:cxn modelId="{64833B98-9E20-463E-AADA-6056913E5372}" type="presParOf" srcId="{02CC6527-AF4C-4345-93BB-24C9EFC93049}" destId="{A0CB14EE-58AA-4A31-BAD4-B1F515D3A4C3}" srcOrd="3" destOrd="0" presId="urn:microsoft.com/office/officeart/2008/layout/VerticalCurvedList"/>
    <dgm:cxn modelId="{E6686B41-7185-42AC-9F60-B5D3C7C0D749}" type="presParOf" srcId="{0A653660-913F-4F41-81A4-07783320FE96}" destId="{C65D9BB5-1DA9-4D09-B95A-EF9B00F78F64}" srcOrd="1" destOrd="0" presId="urn:microsoft.com/office/officeart/2008/layout/VerticalCurvedList"/>
    <dgm:cxn modelId="{2BC86E33-E184-46D9-827D-2DB98DDA88C9}" type="presParOf" srcId="{0A653660-913F-4F41-81A4-07783320FE96}" destId="{0D336953-4C0C-4CF6-822F-891B08CB1E57}" srcOrd="2" destOrd="0" presId="urn:microsoft.com/office/officeart/2008/layout/VerticalCurvedList"/>
    <dgm:cxn modelId="{72861628-2F82-4843-B6F8-2FA3EB64F321}" type="presParOf" srcId="{0D336953-4C0C-4CF6-822F-891B08CB1E57}" destId="{39E2EAA6-00F7-4857-82D8-3B7B01E720CF}" srcOrd="0" destOrd="0" presId="urn:microsoft.com/office/officeart/2008/layout/VerticalCurvedList"/>
    <dgm:cxn modelId="{12898FFB-6D22-4F39-BF22-1E8BA8185446}" type="presParOf" srcId="{0A653660-913F-4F41-81A4-07783320FE96}" destId="{1E51C986-55ED-40D2-9AB1-065138641095}" srcOrd="3" destOrd="0" presId="urn:microsoft.com/office/officeart/2008/layout/VerticalCurvedList"/>
    <dgm:cxn modelId="{566210EE-D945-46B1-A836-244511ADC846}" type="presParOf" srcId="{0A653660-913F-4F41-81A4-07783320FE96}" destId="{BB659C1F-F05F-47D5-A150-69024A404693}" srcOrd="4" destOrd="0" presId="urn:microsoft.com/office/officeart/2008/layout/VerticalCurvedList"/>
    <dgm:cxn modelId="{97391C4C-65D1-4D45-9A8B-F52737472D5D}" type="presParOf" srcId="{BB659C1F-F05F-47D5-A150-69024A404693}" destId="{29A39F35-260B-46D8-AF6D-74308141373D}" srcOrd="0" destOrd="0" presId="urn:microsoft.com/office/officeart/2008/layout/VerticalCurvedList"/>
    <dgm:cxn modelId="{DC8AD503-AFD5-414F-8D06-86D08C3E0700}" type="presParOf" srcId="{0A653660-913F-4F41-81A4-07783320FE96}" destId="{709EEEA6-F585-4B84-9DB3-321AF5598CC2}" srcOrd="5" destOrd="0" presId="urn:microsoft.com/office/officeart/2008/layout/VerticalCurvedList"/>
    <dgm:cxn modelId="{623F1A7C-79F0-414B-88A2-A235CF5A3628}" type="presParOf" srcId="{0A653660-913F-4F41-81A4-07783320FE96}" destId="{F08D3485-E544-42BB-B41F-4FF89C84A4E9}" srcOrd="6" destOrd="0" presId="urn:microsoft.com/office/officeart/2008/layout/VerticalCurvedList"/>
    <dgm:cxn modelId="{463F6F03-DB2B-4A79-907C-2831C38AF08A}" type="presParOf" srcId="{F08D3485-E544-42BB-B41F-4FF89C84A4E9}" destId="{F39137F0-AA46-435B-B559-EE2E9DA9E120}" srcOrd="0" destOrd="0" presId="urn:microsoft.com/office/officeart/2008/layout/VerticalCurvedList"/>
    <dgm:cxn modelId="{FB723D29-D0D3-416F-8227-253E53DE1807}" type="presParOf" srcId="{0A653660-913F-4F41-81A4-07783320FE96}" destId="{7EC3023E-94B1-4FA2-9D26-1B161275315C}" srcOrd="7" destOrd="0" presId="urn:microsoft.com/office/officeart/2008/layout/VerticalCurvedList"/>
    <dgm:cxn modelId="{F60FEB75-0D89-4D69-969E-D6A5F9B405A1}" type="presParOf" srcId="{0A653660-913F-4F41-81A4-07783320FE96}" destId="{31FF0D8A-9460-4864-B561-4DF777F4EF0D}" srcOrd="8" destOrd="0" presId="urn:microsoft.com/office/officeart/2008/layout/VerticalCurvedList"/>
    <dgm:cxn modelId="{0EC4C3E0-D5C6-44AA-8CF1-D9774813508C}" type="presParOf" srcId="{31FF0D8A-9460-4864-B561-4DF777F4EF0D}" destId="{EEF6FF47-E26E-4634-8E4C-A811547FA9B4}" srcOrd="0" destOrd="0" presId="urn:microsoft.com/office/officeart/2008/layout/VerticalCurvedList"/>
    <dgm:cxn modelId="{954AE4F0-88C5-4D57-89AB-B3C17186A7F6}" type="presParOf" srcId="{0A653660-913F-4F41-81A4-07783320FE96}" destId="{7D52EA3A-7ABD-4C47-B71F-7E87AD264097}" srcOrd="9" destOrd="0" presId="urn:microsoft.com/office/officeart/2008/layout/VerticalCurvedList"/>
    <dgm:cxn modelId="{CDA23FDD-854D-438A-84E5-D4F9EA65BC51}" type="presParOf" srcId="{0A653660-913F-4F41-81A4-07783320FE96}" destId="{FB145413-17A6-4018-BA79-78A43FA672BA}" srcOrd="10" destOrd="0" presId="urn:microsoft.com/office/officeart/2008/layout/VerticalCurvedList"/>
    <dgm:cxn modelId="{51BF4CD1-0C9D-4F9F-BE9F-29C8EA3D5CFB}" type="presParOf" srcId="{FB145413-17A6-4018-BA79-78A43FA672BA}" destId="{D9D6DF30-BDEA-4BC3-BB0B-CCE6E08679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4BFC7-E3FE-479C-832B-95391B78C66C}">
      <dsp:nvSpPr>
        <dsp:cNvPr id="0" name=""/>
        <dsp:cNvSpPr/>
      </dsp:nvSpPr>
      <dsp:spPr>
        <a:xfrm>
          <a:off x="-6595351" y="-1008615"/>
          <a:ext cx="7849878" cy="7849878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D9BB5-1DA9-4D09-B95A-EF9B00F78F64}">
      <dsp:nvSpPr>
        <dsp:cNvPr id="0" name=""/>
        <dsp:cNvSpPr/>
      </dsp:nvSpPr>
      <dsp:spPr>
        <a:xfrm>
          <a:off x="547972" y="364423"/>
          <a:ext cx="9359568" cy="729314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8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        </a:t>
          </a:r>
          <a:r>
            <a:rPr lang="ru-RU" sz="20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Социальной направленности </a:t>
          </a:r>
          <a:endParaRPr lang="ru-RU" sz="20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547972" y="364423"/>
        <a:ext cx="9359568" cy="729314"/>
      </dsp:txXfrm>
    </dsp:sp>
    <dsp:sp modelId="{39E2EAA6-00F7-4857-82D8-3B7B01E720CF}">
      <dsp:nvSpPr>
        <dsp:cNvPr id="0" name=""/>
        <dsp:cNvSpPr/>
      </dsp:nvSpPr>
      <dsp:spPr>
        <a:xfrm rot="2422141">
          <a:off x="194569" y="349190"/>
          <a:ext cx="706805" cy="75978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51C986-55ED-40D2-9AB1-065138641095}">
      <dsp:nvSpPr>
        <dsp:cNvPr id="0" name=""/>
        <dsp:cNvSpPr/>
      </dsp:nvSpPr>
      <dsp:spPr>
        <a:xfrm>
          <a:off x="1070577" y="1458045"/>
          <a:ext cx="8836963" cy="729314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89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    </a:t>
          </a:r>
          <a:r>
            <a:rPr lang="ru-RU" sz="20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На поддержку отраслей экономики</a:t>
          </a:r>
          <a:endParaRPr lang="ru-RU" sz="20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070577" y="1458045"/>
        <a:ext cx="8836963" cy="729314"/>
      </dsp:txXfrm>
    </dsp:sp>
    <dsp:sp modelId="{29A39F35-260B-46D8-AF6D-74308141373D}">
      <dsp:nvSpPr>
        <dsp:cNvPr id="0" name=""/>
        <dsp:cNvSpPr/>
      </dsp:nvSpPr>
      <dsp:spPr>
        <a:xfrm>
          <a:off x="614755" y="1366881"/>
          <a:ext cx="911642" cy="911642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9EEEA6-F585-4B84-9DB3-321AF5598CC2}">
      <dsp:nvSpPr>
        <dsp:cNvPr id="0" name=""/>
        <dsp:cNvSpPr/>
      </dsp:nvSpPr>
      <dsp:spPr>
        <a:xfrm>
          <a:off x="1230975" y="2551666"/>
          <a:ext cx="8676565" cy="729314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893" tIns="40640" rIns="40640" bIns="40640" numCol="1" spcCol="1270" anchor="ctr" anchorCtr="0">
          <a:noAutofit/>
        </a:bodyPr>
        <a:lstStyle/>
        <a:p>
          <a:pPr marL="0" lvl="0" indent="87313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Строительства, реконструкции, капитального ремонта </a:t>
          </a:r>
        </a:p>
        <a:p>
          <a:pPr marL="0" lvl="0" indent="87313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дорог, транспорта и коммунальной инфраструктуры</a:t>
          </a:r>
          <a:endParaRPr lang="ru-RU" sz="1600" b="1" kern="1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sp:txBody>
      <dsp:txXfrm>
        <a:off x="1230975" y="2551666"/>
        <a:ext cx="8676565" cy="729314"/>
      </dsp:txXfrm>
    </dsp:sp>
    <dsp:sp modelId="{F39137F0-AA46-435B-B559-EE2E9DA9E120}">
      <dsp:nvSpPr>
        <dsp:cNvPr id="0" name=""/>
        <dsp:cNvSpPr/>
      </dsp:nvSpPr>
      <dsp:spPr>
        <a:xfrm>
          <a:off x="815051" y="2553768"/>
          <a:ext cx="831846" cy="7251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C3023E-94B1-4FA2-9D26-1B161275315C}">
      <dsp:nvSpPr>
        <dsp:cNvPr id="0" name=""/>
        <dsp:cNvSpPr/>
      </dsp:nvSpPr>
      <dsp:spPr>
        <a:xfrm>
          <a:off x="1070577" y="3645288"/>
          <a:ext cx="8836963" cy="729314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8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    </a:t>
          </a:r>
          <a:r>
            <a:rPr lang="ru-RU" sz="1800" b="1" kern="1200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Управления муниципальной собственностью</a:t>
          </a:r>
          <a:endParaRPr lang="ru-RU" sz="1800" b="1" kern="1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sp:txBody>
      <dsp:txXfrm>
        <a:off x="1070577" y="3645288"/>
        <a:ext cx="8836963" cy="729314"/>
      </dsp:txXfrm>
    </dsp:sp>
    <dsp:sp modelId="{EEF6FF47-E26E-4634-8E4C-A811547FA9B4}">
      <dsp:nvSpPr>
        <dsp:cNvPr id="0" name=""/>
        <dsp:cNvSpPr/>
      </dsp:nvSpPr>
      <dsp:spPr>
        <a:xfrm>
          <a:off x="614755" y="3554124"/>
          <a:ext cx="911642" cy="911642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2EA3A-7ABD-4C47-B71F-7E87AD264097}">
      <dsp:nvSpPr>
        <dsp:cNvPr id="0" name=""/>
        <dsp:cNvSpPr/>
      </dsp:nvSpPr>
      <dsp:spPr>
        <a:xfrm>
          <a:off x="547972" y="4738909"/>
          <a:ext cx="9359568" cy="729314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8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+mn-lt"/>
              <a:ea typeface="+mn-ea"/>
              <a:cs typeface="Arial" pitchFamily="34" charset="0"/>
            </a:rPr>
            <a:t>  Общего характера</a:t>
          </a:r>
          <a:endParaRPr lang="ru-RU" sz="1800" b="1" kern="1200" dirty="0">
            <a:solidFill>
              <a:sysClr val="window" lastClr="FFFFFF"/>
            </a:solidFill>
            <a:latin typeface="+mn-lt"/>
            <a:ea typeface="+mn-ea"/>
            <a:cs typeface="Arial" pitchFamily="34" charset="0"/>
          </a:endParaRPr>
        </a:p>
      </dsp:txBody>
      <dsp:txXfrm>
        <a:off x="547972" y="4738909"/>
        <a:ext cx="9359568" cy="729314"/>
      </dsp:txXfrm>
    </dsp:sp>
    <dsp:sp modelId="{D9D6DF30-BDEA-4BC3-BB0B-CCE6E086790E}">
      <dsp:nvSpPr>
        <dsp:cNvPr id="0" name=""/>
        <dsp:cNvSpPr/>
      </dsp:nvSpPr>
      <dsp:spPr>
        <a:xfrm>
          <a:off x="143394" y="4731598"/>
          <a:ext cx="809155" cy="743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0.03766</cdr:x>
      <cdr:y>0.03467</cdr:y>
    </cdr:from>
    <cdr:to>
      <cdr:x>0.10853</cdr:x>
      <cdr:y>0.08139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179" y="233348"/>
          <a:ext cx="739953" cy="3144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47%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FF43-F819-4A45-B06F-CE46B59B9D2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2963" y="741363"/>
            <a:ext cx="51117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BC65-0010-4711-927B-1C16307E2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18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11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314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417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521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626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734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834" algn="l" defTabSz="9122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4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9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49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3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75" y="739775"/>
            <a:ext cx="51149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5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75" y="739775"/>
            <a:ext cx="51149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6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6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0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7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4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15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6647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10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09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7160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1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16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16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5"/>
            <a:ext cx="2447124" cy="96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18" tIns="51357" rIns="102718" bIns="51357">
            <a:spAutoFit/>
          </a:bodyPr>
          <a:lstStyle/>
          <a:p>
            <a:pPr defTabSz="102716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16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16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16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1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29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35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0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4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7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1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5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8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16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16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83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83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5"/>
            <a:ext cx="2447124" cy="96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18" tIns="51357" rIns="102718" bIns="51357">
            <a:spAutoFit/>
          </a:bodyPr>
          <a:lstStyle/>
          <a:p>
            <a:pPr defTabSz="102716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16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16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16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410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578" indent="0">
              <a:buNone/>
              <a:defRPr sz="2300" b="1"/>
            </a:lvl2pPr>
            <a:lvl3pPr marL="1027160" indent="0">
              <a:buNone/>
              <a:defRPr sz="2000" b="1"/>
            </a:lvl3pPr>
            <a:lvl4pPr marL="1540738" indent="0">
              <a:buNone/>
              <a:defRPr sz="1800" b="1"/>
            </a:lvl4pPr>
            <a:lvl5pPr marL="2054315" indent="0">
              <a:buNone/>
              <a:defRPr sz="1800" b="1"/>
            </a:lvl5pPr>
            <a:lvl6pPr marL="2567898" indent="0">
              <a:buNone/>
              <a:defRPr sz="1800" b="1"/>
            </a:lvl6pPr>
            <a:lvl7pPr marL="3081477" indent="0">
              <a:buNone/>
              <a:defRPr sz="1800" b="1"/>
            </a:lvl7pPr>
            <a:lvl8pPr marL="3595050" indent="0">
              <a:buNone/>
              <a:defRPr sz="1800" b="1"/>
            </a:lvl8pPr>
            <a:lvl9pPr marL="4108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578" indent="0">
              <a:buNone/>
              <a:defRPr sz="2300" b="1"/>
            </a:lvl2pPr>
            <a:lvl3pPr marL="1027160" indent="0">
              <a:buNone/>
              <a:defRPr sz="2000" b="1"/>
            </a:lvl3pPr>
            <a:lvl4pPr marL="1540738" indent="0">
              <a:buNone/>
              <a:defRPr sz="1800" b="1"/>
            </a:lvl4pPr>
            <a:lvl5pPr marL="2054315" indent="0">
              <a:buNone/>
              <a:defRPr sz="1800" b="1"/>
            </a:lvl5pPr>
            <a:lvl6pPr marL="2567898" indent="0">
              <a:buNone/>
              <a:defRPr sz="1800" b="1"/>
            </a:lvl6pPr>
            <a:lvl7pPr marL="3081477" indent="0">
              <a:buNone/>
              <a:defRPr sz="1800" b="1"/>
            </a:lvl7pPr>
            <a:lvl8pPr marL="3595050" indent="0">
              <a:buNone/>
              <a:defRPr sz="1800" b="1"/>
            </a:lvl8pPr>
            <a:lvl9pPr marL="4108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5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7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67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3578" indent="0">
              <a:buNone/>
              <a:defRPr sz="1400"/>
            </a:lvl2pPr>
            <a:lvl3pPr marL="1027160" indent="0">
              <a:buNone/>
              <a:defRPr sz="1100"/>
            </a:lvl3pPr>
            <a:lvl4pPr marL="1540738" indent="0">
              <a:buNone/>
              <a:defRPr sz="1000"/>
            </a:lvl4pPr>
            <a:lvl5pPr marL="2054315" indent="0">
              <a:buNone/>
              <a:defRPr sz="1000"/>
            </a:lvl5pPr>
            <a:lvl6pPr marL="2567898" indent="0">
              <a:buNone/>
              <a:defRPr sz="1000"/>
            </a:lvl6pPr>
            <a:lvl7pPr marL="3081477" indent="0">
              <a:buNone/>
              <a:defRPr sz="1000"/>
            </a:lvl7pPr>
            <a:lvl8pPr marL="3595050" indent="0">
              <a:buNone/>
              <a:defRPr sz="1000"/>
            </a:lvl8pPr>
            <a:lvl9pPr marL="4108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6647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6647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9"/>
            <a:ext cx="2447124" cy="96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8" tIns="51332" rIns="102668" bIns="51332">
            <a:spAutoFit/>
          </a:bodyPr>
          <a:lstStyle/>
          <a:p>
            <a:pPr defTabSz="1026647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6647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6647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6647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930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3578" indent="0">
              <a:buNone/>
              <a:defRPr sz="3200"/>
            </a:lvl2pPr>
            <a:lvl3pPr marL="1027160" indent="0">
              <a:buNone/>
              <a:defRPr sz="2700"/>
            </a:lvl3pPr>
            <a:lvl4pPr marL="1540738" indent="0">
              <a:buNone/>
              <a:defRPr sz="2300"/>
            </a:lvl4pPr>
            <a:lvl5pPr marL="2054315" indent="0">
              <a:buNone/>
              <a:defRPr sz="2300"/>
            </a:lvl5pPr>
            <a:lvl6pPr marL="2567898" indent="0">
              <a:buNone/>
              <a:defRPr sz="2300"/>
            </a:lvl6pPr>
            <a:lvl7pPr marL="3081477" indent="0">
              <a:buNone/>
              <a:defRPr sz="2300"/>
            </a:lvl7pPr>
            <a:lvl8pPr marL="3595050" indent="0">
              <a:buNone/>
              <a:defRPr sz="2300"/>
            </a:lvl8pPr>
            <a:lvl9pPr marL="410863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3578" indent="0">
              <a:buNone/>
              <a:defRPr sz="1400"/>
            </a:lvl2pPr>
            <a:lvl3pPr marL="1027160" indent="0">
              <a:buNone/>
              <a:defRPr sz="1100"/>
            </a:lvl3pPr>
            <a:lvl4pPr marL="1540738" indent="0">
              <a:buNone/>
              <a:defRPr sz="1000"/>
            </a:lvl4pPr>
            <a:lvl5pPr marL="2054315" indent="0">
              <a:buNone/>
              <a:defRPr sz="1000"/>
            </a:lvl5pPr>
            <a:lvl6pPr marL="2567898" indent="0">
              <a:buNone/>
              <a:defRPr sz="1000"/>
            </a:lvl6pPr>
            <a:lvl7pPr marL="3081477" indent="0">
              <a:buNone/>
              <a:defRPr sz="1000"/>
            </a:lvl7pPr>
            <a:lvl8pPr marL="3595050" indent="0">
              <a:buNone/>
              <a:defRPr sz="1000"/>
            </a:lvl8pPr>
            <a:lvl9pPr marL="4108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05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1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2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6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7571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7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571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571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3"/>
            <a:ext cx="2447124" cy="9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59" tIns="51378" rIns="102759" bIns="51378">
            <a:spAutoFit/>
          </a:bodyPr>
          <a:lstStyle/>
          <a:p>
            <a:pPr defTabSz="1027571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571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571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571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7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24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37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75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1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8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2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6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36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571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571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78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78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3"/>
            <a:ext cx="2447124" cy="9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59" tIns="51378" rIns="102759" bIns="51378">
            <a:spAutoFit/>
          </a:bodyPr>
          <a:lstStyle/>
          <a:p>
            <a:pPr defTabSz="1027571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571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571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571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38737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784" indent="0">
              <a:buNone/>
              <a:defRPr sz="2300" b="1"/>
            </a:lvl2pPr>
            <a:lvl3pPr marL="1027571" indent="0">
              <a:buNone/>
              <a:defRPr sz="2000" b="1"/>
            </a:lvl3pPr>
            <a:lvl4pPr marL="1541355" indent="0">
              <a:buNone/>
              <a:defRPr sz="1800" b="1"/>
            </a:lvl4pPr>
            <a:lvl5pPr marL="2055137" indent="0">
              <a:buNone/>
              <a:defRPr sz="1800" b="1"/>
            </a:lvl5pPr>
            <a:lvl6pPr marL="2568924" indent="0">
              <a:buNone/>
              <a:defRPr sz="1800" b="1"/>
            </a:lvl6pPr>
            <a:lvl7pPr marL="3082709" indent="0">
              <a:buNone/>
              <a:defRPr sz="1800" b="1"/>
            </a:lvl7pPr>
            <a:lvl8pPr marL="3596490" indent="0">
              <a:buNone/>
              <a:defRPr sz="1800" b="1"/>
            </a:lvl8pPr>
            <a:lvl9pPr marL="411027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784" indent="0">
              <a:buNone/>
              <a:defRPr sz="2300" b="1"/>
            </a:lvl2pPr>
            <a:lvl3pPr marL="1027571" indent="0">
              <a:buNone/>
              <a:defRPr sz="2000" b="1"/>
            </a:lvl3pPr>
            <a:lvl4pPr marL="1541355" indent="0">
              <a:buNone/>
              <a:defRPr sz="1800" b="1"/>
            </a:lvl4pPr>
            <a:lvl5pPr marL="2055137" indent="0">
              <a:buNone/>
              <a:defRPr sz="1800" b="1"/>
            </a:lvl5pPr>
            <a:lvl6pPr marL="2568924" indent="0">
              <a:buNone/>
              <a:defRPr sz="1800" b="1"/>
            </a:lvl6pPr>
            <a:lvl7pPr marL="3082709" indent="0">
              <a:buNone/>
              <a:defRPr sz="1800" b="1"/>
            </a:lvl7pPr>
            <a:lvl8pPr marL="3596490" indent="0">
              <a:buNone/>
              <a:defRPr sz="1800" b="1"/>
            </a:lvl8pPr>
            <a:lvl9pPr marL="411027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40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4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6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34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33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66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9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3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9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3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6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4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3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63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3784" indent="0">
              <a:buNone/>
              <a:defRPr sz="1400"/>
            </a:lvl2pPr>
            <a:lvl3pPr marL="1027571" indent="0">
              <a:buNone/>
              <a:defRPr sz="1100"/>
            </a:lvl3pPr>
            <a:lvl4pPr marL="1541355" indent="0">
              <a:buNone/>
              <a:defRPr sz="1000"/>
            </a:lvl4pPr>
            <a:lvl5pPr marL="2055137" indent="0">
              <a:buNone/>
              <a:defRPr sz="1000"/>
            </a:lvl5pPr>
            <a:lvl6pPr marL="2568924" indent="0">
              <a:buNone/>
              <a:defRPr sz="1000"/>
            </a:lvl6pPr>
            <a:lvl7pPr marL="3082709" indent="0">
              <a:buNone/>
              <a:defRPr sz="1000"/>
            </a:lvl7pPr>
            <a:lvl8pPr marL="3596490" indent="0">
              <a:buNone/>
              <a:defRPr sz="1000"/>
            </a:lvl8pPr>
            <a:lvl9pPr marL="41102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8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3784" indent="0">
              <a:buNone/>
              <a:defRPr sz="3200"/>
            </a:lvl2pPr>
            <a:lvl3pPr marL="1027571" indent="0">
              <a:buNone/>
              <a:defRPr sz="2700"/>
            </a:lvl3pPr>
            <a:lvl4pPr marL="1541355" indent="0">
              <a:buNone/>
              <a:defRPr sz="2300"/>
            </a:lvl4pPr>
            <a:lvl5pPr marL="2055137" indent="0">
              <a:buNone/>
              <a:defRPr sz="2300"/>
            </a:lvl5pPr>
            <a:lvl6pPr marL="2568924" indent="0">
              <a:buNone/>
              <a:defRPr sz="2300"/>
            </a:lvl6pPr>
            <a:lvl7pPr marL="3082709" indent="0">
              <a:buNone/>
              <a:defRPr sz="2300"/>
            </a:lvl7pPr>
            <a:lvl8pPr marL="3596490" indent="0">
              <a:buNone/>
              <a:defRPr sz="2300"/>
            </a:lvl8pPr>
            <a:lvl9pPr marL="411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3784" indent="0">
              <a:buNone/>
              <a:defRPr sz="1400"/>
            </a:lvl2pPr>
            <a:lvl3pPr marL="1027571" indent="0">
              <a:buNone/>
              <a:defRPr sz="1100"/>
            </a:lvl3pPr>
            <a:lvl4pPr marL="1541355" indent="0">
              <a:buNone/>
              <a:defRPr sz="1000"/>
            </a:lvl4pPr>
            <a:lvl5pPr marL="2055137" indent="0">
              <a:buNone/>
              <a:defRPr sz="1000"/>
            </a:lvl5pPr>
            <a:lvl6pPr marL="2568924" indent="0">
              <a:buNone/>
              <a:defRPr sz="1000"/>
            </a:lvl6pPr>
            <a:lvl7pPr marL="3082709" indent="0">
              <a:buNone/>
              <a:defRPr sz="1000"/>
            </a:lvl7pPr>
            <a:lvl8pPr marL="3596490" indent="0">
              <a:buNone/>
              <a:defRPr sz="1000"/>
            </a:lvl8pPr>
            <a:lvl9pPr marL="41102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66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19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72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5" y="2348893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18" y="4284716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4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8700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38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3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0"/>
            <a:ext cx="2447124" cy="9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87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38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209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15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3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6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6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0"/>
            <a:ext cx="2447124" cy="9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87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28219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0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7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6442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6442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90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90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9"/>
            <a:ext cx="2447124" cy="96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47" tIns="51321" rIns="102647" bIns="51321">
            <a:spAutoFit/>
          </a:bodyPr>
          <a:lstStyle/>
          <a:p>
            <a:pPr defTabSz="1026442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6442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6442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6442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5617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58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72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5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7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321" indent="0">
              <a:buNone/>
              <a:defRPr sz="2300" b="1"/>
            </a:lvl2pPr>
            <a:lvl3pPr marL="1026647" indent="0">
              <a:buNone/>
              <a:defRPr sz="2000" b="1"/>
            </a:lvl3pPr>
            <a:lvl4pPr marL="1539968" indent="0">
              <a:buNone/>
              <a:defRPr sz="1800" b="1"/>
            </a:lvl4pPr>
            <a:lvl5pPr marL="2053288" indent="0">
              <a:buNone/>
              <a:defRPr sz="1800" b="1"/>
            </a:lvl5pPr>
            <a:lvl6pPr marL="2566616" indent="0">
              <a:buNone/>
              <a:defRPr sz="1800" b="1"/>
            </a:lvl6pPr>
            <a:lvl7pPr marL="3079938" indent="0">
              <a:buNone/>
              <a:defRPr sz="1800" b="1"/>
            </a:lvl7pPr>
            <a:lvl8pPr marL="3593251" indent="0">
              <a:buNone/>
              <a:defRPr sz="1800" b="1"/>
            </a:lvl8pPr>
            <a:lvl9pPr marL="41065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321" indent="0">
              <a:buNone/>
              <a:defRPr sz="2300" b="1"/>
            </a:lvl2pPr>
            <a:lvl3pPr marL="1026647" indent="0">
              <a:buNone/>
              <a:defRPr sz="2000" b="1"/>
            </a:lvl3pPr>
            <a:lvl4pPr marL="1539968" indent="0">
              <a:buNone/>
              <a:defRPr sz="1800" b="1"/>
            </a:lvl4pPr>
            <a:lvl5pPr marL="2053288" indent="0">
              <a:buNone/>
              <a:defRPr sz="1800" b="1"/>
            </a:lvl5pPr>
            <a:lvl6pPr marL="2566616" indent="0">
              <a:buNone/>
              <a:defRPr sz="1800" b="1"/>
            </a:lvl6pPr>
            <a:lvl7pPr marL="3079938" indent="0">
              <a:buNone/>
              <a:defRPr sz="1800" b="1"/>
            </a:lvl7pPr>
            <a:lvl8pPr marL="3593251" indent="0">
              <a:buNone/>
              <a:defRPr sz="1800" b="1"/>
            </a:lvl8pPr>
            <a:lvl9pPr marL="41065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7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6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73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73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3321" indent="0">
              <a:buNone/>
              <a:defRPr sz="1400"/>
            </a:lvl2pPr>
            <a:lvl3pPr marL="1026647" indent="0">
              <a:buNone/>
              <a:defRPr sz="1100"/>
            </a:lvl3pPr>
            <a:lvl4pPr marL="1539968" indent="0">
              <a:buNone/>
              <a:defRPr sz="1000"/>
            </a:lvl4pPr>
            <a:lvl5pPr marL="2053288" indent="0">
              <a:buNone/>
              <a:defRPr sz="1000"/>
            </a:lvl5pPr>
            <a:lvl6pPr marL="2566616" indent="0">
              <a:buNone/>
              <a:defRPr sz="1000"/>
            </a:lvl6pPr>
            <a:lvl7pPr marL="3079938" indent="0">
              <a:buNone/>
              <a:defRPr sz="1000"/>
            </a:lvl7pPr>
            <a:lvl8pPr marL="3593251" indent="0">
              <a:buNone/>
              <a:defRPr sz="1000"/>
            </a:lvl8pPr>
            <a:lvl9pPr marL="41065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3321" indent="0">
              <a:buNone/>
              <a:defRPr sz="3200"/>
            </a:lvl2pPr>
            <a:lvl3pPr marL="1026647" indent="0">
              <a:buNone/>
              <a:defRPr sz="2700"/>
            </a:lvl3pPr>
            <a:lvl4pPr marL="1539968" indent="0">
              <a:buNone/>
              <a:defRPr sz="2300"/>
            </a:lvl4pPr>
            <a:lvl5pPr marL="2053288" indent="0">
              <a:buNone/>
              <a:defRPr sz="2300"/>
            </a:lvl5pPr>
            <a:lvl6pPr marL="2566616" indent="0">
              <a:buNone/>
              <a:defRPr sz="2300"/>
            </a:lvl6pPr>
            <a:lvl7pPr marL="3079938" indent="0">
              <a:buNone/>
              <a:defRPr sz="2300"/>
            </a:lvl7pPr>
            <a:lvl8pPr marL="3593251" indent="0">
              <a:buNone/>
              <a:defRPr sz="2300"/>
            </a:lvl8pPr>
            <a:lvl9pPr marL="410657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3321" indent="0">
              <a:buNone/>
              <a:defRPr sz="1400"/>
            </a:lvl2pPr>
            <a:lvl3pPr marL="1026647" indent="0">
              <a:buNone/>
              <a:defRPr sz="1100"/>
            </a:lvl3pPr>
            <a:lvl4pPr marL="1539968" indent="0">
              <a:buNone/>
              <a:defRPr sz="1000"/>
            </a:lvl4pPr>
            <a:lvl5pPr marL="2053288" indent="0">
              <a:buNone/>
              <a:defRPr sz="1000"/>
            </a:lvl5pPr>
            <a:lvl6pPr marL="2566616" indent="0">
              <a:buNone/>
              <a:defRPr sz="1000"/>
            </a:lvl6pPr>
            <a:lvl7pPr marL="3079938" indent="0">
              <a:buNone/>
              <a:defRPr sz="1000"/>
            </a:lvl7pPr>
            <a:lvl8pPr marL="3593251" indent="0">
              <a:buNone/>
              <a:defRPr sz="1000"/>
            </a:lvl8pPr>
            <a:lvl9pPr marL="41065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668" tIns="51332" rIns="102668" bIns="513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668" tIns="51332" rIns="102668" bIns="513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93"/>
            <a:ext cx="2436231" cy="402567"/>
          </a:xfrm>
          <a:prstGeom prst="rect">
            <a:avLst/>
          </a:prstGeom>
        </p:spPr>
        <p:txBody>
          <a:bodyPr vert="horz" lIns="102668" tIns="51332" rIns="102668" bIns="513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6647"/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6647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193"/>
            <a:ext cx="3306313" cy="402567"/>
          </a:xfrm>
          <a:prstGeom prst="rect">
            <a:avLst/>
          </a:prstGeom>
        </p:spPr>
        <p:txBody>
          <a:bodyPr vert="horz" lIns="102668" tIns="51332" rIns="102668" bIns="513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664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93"/>
            <a:ext cx="2436231" cy="402567"/>
          </a:xfrm>
          <a:prstGeom prst="rect">
            <a:avLst/>
          </a:prstGeom>
        </p:spPr>
        <p:txBody>
          <a:bodyPr vert="horz" lIns="102668" tIns="51332" rIns="102668" bIns="513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6647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664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102664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995" indent="-384995" algn="l" defTabSz="102664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4152" indent="-320826" algn="l" defTabSz="102664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310" indent="-256661" algn="l" defTabSz="102664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6625" indent="-256661" algn="l" defTabSz="102664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9951" indent="-256661" algn="l" defTabSz="102664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3274" indent="-256661" algn="l" defTabSz="1026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6602" indent="-256661" algn="l" defTabSz="1026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9917" indent="-256661" algn="l" defTabSz="1026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3242" indent="-256661" algn="l" defTabSz="1026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21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647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968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288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6616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9938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3251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579" algn="l" defTabSz="1026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718" tIns="51357" rIns="102718" bIns="513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718" tIns="51357" rIns="102718" bIns="513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88"/>
            <a:ext cx="2436231" cy="402567"/>
          </a:xfrm>
          <a:prstGeom prst="rect">
            <a:avLst/>
          </a:prstGeom>
        </p:spPr>
        <p:txBody>
          <a:bodyPr vert="horz" lIns="102718" tIns="51357" rIns="102718" bIns="5135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160"/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7160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188"/>
            <a:ext cx="3306313" cy="402567"/>
          </a:xfrm>
          <a:prstGeom prst="rect">
            <a:avLst/>
          </a:prstGeom>
        </p:spPr>
        <p:txBody>
          <a:bodyPr vert="horz" lIns="102718" tIns="51357" rIns="102718" bIns="5135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16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88"/>
            <a:ext cx="2436231" cy="402567"/>
          </a:xfrm>
          <a:prstGeom prst="rect">
            <a:avLst/>
          </a:prstGeom>
        </p:spPr>
        <p:txBody>
          <a:bodyPr vert="horz" lIns="102718" tIns="51357" rIns="102718" bIns="5135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160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71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02716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187" indent="-385187" algn="l" defTabSz="102716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4568" indent="-320987" algn="l" defTabSz="102716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51" indent="-256789" algn="l" defTabSz="10271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525" indent="-256789" algn="l" defTabSz="102716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1106" indent="-256789" algn="l" defTabSz="102716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686" indent="-256789" algn="l" defTabSz="10271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267" indent="-256789" algn="l" defTabSz="10271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1841" indent="-256789" algn="l" defTabSz="10271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5423" indent="-256789" algn="l" defTabSz="10271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78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60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738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15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898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1477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050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632" algn="l" defTabSz="10271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759" tIns="51378" rIns="102759" bIns="5137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759" tIns="51378" rIns="102759" bIns="513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83"/>
            <a:ext cx="2436231" cy="402567"/>
          </a:xfrm>
          <a:prstGeom prst="rect">
            <a:avLst/>
          </a:prstGeom>
        </p:spPr>
        <p:txBody>
          <a:bodyPr vert="horz" lIns="102759" tIns="51378" rIns="102759" bIns="5137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571"/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7571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183"/>
            <a:ext cx="3306313" cy="402567"/>
          </a:xfrm>
          <a:prstGeom prst="rect">
            <a:avLst/>
          </a:prstGeom>
        </p:spPr>
        <p:txBody>
          <a:bodyPr vert="horz" lIns="102759" tIns="51378" rIns="102759" bIns="5137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57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83"/>
            <a:ext cx="2436231" cy="402567"/>
          </a:xfrm>
          <a:prstGeom prst="rect">
            <a:avLst/>
          </a:prstGeom>
        </p:spPr>
        <p:txBody>
          <a:bodyPr vert="horz" lIns="102759" tIns="51378" rIns="102759" bIns="5137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571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757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02757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340" indent="-385340" algn="l" defTabSz="102757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4901" indent="-321116" algn="l" defTabSz="102757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464" indent="-256892" algn="l" defTabSz="102757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8245" indent="-256892" algn="l" defTabSz="102757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030" indent="-256892" algn="l" defTabSz="1027571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5816" indent="-256892" algn="l" defTabSz="102757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9600" indent="-256892" algn="l" defTabSz="102757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382" indent="-256892" algn="l" defTabSz="102757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169" indent="-256892" algn="l" defTabSz="102757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84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571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355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7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924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709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6490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0275" algn="l" defTabSz="10275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/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8700"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87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73" y="1637044"/>
            <a:ext cx="9946199" cy="23817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ОТЧЕТ ОБ ИСПОЛНЕНИИ БЮДЖЕТА ГОРОДА ТОБОЛЬСКА ЗА 2020 ГОД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639" y="6162397"/>
            <a:ext cx="9373267" cy="1150315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b="1" dirty="0" smtClean="0">
                <a:latin typeface="+mj-lt"/>
              </a:rPr>
              <a:t>БЮДЖЕТ ДЛЯ ГРАЖДАН</a:t>
            </a:r>
          </a:p>
          <a:p>
            <a:r>
              <a:rPr lang="ru-RU" sz="1600" dirty="0">
                <a:latin typeface="+mj-lt"/>
              </a:rPr>
              <a:t>по материалам </a:t>
            </a:r>
            <a:r>
              <a:rPr lang="ru-RU" sz="1600" dirty="0" smtClean="0">
                <a:latin typeface="+mj-lt"/>
              </a:rPr>
              <a:t>решения </a:t>
            </a:r>
            <a:r>
              <a:rPr lang="ru-RU" sz="1600" dirty="0">
                <a:latin typeface="+mj-lt"/>
              </a:rPr>
              <a:t>Тобольской городской Думы</a:t>
            </a:r>
          </a:p>
          <a:p>
            <a:r>
              <a:rPr lang="ru-RU" sz="1600" dirty="0" smtClean="0">
                <a:latin typeface="+mj-lt"/>
              </a:rPr>
              <a:t>«</a:t>
            </a:r>
            <a:r>
              <a:rPr lang="ru-RU" sz="1600" dirty="0">
                <a:latin typeface="+mj-lt"/>
              </a:rPr>
              <a:t>Об отчете «Об исполнении бюджета 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города Тобольска за 2020 год»»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101" y="366769"/>
            <a:ext cx="5617784" cy="712610"/>
          </a:xfrm>
          <a:prstGeom prst="rect">
            <a:avLst/>
          </a:prstGeom>
          <a:noFill/>
        </p:spPr>
        <p:txBody>
          <a:bodyPr wrap="none" lIns="102870" tIns="51435" rIns="102870" bIns="51435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ФИНАНСОВ</a:t>
            </a:r>
          </a:p>
          <a:p>
            <a:pPr algn="ctr"/>
            <a:r>
              <a:rPr lang="ru-RU" b="1" dirty="0" smtClean="0">
                <a:latin typeface="+mj-lt"/>
              </a:rPr>
              <a:t>АДМИНИСТРАЦИИ ГОРОДА ТОБОЛЬСКА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6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26" y="0"/>
            <a:ext cx="7848872" cy="8283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 «Формирования </a:t>
            </a:r>
            <a:r>
              <a:rPr lang="ru-RU" sz="1800" b="1" dirty="0"/>
              <a:t>городской </a:t>
            </a:r>
            <a:r>
              <a:rPr lang="ru-RU" sz="1800" b="1" dirty="0" smtClean="0"/>
              <a:t>среды»</a:t>
            </a:r>
            <a:endParaRPr lang="ru-RU" sz="1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9906" y="885457"/>
            <a:ext cx="3976492" cy="662925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60" tIns="51429" rIns="102860" bIns="51429" rtlCol="0" anchor="ctr"/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 smtClean="0">
                <a:solidFill>
                  <a:prstClr val="black"/>
                </a:solidFill>
              </a:rPr>
              <a:t>Всего расходов  - </a:t>
            </a:r>
          </a:p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 smtClean="0">
                <a:solidFill>
                  <a:prstClr val="black"/>
                </a:solidFill>
              </a:rPr>
              <a:t>1 млрд. 928  </a:t>
            </a:r>
            <a:r>
              <a:rPr lang="ru-RU" sz="1800" b="1" kern="0" dirty="0" err="1" smtClean="0">
                <a:solidFill>
                  <a:prstClr val="black"/>
                </a:solidFill>
              </a:rPr>
              <a:t>млн.руб</a:t>
            </a:r>
            <a:endParaRPr lang="ru-RU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42993"/>
              </p:ext>
            </p:extLst>
          </p:nvPr>
        </p:nvGraphicFramePr>
        <p:xfrm>
          <a:off x="408499" y="1692399"/>
          <a:ext cx="9809140" cy="554461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9319"/>
                <a:gridCol w="7503677"/>
                <a:gridCol w="1296144"/>
              </a:tblGrid>
              <a:tr h="656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№п/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пс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Наименование основных  мероприятий программы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млн.руб</a:t>
                      </a:r>
                      <a:r>
                        <a:rPr lang="ru-RU" sz="1200" u="none" strike="noStrike" dirty="0" smtClean="0">
                          <a:effectLst/>
                        </a:rPr>
                        <a:t>.)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35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1.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Повышение уровня благоустройства придомовых территорий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48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  <a:tr h="35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Повышение уровня благоустройства общественных пространств , в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200" u="none" strike="noStrike" dirty="0" smtClean="0">
                          <a:effectLst/>
                        </a:rPr>
                        <a:t>.: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423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  <a:tr h="312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2.1.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Строительство, реконструкция объектов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150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312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2.2.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marL="0" marR="0" indent="0" algn="l" defTabSz="10287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Текущее содержание объектов благоустройства и территории города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127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312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2.3.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Содержание и ремонт сетей освещения города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80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390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2.4.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marL="0" marR="0" indent="0" algn="l" defTabSz="10287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Ремонт памятников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тоболякам</a:t>
                      </a:r>
                      <a:r>
                        <a:rPr lang="ru-RU" sz="1200" u="none" strike="noStrike" dirty="0" smtClean="0">
                          <a:effectLst/>
                        </a:rPr>
                        <a:t>,  погибшим в годы ВОВ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26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312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2.5.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Озеленение территории города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15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312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2.6.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Мероприятия, направленные на рекультивацию и ликвидацию свалок отходов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8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344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3.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Ремонт и содержание автомобильных дорог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743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  <a:tr h="390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Организация пассажирских перевозок, в </a:t>
                      </a:r>
                      <a:r>
                        <a:rPr lang="ru-RU" sz="1200" b="1" i="0" u="none" strike="noStrike" dirty="0" err="1" smtClean="0">
                          <a:effectLst/>
                          <a:latin typeface="Arial Cyr"/>
                        </a:rPr>
                        <a:t>т.ч</a:t>
                      </a:r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.: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450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  <a:tr h="546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4.1.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автомобильным транспортом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422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46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4.2.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водным транспортом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28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46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5.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Региональный проект "Формирование комфортной городской среды" в рамках национального проекта " Жилье и городская среда"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264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Исполнение программ управления муниципальной собственностью 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514" y="972319"/>
            <a:ext cx="5006180" cy="792088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1028700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«Реализация жилищных отношений, повышение эффективности управления и распоряжения муниципальной собственностью города Тобольска»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(951,8  </a:t>
            </a:r>
            <a:r>
              <a:rPr lang="ru-RU" sz="1400" b="1" dirty="0" err="1" smtClean="0">
                <a:solidFill>
                  <a:schemeClr val="tx1"/>
                </a:solidFill>
              </a:rPr>
              <a:t>млн.руб</a:t>
            </a:r>
            <a:r>
              <a:rPr lang="ru-RU" sz="1400" b="1" dirty="0" smtClean="0">
                <a:solidFill>
                  <a:schemeClr val="tx1"/>
                </a:solidFill>
              </a:rPr>
              <a:t>.)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4808" y="982188"/>
            <a:ext cx="5006180" cy="792088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1028700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Муниципальная программа  «Развитие градостроительной деятельности и земельных отношений в городе Тобольске»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(48 </a:t>
            </a:r>
            <a:r>
              <a:rPr lang="ru-RU" sz="1400" b="1" dirty="0" err="1" smtClean="0">
                <a:solidFill>
                  <a:schemeClr val="tx1"/>
                </a:solidFill>
              </a:rPr>
              <a:t>млн.руб</a:t>
            </a:r>
            <a:r>
              <a:rPr lang="ru-RU" sz="1400" b="1" dirty="0" smtClean="0">
                <a:solidFill>
                  <a:schemeClr val="tx1"/>
                </a:solidFill>
              </a:rPr>
              <a:t>.)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77225"/>
              </p:ext>
            </p:extLst>
          </p:nvPr>
        </p:nvGraphicFramePr>
        <p:xfrm>
          <a:off x="130187" y="2196455"/>
          <a:ext cx="5018299" cy="50220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6362"/>
                <a:gridCol w="3583093"/>
                <a:gridCol w="918844"/>
              </a:tblGrid>
              <a:tr h="605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№п/п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Наименование основных  мероприятий программы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млн.руб</a:t>
                      </a:r>
                      <a:r>
                        <a:rPr lang="ru-RU" sz="1200" u="none" strike="noStrike" dirty="0" smtClean="0">
                          <a:effectLst/>
                        </a:rPr>
                        <a:t>.)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923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Оценка недвижимости, признание прав и регулирование отношений по муниципальной собственности 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Ремонт объектов муниципального жилищного фонда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Снос ветхого и аварийного жилищного фонда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Уплата ежемесячных взносов на капитальный ремонт общего имущества в МКД 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11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3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5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Обеспечение безопасности гидротехнических сооружений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6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Приобретение жилых помещений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48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Переселение граждан из аварийного жилищного фонда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759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69439"/>
              </p:ext>
            </p:extLst>
          </p:nvPr>
        </p:nvGraphicFramePr>
        <p:xfrm>
          <a:off x="5328419" y="2196455"/>
          <a:ext cx="4932635" cy="36799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07548"/>
                <a:gridCol w="3521928"/>
                <a:gridCol w="903159"/>
              </a:tblGrid>
              <a:tr h="605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№п/п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Наименование основных  мероприятий программы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млн.руб</a:t>
                      </a:r>
                      <a:r>
                        <a:rPr lang="ru-RU" sz="1200" u="none" strike="noStrike" dirty="0" smtClean="0">
                          <a:effectLst/>
                        </a:rPr>
                        <a:t>.)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474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Проведение кадастровых работ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Предоставление социальной выплаты гражданам, имеющим трех и более детей, взамен предоставления земельного участка в собственность бесплатно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13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Межевание и постановка на кадастровый учет земельных участков, занятых городскими лесами </a:t>
                      </a:r>
                      <a:r>
                        <a:rPr lang="ru-RU" sz="1200" b="1" i="0" u="none" strike="noStrike" dirty="0" err="1" smtClean="0">
                          <a:effectLst/>
                          <a:latin typeface="Arial Cyr"/>
                        </a:rPr>
                        <a:t>г.Тобольска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4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Охрана, защита и воспроизводство лесов 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3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3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5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Введение информационной системы градостроительной деятельности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 Cyr"/>
                        </a:rPr>
                        <a:t>3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220494" y="828303"/>
            <a:ext cx="0" cy="673296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b="1" dirty="0" smtClean="0"/>
              <a:t>Муниципальные программы </a:t>
            </a:r>
            <a:br>
              <a:rPr lang="ru-RU" sz="2100" b="1" dirty="0" smtClean="0"/>
            </a:br>
            <a:r>
              <a:rPr lang="ru-RU" sz="2100" b="1" dirty="0" smtClean="0"/>
              <a:t>общего </a:t>
            </a:r>
            <a:r>
              <a:rPr lang="ru-RU" sz="2100" b="1" dirty="0"/>
              <a:t>характера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132496" y="4140671"/>
            <a:ext cx="4128557" cy="2232248"/>
            <a:chOff x="5592523" y="1924565"/>
            <a:chExt cx="3768516" cy="288539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592523" y="1924565"/>
              <a:ext cx="3768516" cy="2885399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31BC1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6786461" y="2709298"/>
              <a:ext cx="2511195" cy="2037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Times New Roman" pitchFamily="18" charset="0"/>
                </a:rPr>
                <a:t>Муниципальная программа «Сохранение, использование и популяризация объектов культурного наследия муниципального образования город Тобольск»</a:t>
              </a:r>
              <a:endParaRPr lang="ru-RU" sz="15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39974" y="4140671"/>
            <a:ext cx="3763927" cy="2232248"/>
            <a:chOff x="0" y="1998592"/>
            <a:chExt cx="3763927" cy="268676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998592"/>
              <a:ext cx="3763927" cy="2686765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6"/>
            <p:cNvSpPr/>
            <p:nvPr/>
          </p:nvSpPr>
          <p:spPr>
            <a:xfrm>
              <a:off x="59020" y="2729303"/>
              <a:ext cx="2516709" cy="1897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Times New Roman" pitchFamily="18" charset="0"/>
                </a:rPr>
                <a:t>Муниципальная программа «Развитие внутреннего и въездного тризма в городе Тобольске»</a:t>
              </a:r>
              <a:endParaRPr lang="ru-RU" sz="16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28003" y="1375649"/>
            <a:ext cx="4463612" cy="2116949"/>
            <a:chOff x="5188029" y="1"/>
            <a:chExt cx="3441091" cy="158957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188029" y="1"/>
              <a:ext cx="3441091" cy="158957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8"/>
            <p:cNvSpPr/>
            <p:nvPr/>
          </p:nvSpPr>
          <p:spPr>
            <a:xfrm>
              <a:off x="6255275" y="34919"/>
              <a:ext cx="2338928" cy="1122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Times New Roman" pitchFamily="18" charset="0"/>
                </a:rPr>
                <a:t>Муниципальная программа «Реализация государственной национальной политики»</a:t>
              </a:r>
              <a:endParaRPr lang="ru-RU" sz="16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8995" y="1450027"/>
            <a:ext cx="4176220" cy="2042572"/>
            <a:chOff x="598695" y="74378"/>
            <a:chExt cx="3636545" cy="158957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98695" y="74378"/>
              <a:ext cx="3636545" cy="1589576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10"/>
            <p:cNvSpPr/>
            <p:nvPr/>
          </p:nvSpPr>
          <p:spPr>
            <a:xfrm>
              <a:off x="633613" y="109296"/>
              <a:ext cx="2475745" cy="1122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Times New Roman" pitchFamily="18" charset="0"/>
                </a:rPr>
                <a:t>Муниципальная программа  «Обеспечение безопасности жизнедеятельности в городе Тобольске</a:t>
              </a:r>
              <a:r>
                <a:rPr lang="ru-RU" sz="12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Times New Roman" pitchFamily="18" charset="0"/>
                </a:rPr>
                <a:t>»</a:t>
              </a:r>
              <a:endParaRPr lang="ru-RU" sz="12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67329" y="1816355"/>
            <a:ext cx="2150895" cy="2150895"/>
            <a:chOff x="2527355" y="440706"/>
            <a:chExt cx="2150895" cy="2150895"/>
          </a:xfrm>
        </p:grpSpPr>
        <p:sp>
          <p:nvSpPr>
            <p:cNvPr id="18" name="Пирог 17"/>
            <p:cNvSpPr/>
            <p:nvPr/>
          </p:nvSpPr>
          <p:spPr>
            <a:xfrm>
              <a:off x="2527355" y="440706"/>
              <a:ext cx="2150895" cy="2150895"/>
            </a:xfrm>
            <a:prstGeom prst="pieWedge">
              <a:avLst/>
            </a:prstGeom>
            <a:solidFill>
              <a:srgbClr val="00B0F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Пирог 12"/>
            <p:cNvSpPr/>
            <p:nvPr/>
          </p:nvSpPr>
          <p:spPr>
            <a:xfrm>
              <a:off x="3157338" y="1070689"/>
              <a:ext cx="1520912" cy="152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49,6 </a:t>
              </a:r>
              <a:r>
                <a:rPr lang="ru-RU" sz="2000" kern="1200" dirty="0" err="1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млн.руб</a:t>
              </a:r>
              <a:r>
                <a:rPr lang="ru-RU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</a:t>
              </a:r>
              <a:endParaRPr lang="ru-RU" sz="2000" kern="1200" dirty="0">
                <a:solidFill>
                  <a:sysClr val="window" lastClr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209857" y="1819775"/>
            <a:ext cx="2150895" cy="2150895"/>
            <a:chOff x="4669883" y="444126"/>
            <a:chExt cx="2150895" cy="2150895"/>
          </a:xfrm>
        </p:grpSpPr>
        <p:sp>
          <p:nvSpPr>
            <p:cNvPr id="16" name="Пирог 15"/>
            <p:cNvSpPr/>
            <p:nvPr/>
          </p:nvSpPr>
          <p:spPr>
            <a:xfrm rot="5400000">
              <a:off x="4669883" y="444126"/>
              <a:ext cx="2150895" cy="2150895"/>
            </a:xfrm>
            <a:prstGeom prst="pieWedg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Пирог 14"/>
            <p:cNvSpPr/>
            <p:nvPr/>
          </p:nvSpPr>
          <p:spPr>
            <a:xfrm>
              <a:off x="4669883" y="1074109"/>
              <a:ext cx="1520912" cy="152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0,4 </a:t>
              </a:r>
              <a:r>
                <a:rPr lang="ru-RU" sz="2000" b="1" kern="1200" dirty="0" err="1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млн.руб</a:t>
              </a:r>
              <a:r>
                <a:rPr lang="ru-RU" sz="2000" b="1" kern="1200" dirty="0" smtClean="0">
                  <a:solidFill>
                    <a:sysClr val="window" lastClr="FFFFFF"/>
                  </a:solidFill>
                  <a:latin typeface="+mn-lt"/>
                  <a:ea typeface="+mn-ea"/>
                  <a:cs typeface="Times New Roman" pitchFamily="18" charset="0"/>
                </a:rPr>
                <a:t>.</a:t>
              </a:r>
              <a:endParaRPr lang="ru-RU" sz="2000" b="1" kern="1200" dirty="0">
                <a:solidFill>
                  <a:sysClr val="window" lastClr="FFFFFF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209857" y="3966410"/>
            <a:ext cx="2150895" cy="2150895"/>
            <a:chOff x="4669883" y="2590761"/>
            <a:chExt cx="2150895" cy="2150895"/>
          </a:xfrm>
        </p:grpSpPr>
        <p:sp>
          <p:nvSpPr>
            <p:cNvPr id="14" name="Пирог 13"/>
            <p:cNvSpPr/>
            <p:nvPr/>
          </p:nvSpPr>
          <p:spPr>
            <a:xfrm rot="10800000">
              <a:off x="4669883" y="2590761"/>
              <a:ext cx="2150895" cy="2150895"/>
            </a:xfrm>
            <a:prstGeom prst="pieWedg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Пирог 16"/>
            <p:cNvSpPr/>
            <p:nvPr/>
          </p:nvSpPr>
          <p:spPr>
            <a:xfrm rot="21600000">
              <a:off x="4669883" y="2590761"/>
              <a:ext cx="1520912" cy="152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19,9 </a:t>
              </a:r>
              <a:r>
                <a:rPr lang="ru-RU" sz="2000" b="1" kern="1200" dirty="0" err="1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млн.руб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.</a:t>
              </a:r>
              <a:endParaRPr lang="ru-RU" sz="2000" b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63221" y="3966410"/>
            <a:ext cx="2150895" cy="2150895"/>
            <a:chOff x="2523247" y="2590761"/>
            <a:chExt cx="2150895" cy="2150895"/>
          </a:xfrm>
        </p:grpSpPr>
        <p:sp>
          <p:nvSpPr>
            <p:cNvPr id="12" name="Пирог 11"/>
            <p:cNvSpPr/>
            <p:nvPr/>
          </p:nvSpPr>
          <p:spPr>
            <a:xfrm rot="16200000">
              <a:off x="2523247" y="2590761"/>
              <a:ext cx="2150895" cy="2150895"/>
            </a:xfrm>
            <a:prstGeom prst="pieWedg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Пирог 18"/>
            <p:cNvSpPr/>
            <p:nvPr/>
          </p:nvSpPr>
          <p:spPr>
            <a:xfrm rot="21600000">
              <a:off x="3153230" y="2590761"/>
              <a:ext cx="1520912" cy="15209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0,5 </a:t>
              </a:r>
              <a:r>
                <a:rPr lang="ru-RU" sz="2000" b="1" kern="1200" dirty="0" err="1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млн.руб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Times New Roman" pitchFamily="18" charset="0"/>
                </a:rPr>
                <a:t>.</a:t>
              </a:r>
              <a:endParaRPr lang="ru-RU" sz="2000" b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1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национальных проектов</a:t>
            </a:r>
            <a:endParaRPr lang="ru-RU" dirty="0"/>
          </a:p>
        </p:txBody>
      </p:sp>
      <p:pic>
        <p:nvPicPr>
          <p:cNvPr id="11" name="Рисунок 10" descr="C:\Users\User\Desktop\Расходы\2021-05-18-09-08-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8" y="4794599"/>
            <a:ext cx="3869970" cy="237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Расходы\2021-05-18-09-07-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8" y="1980431"/>
            <a:ext cx="3869970" cy="200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Расходы\демография.jf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99" y="1660462"/>
            <a:ext cx="3542448" cy="242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Расходы\цифра1.jf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85" y="4794599"/>
            <a:ext cx="3952875" cy="22486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3196"/>
              </p:ext>
            </p:extLst>
          </p:nvPr>
        </p:nvGraphicFramePr>
        <p:xfrm>
          <a:off x="755997" y="900311"/>
          <a:ext cx="8943049" cy="36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304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2020 году на мероприятия национальных проектов направлено 991,8 </a:t>
                      </a:r>
                      <a:r>
                        <a:rPr lang="ru-RU" sz="1600" dirty="0" err="1">
                          <a:effectLst/>
                        </a:rPr>
                        <a:t>млн.руб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04005"/>
              </p:ext>
            </p:extLst>
          </p:nvPr>
        </p:nvGraphicFramePr>
        <p:xfrm>
          <a:off x="1260053" y="1332359"/>
          <a:ext cx="3024337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7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«Жилье и городская среда»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52825"/>
              </p:ext>
            </p:extLst>
          </p:nvPr>
        </p:nvGraphicFramePr>
        <p:xfrm>
          <a:off x="1260054" y="1333566"/>
          <a:ext cx="3024337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7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«Жилье и городская среда</a:t>
                      </a:r>
                      <a:r>
                        <a:rPr lang="ru-RU" sz="1600" dirty="0" smtClean="0">
                          <a:effectLst/>
                        </a:rPr>
                        <a:t>» - </a:t>
                      </a:r>
                      <a:r>
                        <a:rPr lang="ru-RU" sz="1600" b="1" dirty="0" smtClean="0"/>
                        <a:t>703,4 </a:t>
                      </a:r>
                      <a:r>
                        <a:rPr lang="ru-RU" sz="1600" b="1" dirty="0" err="1" smtClean="0"/>
                        <a:t>млн.руб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15202"/>
              </p:ext>
            </p:extLst>
          </p:nvPr>
        </p:nvGraphicFramePr>
        <p:xfrm>
          <a:off x="887326" y="4113726"/>
          <a:ext cx="3607313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7313"/>
              </a:tblGrid>
              <a:tr h="277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«Формирование</a:t>
                      </a:r>
                      <a:r>
                        <a:rPr lang="ru-RU" sz="1600" baseline="0" dirty="0" smtClean="0">
                          <a:effectLst/>
                        </a:rPr>
                        <a:t> комфортной городской среды</a:t>
                      </a:r>
                      <a:r>
                        <a:rPr lang="ru-RU" sz="1600" dirty="0" smtClean="0">
                          <a:effectLst/>
                        </a:rPr>
                        <a:t>» - 264 </a:t>
                      </a:r>
                      <a:r>
                        <a:rPr lang="ru-RU" sz="1600" dirty="0" err="1" smtClean="0">
                          <a:effectLst/>
                        </a:rPr>
                        <a:t>млн.руб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02954"/>
              </p:ext>
            </p:extLst>
          </p:nvPr>
        </p:nvGraphicFramePr>
        <p:xfrm>
          <a:off x="6204887" y="1350330"/>
          <a:ext cx="3445870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870"/>
              </a:tblGrid>
              <a:tr h="13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«Демография» - 0,2 </a:t>
                      </a:r>
                      <a:r>
                        <a:rPr lang="ru-RU" sz="1600" dirty="0" err="1" smtClean="0">
                          <a:effectLst/>
                        </a:rPr>
                        <a:t>млн.руб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15551"/>
              </p:ext>
            </p:extLst>
          </p:nvPr>
        </p:nvGraphicFramePr>
        <p:xfrm>
          <a:off x="6156598" y="4140671"/>
          <a:ext cx="3542449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244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«Цифровая</a:t>
                      </a:r>
                      <a:r>
                        <a:rPr lang="ru-RU" sz="1600" baseline="0" dirty="0" smtClean="0">
                          <a:effectLst/>
                        </a:rPr>
                        <a:t> экономика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Российской Федерации</a:t>
                      </a:r>
                      <a:r>
                        <a:rPr lang="ru-RU" sz="1600" dirty="0" smtClean="0">
                          <a:effectLst/>
                        </a:rPr>
                        <a:t>» 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24,2 </a:t>
                      </a:r>
                      <a:r>
                        <a:rPr lang="ru-RU" sz="1600" dirty="0" err="1" smtClean="0">
                          <a:effectLst/>
                        </a:rPr>
                        <a:t>млн.руб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0804" y="0"/>
            <a:ext cx="7950767" cy="763729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Arial" pitchFamily="34" charset="0"/>
              </a:rPr>
              <a:t>КОНТАКТНАЯ ИНФОРМАЦ</a:t>
            </a:r>
            <a:r>
              <a:rPr lang="ru-RU" sz="2000" dirty="0">
                <a:cs typeface="Arial" pitchFamily="34" charset="0"/>
              </a:rPr>
              <a:t>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9412" y="3424328"/>
            <a:ext cx="8633272" cy="712610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</a:t>
            </a:r>
            <a:r>
              <a:rPr lang="ru-RU" b="1" dirty="0">
                <a:latin typeface="+mj-lt"/>
              </a:rPr>
              <a:t>ФИНАНСОВ </a:t>
            </a:r>
          </a:p>
          <a:p>
            <a:pPr algn="ctr"/>
            <a:r>
              <a:rPr lang="ru-RU" b="1" dirty="0">
                <a:latin typeface="+mj-lt"/>
              </a:rPr>
              <a:t>АДМИНИСТРАЦИИ ГОРОДА ТОБОЛЬСК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6077" y="5803250"/>
            <a:ext cx="3206644" cy="1581202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just"/>
            <a:r>
              <a:rPr lang="ru-RU" sz="1600" b="1" dirty="0"/>
              <a:t>ул. Аптекарская, 3</a:t>
            </a:r>
            <a:endParaRPr lang="en-US" sz="1600" b="1" dirty="0"/>
          </a:p>
          <a:p>
            <a:pPr algn="just"/>
            <a:r>
              <a:rPr lang="ru-RU" sz="1600" b="1" dirty="0"/>
              <a:t>г. Тобольск, Тюменская область</a:t>
            </a:r>
          </a:p>
          <a:p>
            <a:pPr algn="just"/>
            <a:r>
              <a:rPr lang="ru-RU" sz="1600" b="1" dirty="0"/>
              <a:t>Телефон: (3456) 27-77-41</a:t>
            </a:r>
          </a:p>
          <a:p>
            <a:pPr algn="just"/>
            <a:r>
              <a:rPr lang="ru-RU" sz="1600" b="1" dirty="0"/>
              <a:t>Факс: (3456) 25-22-26</a:t>
            </a:r>
          </a:p>
          <a:p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 </a:t>
            </a:r>
            <a:r>
              <a:rPr lang="en-US" sz="1600" dirty="0"/>
              <a:t>depfin@admtobolsk.ru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9947" y="6241788"/>
            <a:ext cx="5220494" cy="1018014"/>
          </a:xfrm>
          <a:prstGeom prst="rect">
            <a:avLst/>
          </a:prstGeom>
        </p:spPr>
        <p:txBody>
          <a:bodyPr lIns="102870" tIns="51435" rIns="102870" bIns="51435">
            <a:spAutoFit/>
          </a:bodyPr>
          <a:lstStyle/>
          <a:p>
            <a:pPr algn="just"/>
            <a:r>
              <a:rPr lang="ru-RU" dirty="0"/>
              <a:t>График работы: </a:t>
            </a:r>
          </a:p>
          <a:p>
            <a:pPr algn="just"/>
            <a:r>
              <a:rPr lang="ru-RU" dirty="0"/>
              <a:t>Понедельник – четверг: с </a:t>
            </a:r>
            <a:r>
              <a:rPr lang="en-US" dirty="0"/>
              <a:t>8</a:t>
            </a:r>
            <a:r>
              <a:rPr lang="ru-RU" dirty="0"/>
              <a:t>.45 до 18.00 </a:t>
            </a:r>
          </a:p>
          <a:p>
            <a:pPr algn="just"/>
            <a:r>
              <a:rPr lang="ru-RU" dirty="0"/>
              <a:t>Пятница с 9.00 до 17.00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484190" y="32395"/>
            <a:ext cx="6199380" cy="71445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Основные параметры бюджета города Тобольска за 2020 год (</a:t>
            </a:r>
            <a:r>
              <a:rPr lang="ru-RU" sz="2000" b="1" dirty="0" err="1" smtClean="0"/>
              <a:t>млн.руб</a:t>
            </a:r>
            <a:r>
              <a:rPr lang="ru-RU" sz="2000" b="1" dirty="0" smtClean="0"/>
              <a:t>.)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49391663"/>
              </p:ext>
            </p:extLst>
          </p:nvPr>
        </p:nvGraphicFramePr>
        <p:xfrm>
          <a:off x="323950" y="1044327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09166424"/>
              </p:ext>
            </p:extLst>
          </p:nvPr>
        </p:nvGraphicFramePr>
        <p:xfrm>
          <a:off x="5580534" y="1044327"/>
          <a:ext cx="456044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83676331"/>
              </p:ext>
            </p:extLst>
          </p:nvPr>
        </p:nvGraphicFramePr>
        <p:xfrm>
          <a:off x="3060254" y="5148783"/>
          <a:ext cx="496855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07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cs typeface="Times New Roman" pitchFamily="18" charset="0"/>
              </a:rPr>
              <a:t>Структура доходов бюджета города Тобольска за </a:t>
            </a:r>
            <a:r>
              <a:rPr lang="ru-RU" b="1" dirty="0" smtClean="0">
                <a:cs typeface="Times New Roman" pitchFamily="18" charset="0"/>
              </a:rPr>
              <a:t>2020 год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71571" y="7265081"/>
            <a:ext cx="369417" cy="326374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052565"/>
              </p:ext>
            </p:extLst>
          </p:nvPr>
        </p:nvGraphicFramePr>
        <p:xfrm>
          <a:off x="337669" y="1620391"/>
          <a:ext cx="99152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51942" y="972320"/>
            <a:ext cx="3744416" cy="648072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60" tIns="51429" rIns="102860" bIns="51429" rtlCol="0" anchor="ctr"/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 smtClean="0">
                <a:solidFill>
                  <a:prstClr val="black"/>
                </a:solidFill>
              </a:rPr>
              <a:t>Всего доходов – 9 513 </a:t>
            </a:r>
            <a:r>
              <a:rPr lang="ru-RU" sz="1800" b="1" kern="0" dirty="0" err="1" smtClean="0">
                <a:solidFill>
                  <a:prstClr val="black"/>
                </a:solidFill>
              </a:rPr>
              <a:t>млн.руб</a:t>
            </a:r>
            <a:endParaRPr lang="ru-RU" sz="1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0804" y="0"/>
            <a:ext cx="6552999" cy="7144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Налоговые и неналоговые </a:t>
            </a:r>
            <a:r>
              <a:rPr lang="ru-RU" b="1" dirty="0">
                <a:cs typeface="Times New Roman" pitchFamily="18" charset="0"/>
              </a:rPr>
              <a:t>доходы бюджета города Тобольска за </a:t>
            </a:r>
            <a:r>
              <a:rPr lang="ru-RU" b="1" dirty="0" smtClean="0">
                <a:cs typeface="Times New Roman" pitchFamily="18" charset="0"/>
              </a:rPr>
              <a:t>2020 год (</a:t>
            </a:r>
            <a:r>
              <a:rPr lang="ru-RU" b="1" dirty="0" err="1" smtClean="0">
                <a:cs typeface="Times New Roman" pitchFamily="18" charset="0"/>
              </a:rPr>
              <a:t>млн.руб</a:t>
            </a:r>
            <a:r>
              <a:rPr lang="ru-RU" b="1" dirty="0" smtClean="0">
                <a:cs typeface="Times New Roman" pitchFamily="18" charset="0"/>
              </a:rPr>
              <a:t>)</a:t>
            </a:r>
            <a:endParaRPr lang="ru-RU" dirty="0"/>
          </a:p>
        </p:txBody>
      </p:sp>
      <p:graphicFrame>
        <p:nvGraphicFramePr>
          <p:cNvPr id="22" name="Диаграмма 21" descr="Налоговые доходы" title="Налоговые доходы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751019"/>
              </p:ext>
            </p:extLst>
          </p:nvPr>
        </p:nvGraphicFramePr>
        <p:xfrm>
          <a:off x="122753" y="1795828"/>
          <a:ext cx="4028860" cy="270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98595"/>
              </p:ext>
            </p:extLst>
          </p:nvPr>
        </p:nvGraphicFramePr>
        <p:xfrm>
          <a:off x="395958" y="4356696"/>
          <a:ext cx="4604412" cy="2970353"/>
        </p:xfrm>
        <a:graphic>
          <a:graphicData uri="http://schemas.openxmlformats.org/drawingml/2006/table">
            <a:tbl>
              <a:tblPr firstRow="1"/>
              <a:tblGrid>
                <a:gridCol w="1724778"/>
                <a:gridCol w="959878"/>
                <a:gridCol w="959878"/>
                <a:gridCol w="959878"/>
              </a:tblGrid>
              <a:tr h="17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Источники доходов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2020 год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Годовой план</a:t>
                      </a:r>
                    </a:p>
                  </a:txBody>
                  <a:tcPr marL="5606" marR="5606" marT="541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Исполнение, 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1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Налоговые доходы, всего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1229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1444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117,5%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970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НДФЛ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159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Акцизы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889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Земельный налог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546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пошлина 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400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Специальные налоговые режимы, всего, в т.ч.: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56408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10526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ЕНВД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55333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ЕСХН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55333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1553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 на имущество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физ.лиц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73135"/>
              </p:ext>
            </p:extLst>
          </p:nvPr>
        </p:nvGraphicFramePr>
        <p:xfrm>
          <a:off x="5878267" y="4212680"/>
          <a:ext cx="4450948" cy="3088692"/>
        </p:xfrm>
        <a:graphic>
          <a:graphicData uri="http://schemas.openxmlformats.org/drawingml/2006/table">
            <a:tbl>
              <a:tblPr firstRow="1" bandRow="1"/>
              <a:tblGrid>
                <a:gridCol w="1479987"/>
                <a:gridCol w="904438"/>
                <a:gridCol w="1068881"/>
                <a:gridCol w="997642"/>
              </a:tblGrid>
              <a:tr h="16543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Источники доходов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2020год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Годовой план</a:t>
                      </a:r>
                    </a:p>
                  </a:txBody>
                  <a:tcPr marL="6067" marR="6067" marT="585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Исполнение,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1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год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исполнения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Неналоговые доходы, всего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266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424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159,0%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24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использования имущества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109,1%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4827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активов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550%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4827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114,3%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50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185,7%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399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оказания услуг и компенсации затрат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225,0%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04974" y="5220791"/>
            <a:ext cx="128535" cy="763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9918" y="5436815"/>
            <a:ext cx="123591" cy="984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212786" y="5652839"/>
            <a:ext cx="120723" cy="1037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212786" y="5868863"/>
            <a:ext cx="100948" cy="1097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212786" y="6156895"/>
            <a:ext cx="115779" cy="79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12786" y="7229631"/>
            <a:ext cx="112910" cy="79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5639391" y="5359944"/>
            <a:ext cx="114498" cy="859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613525" y="6211315"/>
            <a:ext cx="118647" cy="859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32253" y="6660951"/>
            <a:ext cx="108760" cy="793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32253" y="7020991"/>
            <a:ext cx="121636" cy="10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627309" y="5746126"/>
            <a:ext cx="118647" cy="85923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71571" y="7265081"/>
            <a:ext cx="369417" cy="326374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509" y="843122"/>
            <a:ext cx="2877757" cy="476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ru-RU" sz="1100" b="1" dirty="0"/>
              <a:t>Налоговые доходы бюджета города Тобольска за 2020 год</a:t>
            </a: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669359"/>
              </p:ext>
            </p:extLst>
          </p:nvPr>
        </p:nvGraphicFramePr>
        <p:xfrm>
          <a:off x="2196158" y="660165"/>
          <a:ext cx="6700798" cy="372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 title="Налоговые доходы бюджета города Тобольска за  2020 год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581038"/>
              </p:ext>
            </p:extLst>
          </p:nvPr>
        </p:nvGraphicFramePr>
        <p:xfrm>
          <a:off x="6230818" y="1374301"/>
          <a:ext cx="4213568" cy="285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979777" y="869249"/>
            <a:ext cx="2877757" cy="476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ru-RU" sz="1100" b="1" dirty="0"/>
              <a:t>Неналоговые доходы бюджета города Тобольска за 2020 год</a:t>
            </a:r>
          </a:p>
        </p:txBody>
      </p:sp>
      <p:graphicFrame>
        <p:nvGraphicFramePr>
          <p:cNvPr id="25" name="Диаграмма 24" title="Налоговые доходы бюджета города Тобольска за  2020 год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990009"/>
              </p:ext>
            </p:extLst>
          </p:nvPr>
        </p:nvGraphicFramePr>
        <p:xfrm>
          <a:off x="39874" y="847396"/>
          <a:ext cx="3864416" cy="343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362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6873054"/>
              </p:ext>
            </p:extLst>
          </p:nvPr>
        </p:nvGraphicFramePr>
        <p:xfrm>
          <a:off x="0" y="831394"/>
          <a:ext cx="10440988" cy="672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 flipV="1">
            <a:off x="828006" y="1404367"/>
            <a:ext cx="1728192" cy="12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811794" y="1404367"/>
            <a:ext cx="1096332" cy="256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95581" y="1404367"/>
            <a:ext cx="32425" cy="1026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828007" y="1404367"/>
            <a:ext cx="528072" cy="513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Структура расходов бюджета за 2020 год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630" y="885458"/>
            <a:ext cx="3744416" cy="504056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60" tIns="51429" rIns="102860" bIns="51429" rtlCol="0" anchor="ctr"/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 smtClean="0">
                <a:solidFill>
                  <a:prstClr val="black"/>
                </a:solidFill>
              </a:rPr>
              <a:t>Всего расходов  - 8 979 </a:t>
            </a:r>
            <a:r>
              <a:rPr lang="ru-RU" sz="1800" b="1" kern="0" dirty="0" err="1" smtClean="0">
                <a:solidFill>
                  <a:prstClr val="black"/>
                </a:solidFill>
              </a:rPr>
              <a:t>млн.руб</a:t>
            </a:r>
            <a:endParaRPr lang="ru-RU" sz="1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Исполнение по программным и непрограммным расходам за 2020 </a:t>
            </a:r>
            <a:r>
              <a:rPr lang="ru-RU" sz="2000" b="1" dirty="0">
                <a:solidFill>
                  <a:prstClr val="white"/>
                </a:solidFill>
                <a:ea typeface="+mn-ea"/>
                <a:cs typeface="Arial" pitchFamily="34" charset="0"/>
              </a:rPr>
              <a:t>год</a:t>
            </a: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993" y="1507829"/>
            <a:ext cx="8625004" cy="517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0527" y="4900928"/>
            <a:ext cx="2959979" cy="1350370"/>
          </a:xfrm>
          <a:prstGeom prst="rect">
            <a:avLst/>
          </a:prstGeom>
          <a:noFill/>
        </p:spPr>
        <p:txBody>
          <a:bodyPr wrap="square" lIns="102860" tIns="51429" rIns="102860" bIns="51429">
            <a:spAutoFit/>
          </a:bodyPr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>
                <a:solidFill>
                  <a:srgbClr val="4F81BD">
                    <a:lumMod val="50000"/>
                  </a:srgbClr>
                </a:solidFill>
              </a:rPr>
              <a:t>7</a:t>
            </a:r>
            <a:r>
              <a:rPr lang="ru-RU" sz="2700" b="1" dirty="0" smtClean="0">
                <a:solidFill>
                  <a:srgbClr val="4F81BD">
                    <a:lumMod val="50000"/>
                  </a:srgbClr>
                </a:solidFill>
              </a:rPr>
              <a:t>% </a:t>
            </a:r>
            <a:r>
              <a:rPr lang="ru-RU" sz="2700" b="1" dirty="0">
                <a:solidFill>
                  <a:srgbClr val="4F81BD">
                    <a:lumMod val="50000"/>
                  </a:srgbClr>
                </a:solidFill>
              </a:rPr>
              <a:t>непрограммные расходы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407" y="5924221"/>
            <a:ext cx="2795536" cy="1350370"/>
          </a:xfrm>
          <a:prstGeom prst="rect">
            <a:avLst/>
          </a:prstGeom>
          <a:noFill/>
        </p:spPr>
        <p:txBody>
          <a:bodyPr wrap="square" lIns="102860" tIns="51429" rIns="102860" bIns="51429">
            <a:spAutoFit/>
          </a:bodyPr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 smtClean="0">
                <a:solidFill>
                  <a:srgbClr val="4F81BD">
                    <a:lumMod val="50000"/>
                  </a:srgbClr>
                </a:solidFill>
              </a:rPr>
              <a:t>93% </a:t>
            </a:r>
            <a:r>
              <a:rPr lang="ru-RU" sz="2700" b="1" dirty="0">
                <a:solidFill>
                  <a:srgbClr val="4F81BD">
                    <a:lumMod val="50000"/>
                  </a:srgbClr>
                </a:solidFill>
              </a:rPr>
              <a:t>программные расходы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93813" y="4900928"/>
            <a:ext cx="1891098" cy="860967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60" tIns="51429" rIns="102860" bIns="51429" rtlCol="0" anchor="ctr"/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kern="0" dirty="0" smtClean="0">
                <a:solidFill>
                  <a:prstClr val="black"/>
                </a:solidFill>
              </a:rPr>
              <a:t>8 305 </a:t>
            </a:r>
            <a:r>
              <a:rPr lang="ru-RU" sz="2700" b="1" kern="0" dirty="0" err="1" smtClean="0">
                <a:solidFill>
                  <a:prstClr val="black"/>
                </a:solidFill>
              </a:rPr>
              <a:t>млн.руб</a:t>
            </a:r>
            <a:endParaRPr lang="ru-RU" sz="2700" b="1" kern="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6257" y="3701241"/>
            <a:ext cx="1891098" cy="860967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60" tIns="51429" rIns="102860" bIns="51429" rtlCol="0" anchor="ctr"/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kern="0" dirty="0" smtClean="0">
                <a:solidFill>
                  <a:prstClr val="black"/>
                </a:solidFill>
              </a:rPr>
              <a:t>674</a:t>
            </a:r>
          </a:p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kern="0" dirty="0" err="1" smtClean="0">
                <a:solidFill>
                  <a:prstClr val="black"/>
                </a:solidFill>
              </a:rPr>
              <a:t>млн.руб</a:t>
            </a:r>
            <a:endParaRPr lang="ru-RU" sz="27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Исполнение по </a:t>
            </a:r>
            <a:r>
              <a:rPr lang="ru-RU" sz="2000" b="1" dirty="0" smtClean="0"/>
              <a:t>муниципальным программам за </a:t>
            </a:r>
            <a:r>
              <a:rPr lang="ru-RU" sz="2000" b="1" dirty="0"/>
              <a:t>2020 год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98679405"/>
              </p:ext>
            </p:extLst>
          </p:nvPr>
        </p:nvGraphicFramePr>
        <p:xfrm>
          <a:off x="198384" y="900291"/>
          <a:ext cx="999066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838" y="1332359"/>
            <a:ext cx="1620998" cy="3600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91224" tIns="45612" rIns="91224" bIns="45612" anchor="ctr"/>
          <a:lstStyle/>
          <a:p>
            <a:pPr defTabSz="912211">
              <a:defRPr/>
            </a:pPr>
            <a:r>
              <a:rPr lang="ru-RU" sz="1400" kern="0" dirty="0">
                <a:solidFill>
                  <a:prstClr val="black"/>
                </a:solidFill>
              </a:rPr>
              <a:t>4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1566" y="2484487"/>
            <a:ext cx="1620998" cy="3600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91224" tIns="45612" rIns="91224" bIns="45612" anchor="ctr"/>
          <a:lstStyle/>
          <a:p>
            <a:pPr defTabSz="912211">
              <a:defRPr/>
            </a:pPr>
            <a:r>
              <a:rPr lang="ru-RU" sz="1400" kern="0" dirty="0">
                <a:solidFill>
                  <a:prstClr val="black"/>
                </a:solidFill>
              </a:rPr>
              <a:t>3</a:t>
            </a:r>
            <a:r>
              <a:rPr lang="ru-RU" sz="1400" kern="0" dirty="0" smtClean="0">
                <a:solidFill>
                  <a:prstClr val="black"/>
                </a:solidFill>
              </a:rPr>
              <a:t> </a:t>
            </a:r>
            <a:r>
              <a:rPr lang="ru-RU" sz="1400" kern="0" dirty="0">
                <a:solidFill>
                  <a:prstClr val="black"/>
                </a:solidFill>
              </a:rPr>
              <a:t>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51566" y="3636615"/>
            <a:ext cx="1620998" cy="3600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91224" tIns="45612" rIns="91224" bIns="45612" anchor="ctr"/>
          <a:lstStyle/>
          <a:p>
            <a:pPr defTabSz="912211">
              <a:defRPr/>
            </a:pPr>
            <a:r>
              <a:rPr lang="ru-RU" sz="1400" kern="0" dirty="0">
                <a:solidFill>
                  <a:prstClr val="black"/>
                </a:solidFill>
              </a:rPr>
              <a:t>2</a:t>
            </a:r>
            <a:r>
              <a:rPr lang="ru-RU" sz="1400" kern="0" dirty="0" smtClean="0">
                <a:solidFill>
                  <a:prstClr val="black"/>
                </a:solidFill>
              </a:rPr>
              <a:t> </a:t>
            </a:r>
            <a:r>
              <a:rPr lang="ru-RU" sz="1400" kern="0" dirty="0">
                <a:solidFill>
                  <a:prstClr val="black"/>
                </a:solidFill>
              </a:rPr>
              <a:t>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51566" y="4788743"/>
            <a:ext cx="1620998" cy="3600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91224" tIns="45612" rIns="91224" bIns="45612" anchor="ctr"/>
          <a:lstStyle/>
          <a:p>
            <a:pPr defTabSz="912211">
              <a:defRPr/>
            </a:pPr>
            <a:r>
              <a:rPr lang="ru-RU" sz="1400" kern="0" dirty="0">
                <a:solidFill>
                  <a:prstClr val="black"/>
                </a:solidFill>
              </a:rPr>
              <a:t>2</a:t>
            </a:r>
            <a:r>
              <a:rPr lang="ru-RU" sz="1400" kern="0" dirty="0" smtClean="0">
                <a:solidFill>
                  <a:prstClr val="black"/>
                </a:solidFill>
              </a:rPr>
              <a:t> </a:t>
            </a:r>
            <a:r>
              <a:rPr lang="ru-RU" sz="1400" kern="0" dirty="0">
                <a:solidFill>
                  <a:prstClr val="black"/>
                </a:solidFill>
              </a:rPr>
              <a:t>программы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1566" y="5940871"/>
            <a:ext cx="1620998" cy="3600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91224" tIns="45612" rIns="91224" bIns="45612" anchor="ctr"/>
          <a:lstStyle/>
          <a:p>
            <a:pPr defTabSz="912211">
              <a:defRPr/>
            </a:pPr>
            <a:r>
              <a:rPr lang="ru-RU" sz="1400" kern="0" dirty="0">
                <a:solidFill>
                  <a:prstClr val="black"/>
                </a:solidFill>
              </a:rPr>
              <a:t>4 программы</a:t>
            </a:r>
          </a:p>
        </p:txBody>
      </p:sp>
      <p:sp>
        <p:nvSpPr>
          <p:cNvPr id="13" name="Овал 12"/>
          <p:cNvSpPr/>
          <p:nvPr/>
        </p:nvSpPr>
        <p:spPr>
          <a:xfrm rot="20173545">
            <a:off x="163962" y="1239862"/>
            <a:ext cx="1243056" cy="1075097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scene3d>
            <a:camera prst="orthographicFront"/>
            <a:lightRig rig="threePt" dir="t"/>
          </a:scene3d>
          <a:sp3d z="152400" extrusionH="63500" prstMaterial="metal">
            <a:bevelT w="50800" h="19050"/>
            <a:contourClr>
              <a:sysClr val="window" lastClr="FFFFFF"/>
            </a:contourClr>
          </a:sp3d>
        </p:spPr>
        <p:txBody>
          <a:bodyPr lIns="91224" tIns="45612" rIns="91224" bIns="45612" anchor="ctr"/>
          <a:lstStyle/>
          <a:p>
            <a:pPr algn="ctr" defTabSz="912211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3 млрд. </a:t>
            </a:r>
            <a:r>
              <a:rPr lang="en-US" sz="1400" b="1" kern="0" dirty="0" smtClean="0">
                <a:solidFill>
                  <a:prstClr val="black"/>
                </a:solidFill>
                <a:latin typeface="Calibri"/>
              </a:rPr>
              <a:t>848</a:t>
            </a:r>
            <a:endParaRPr lang="ru-RU" sz="1400" b="1" kern="0" dirty="0" smtClean="0">
              <a:solidFill>
                <a:prstClr val="black"/>
              </a:solidFill>
              <a:latin typeface="Calibri"/>
            </a:endParaRPr>
          </a:p>
          <a:p>
            <a:pPr algn="ctr" defTabSz="912211">
              <a:defRPr/>
            </a:pPr>
            <a:r>
              <a:rPr lang="ru-RU" sz="1400" b="1" kern="0" dirty="0" err="1" smtClean="0">
                <a:solidFill>
                  <a:prstClr val="black"/>
                </a:solidFill>
                <a:latin typeface="Calibri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Овал 13"/>
          <p:cNvSpPr/>
          <p:nvPr/>
        </p:nvSpPr>
        <p:spPr>
          <a:xfrm rot="20173545">
            <a:off x="676208" y="2253505"/>
            <a:ext cx="1244072" cy="1075097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scene3d>
            <a:camera prst="orthographicFront"/>
            <a:lightRig rig="threePt" dir="t"/>
          </a:scene3d>
          <a:sp3d z="152400" extrusionH="63500" prstMaterial="metal">
            <a:bevelT w="50800" h="19050"/>
            <a:contourClr>
              <a:sysClr val="window" lastClr="FFFFFF"/>
            </a:contourClr>
          </a:sp3d>
        </p:spPr>
        <p:txBody>
          <a:bodyPr lIns="91224" tIns="45612" rIns="91224" bIns="45612" anchor="ctr"/>
          <a:lstStyle/>
          <a:p>
            <a:pPr algn="ctr" defTabSz="912211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1 млрд. 347</a:t>
            </a:r>
          </a:p>
          <a:p>
            <a:pPr algn="ctr" defTabSz="912211"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Calibri"/>
              </a:rPr>
              <a:t>м</a:t>
            </a:r>
            <a:r>
              <a:rPr lang="ru-RU" sz="1400" b="1" kern="0" dirty="0" err="1" smtClean="0">
                <a:solidFill>
                  <a:prstClr val="black"/>
                </a:solidFill>
                <a:latin typeface="Calibri"/>
              </a:rPr>
              <a:t>лн.руб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Овал 14"/>
          <p:cNvSpPr/>
          <p:nvPr/>
        </p:nvSpPr>
        <p:spPr>
          <a:xfrm rot="20173545">
            <a:off x="863815" y="3345026"/>
            <a:ext cx="1232762" cy="1075097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scene3d>
            <a:camera prst="orthographicFront"/>
            <a:lightRig rig="threePt" dir="t"/>
          </a:scene3d>
          <a:sp3d z="152400" extrusionH="63500" prstMaterial="metal">
            <a:bevelT w="50800" h="19050"/>
            <a:contourClr>
              <a:sysClr val="window" lastClr="FFFFFF"/>
            </a:contourClr>
          </a:sp3d>
        </p:spPr>
        <p:txBody>
          <a:bodyPr lIns="91224" tIns="45612" rIns="91224" bIns="45612" anchor="ctr"/>
          <a:lstStyle/>
          <a:p>
            <a:pPr algn="ctr" defTabSz="912211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2 млрд. 040</a:t>
            </a:r>
          </a:p>
          <a:p>
            <a:pPr algn="ctr" defTabSz="912211"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Calibri"/>
              </a:rPr>
              <a:t>м</a:t>
            </a:r>
            <a:r>
              <a:rPr lang="ru-RU" sz="1400" b="1" kern="0" dirty="0" err="1" smtClean="0">
                <a:solidFill>
                  <a:prstClr val="black"/>
                </a:solidFill>
                <a:latin typeface="Calibri"/>
              </a:rPr>
              <a:t>лн.руб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Овал 15"/>
          <p:cNvSpPr/>
          <p:nvPr/>
        </p:nvSpPr>
        <p:spPr>
          <a:xfrm rot="20173545">
            <a:off x="725804" y="4431195"/>
            <a:ext cx="1144877" cy="1075097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scene3d>
            <a:camera prst="orthographicFront"/>
            <a:lightRig rig="threePt" dir="t"/>
          </a:scene3d>
          <a:sp3d z="152400" extrusionH="63500" prstMaterial="metal">
            <a:bevelT w="50800" h="19050"/>
            <a:contourClr>
              <a:sysClr val="window" lastClr="FFFFFF"/>
            </a:contourClr>
          </a:sp3d>
        </p:spPr>
        <p:txBody>
          <a:bodyPr lIns="91224" tIns="45612" rIns="91224" bIns="45612" anchor="ctr"/>
          <a:lstStyle/>
          <a:p>
            <a:pPr algn="ctr" defTabSz="912211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1 млрд.</a:t>
            </a:r>
          </a:p>
          <a:p>
            <a:pPr algn="ctr" defTabSz="912211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руб</a:t>
            </a:r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7" name="Овал 16"/>
          <p:cNvSpPr/>
          <p:nvPr/>
        </p:nvSpPr>
        <p:spPr>
          <a:xfrm rot="20173545">
            <a:off x="163065" y="5583322"/>
            <a:ext cx="1264176" cy="1075097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scene3d>
            <a:camera prst="orthographicFront"/>
            <a:lightRig rig="threePt" dir="t"/>
          </a:scene3d>
          <a:sp3d z="152400" extrusionH="63500" prstMaterial="metal">
            <a:bevelT w="50800" h="19050"/>
            <a:contourClr>
              <a:sysClr val="window" lastClr="FFFFFF"/>
            </a:contourClr>
          </a:sp3d>
        </p:spPr>
        <p:txBody>
          <a:bodyPr lIns="91224" tIns="45612" rIns="91224" bIns="45612" anchor="ctr"/>
          <a:lstStyle/>
          <a:p>
            <a:pPr defTabSz="912211">
              <a:defRPr/>
            </a:pPr>
            <a:r>
              <a:rPr lang="ru-RU" sz="1800" kern="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70 </a:t>
            </a:r>
            <a:r>
              <a:rPr lang="ru-RU" sz="1400" b="1" kern="0" dirty="0" err="1" smtClean="0">
                <a:solidFill>
                  <a:prstClr val="black"/>
                </a:solidFill>
                <a:latin typeface="Calibri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804" y="0"/>
            <a:ext cx="7210772" cy="71445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Муниципальные программы социальной направленности</a:t>
            </a:r>
            <a:endParaRPr lang="ru-RU" sz="2000" b="1" dirty="0"/>
          </a:p>
        </p:txBody>
      </p:sp>
      <p:pic>
        <p:nvPicPr>
          <p:cNvPr id="4" name="Содержимое 11" descr="школа2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19861" y="1094671"/>
            <a:ext cx="2240557" cy="154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4" cstate="print"/>
          <a:stretch/>
        </p:blipFill>
        <p:spPr>
          <a:xfrm>
            <a:off x="251520" y="2636938"/>
            <a:ext cx="2254330" cy="141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91"/>
            <a:ext cx="2258435" cy="15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11" descr="школа2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19861" y="1094671"/>
            <a:ext cx="2240557" cy="154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91"/>
            <a:ext cx="2258435" cy="15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524116" y="5543470"/>
            <a:ext cx="1725551" cy="1523309"/>
          </a:xfrm>
          <a:prstGeom prst="ellipse">
            <a:avLst/>
          </a:prstGeom>
          <a:blipFill rotWithShape="1">
            <a:blip r:embed="rId6" cstate="print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2720165" y="1196752"/>
            <a:ext cx="7356697" cy="143034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224" tIns="45612" rIns="91224" bIns="45612" rtlCol="0" anchor="ctr"/>
          <a:lstStyle/>
          <a:p>
            <a:pPr defTabSz="912211">
              <a:defRPr/>
            </a:pPr>
            <a:r>
              <a:rPr lang="ru-RU" sz="1800" kern="0" dirty="0">
                <a:solidFill>
                  <a:prstClr val="black"/>
                </a:solidFill>
              </a:rPr>
              <a:t>Муниципальная  программа «Развитие  общего образования  города Тобольска»</a:t>
            </a:r>
          </a:p>
          <a:p>
            <a:pPr defTabSz="912211">
              <a:defRPr/>
            </a:pPr>
            <a:r>
              <a:rPr lang="ru-RU" sz="1600" kern="0" dirty="0">
                <a:solidFill>
                  <a:prstClr val="black"/>
                </a:solidFill>
              </a:rPr>
              <a:t>Всего направлены на финансирование программы  средства  в сумме 2 </a:t>
            </a:r>
            <a:r>
              <a:rPr lang="ru-RU" sz="1600" kern="0" dirty="0" smtClean="0">
                <a:solidFill>
                  <a:prstClr val="black"/>
                </a:solidFill>
              </a:rPr>
              <a:t>617 </a:t>
            </a:r>
            <a:r>
              <a:rPr lang="ru-RU" sz="1600" kern="0" dirty="0">
                <a:solidFill>
                  <a:prstClr val="black"/>
                </a:solidFill>
              </a:rPr>
              <a:t>млн.руб.</a:t>
            </a: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2720165" y="2566185"/>
            <a:ext cx="7356697" cy="1493704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224" tIns="45612" rIns="91224" bIns="45612" rtlCol="0" anchor="ctr"/>
          <a:lstStyle/>
          <a:p>
            <a:pPr algn="just" defTabSz="912211">
              <a:defRPr/>
            </a:pPr>
            <a:r>
              <a:rPr lang="ru-RU" sz="1800" kern="0" dirty="0">
                <a:solidFill>
                  <a:prstClr val="black"/>
                </a:solidFill>
              </a:rPr>
              <a:t>Муниципальная </a:t>
            </a:r>
            <a:r>
              <a:rPr lang="ru-RU" sz="1800" kern="0" dirty="0" smtClean="0">
                <a:solidFill>
                  <a:prstClr val="black"/>
                </a:solidFill>
              </a:rPr>
              <a:t>программа «Развитие </a:t>
            </a:r>
            <a:r>
              <a:rPr lang="ru-RU" sz="1800" kern="0" dirty="0">
                <a:solidFill>
                  <a:prstClr val="black"/>
                </a:solidFill>
              </a:rPr>
              <a:t>физической </a:t>
            </a:r>
            <a:r>
              <a:rPr lang="ru-RU" sz="1800" kern="0" dirty="0" smtClean="0">
                <a:solidFill>
                  <a:prstClr val="black"/>
                </a:solidFill>
              </a:rPr>
              <a:t>культуры,  спорта в городе Тобольске»  </a:t>
            </a:r>
            <a:r>
              <a:rPr lang="ru-RU" sz="1800" kern="0" dirty="0">
                <a:solidFill>
                  <a:prstClr val="black"/>
                </a:solidFill>
              </a:rPr>
              <a:t>за </a:t>
            </a:r>
            <a:r>
              <a:rPr lang="ru-RU" sz="1800" kern="0" dirty="0" smtClean="0">
                <a:solidFill>
                  <a:prstClr val="black"/>
                </a:solidFill>
              </a:rPr>
              <a:t>2020 год</a:t>
            </a:r>
            <a:endParaRPr lang="ru-RU" sz="1800" kern="0" dirty="0">
              <a:solidFill>
                <a:prstClr val="black"/>
              </a:solidFill>
            </a:endParaRPr>
          </a:p>
          <a:p>
            <a:pPr algn="just" defTabSz="912211">
              <a:defRPr/>
            </a:pPr>
            <a:r>
              <a:rPr lang="ru-RU" sz="1600" kern="0" dirty="0">
                <a:solidFill>
                  <a:prstClr val="black"/>
                </a:solidFill>
              </a:rPr>
              <a:t>Расходы составили- </a:t>
            </a:r>
            <a:r>
              <a:rPr lang="ru-RU" sz="1600" kern="0" dirty="0" smtClean="0">
                <a:solidFill>
                  <a:prstClr val="black"/>
                </a:solidFill>
              </a:rPr>
              <a:t>595 </a:t>
            </a:r>
            <a:r>
              <a:rPr lang="ru-RU" sz="1600" kern="0" dirty="0">
                <a:solidFill>
                  <a:prstClr val="black"/>
                </a:solidFill>
              </a:rPr>
              <a:t>млн.руб.</a:t>
            </a: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2699791" y="3994946"/>
            <a:ext cx="7377994" cy="151620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224" tIns="45612" rIns="91224" bIns="45612" rtlCol="0" anchor="ctr"/>
          <a:lstStyle/>
          <a:p>
            <a:pPr algn="just" defTabSz="912211">
              <a:defRPr/>
            </a:pPr>
            <a:r>
              <a:rPr lang="ru-RU" sz="1800" kern="0" dirty="0"/>
              <a:t>Муниципальная программа </a:t>
            </a:r>
            <a:r>
              <a:rPr lang="ru-RU" sz="1800" kern="0" dirty="0" smtClean="0"/>
              <a:t>«Развитие культуры в городе Тобольске»</a:t>
            </a:r>
            <a:endParaRPr lang="ru-RU" sz="1800" kern="0" dirty="0"/>
          </a:p>
          <a:p>
            <a:pPr algn="just" defTabSz="912211">
              <a:defRPr/>
            </a:pPr>
            <a:r>
              <a:rPr lang="ru-RU" sz="1600" kern="0" dirty="0"/>
              <a:t>Финансирование мероприятий  программы осуществлено на сумму </a:t>
            </a:r>
            <a:r>
              <a:rPr lang="ru-RU" sz="1600" kern="0" dirty="0" smtClean="0"/>
              <a:t>358 </a:t>
            </a:r>
            <a:r>
              <a:rPr lang="ru-RU" sz="1600" kern="0" dirty="0"/>
              <a:t>млн.руб.</a:t>
            </a: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2699818" y="5423705"/>
            <a:ext cx="7377993" cy="164307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224" tIns="45612" rIns="91224" bIns="45612" rtlCol="0" anchor="ctr"/>
          <a:lstStyle/>
          <a:p>
            <a:pPr algn="just" defTabSz="912211">
              <a:defRPr/>
            </a:pPr>
            <a:r>
              <a:rPr lang="ru-RU" sz="1800" kern="0" dirty="0">
                <a:solidFill>
                  <a:prstClr val="black"/>
                </a:solidFill>
              </a:rPr>
              <a:t>Муниципальная программа </a:t>
            </a:r>
            <a:r>
              <a:rPr lang="ru-RU" sz="1800" kern="0" dirty="0" smtClean="0">
                <a:solidFill>
                  <a:prstClr val="black"/>
                </a:solidFill>
              </a:rPr>
              <a:t>«Развитие </a:t>
            </a:r>
            <a:r>
              <a:rPr lang="ru-RU" sz="1800" kern="0" dirty="0">
                <a:solidFill>
                  <a:prstClr val="black"/>
                </a:solidFill>
              </a:rPr>
              <a:t>молодежной политики в </a:t>
            </a:r>
            <a:r>
              <a:rPr lang="ru-RU" sz="1800" kern="0" dirty="0" smtClean="0">
                <a:solidFill>
                  <a:prstClr val="black"/>
                </a:solidFill>
              </a:rPr>
              <a:t>городе Тобольске</a:t>
            </a:r>
            <a:r>
              <a:rPr lang="ru-RU" sz="1800" kern="0" dirty="0">
                <a:solidFill>
                  <a:prstClr val="black"/>
                </a:solidFill>
              </a:rPr>
              <a:t>»</a:t>
            </a:r>
          </a:p>
          <a:p>
            <a:pPr algn="just" defTabSz="912211">
              <a:defRPr/>
            </a:pPr>
            <a:r>
              <a:rPr lang="ru-RU" sz="1600" kern="0" dirty="0">
                <a:solidFill>
                  <a:prstClr val="black"/>
                </a:solidFill>
              </a:rPr>
              <a:t>Расходы за </a:t>
            </a:r>
            <a:r>
              <a:rPr lang="ru-RU" sz="1600" kern="0" dirty="0" smtClean="0">
                <a:solidFill>
                  <a:prstClr val="black"/>
                </a:solidFill>
              </a:rPr>
              <a:t>2020 </a:t>
            </a:r>
            <a:r>
              <a:rPr lang="ru-RU" sz="1600" kern="0" dirty="0">
                <a:solidFill>
                  <a:prstClr val="black"/>
                </a:solidFill>
              </a:rPr>
              <a:t>год составили </a:t>
            </a:r>
            <a:r>
              <a:rPr lang="ru-RU" sz="1600" kern="0" dirty="0" smtClean="0">
                <a:solidFill>
                  <a:prstClr val="black"/>
                </a:solidFill>
              </a:rPr>
              <a:t>278 </a:t>
            </a:r>
            <a:r>
              <a:rPr lang="ru-RU" sz="1600" kern="0" dirty="0">
                <a:solidFill>
                  <a:prstClr val="black"/>
                </a:solidFill>
              </a:rPr>
              <a:t>млн.руб.</a:t>
            </a:r>
          </a:p>
          <a:p>
            <a:pPr algn="ctr" defTabSz="912211">
              <a:defRPr/>
            </a:pPr>
            <a:endParaRPr lang="ru-RU" sz="18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26" y="0"/>
            <a:ext cx="7848872" cy="8283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</a:t>
            </a:r>
            <a:r>
              <a:rPr lang="ru-RU" sz="1800" b="1" dirty="0"/>
              <a:t>развития жилищно-коммунального  </a:t>
            </a:r>
            <a:r>
              <a:rPr lang="ru-RU" sz="1800" b="1" dirty="0" smtClean="0"/>
              <a:t>хозяйства</a:t>
            </a:r>
            <a:endParaRPr lang="ru-RU" sz="1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9906" y="885458"/>
            <a:ext cx="3744416" cy="504056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60" tIns="51429" rIns="102860" bIns="51429" rtlCol="0" anchor="ctr"/>
          <a:lstStyle/>
          <a:p>
            <a:pPr algn="ctr" defTabSz="1028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 smtClean="0">
                <a:solidFill>
                  <a:prstClr val="black"/>
                </a:solidFill>
              </a:rPr>
              <a:t>Всего расходов  - 112 </a:t>
            </a:r>
            <a:r>
              <a:rPr lang="ru-RU" sz="1800" b="1" kern="0" dirty="0" err="1" smtClean="0">
                <a:solidFill>
                  <a:prstClr val="black"/>
                </a:solidFill>
              </a:rPr>
              <a:t>млн.руб</a:t>
            </a:r>
            <a:endParaRPr lang="ru-RU" sz="1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12553"/>
              </p:ext>
            </p:extLst>
          </p:nvPr>
        </p:nvGraphicFramePr>
        <p:xfrm>
          <a:off x="379906" y="1494838"/>
          <a:ext cx="9809140" cy="57421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9319"/>
                <a:gridCol w="7503677"/>
                <a:gridCol w="1296144"/>
              </a:tblGrid>
              <a:tr h="605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№п/п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Наименование основных  мероприятий программы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(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млн.руб</a:t>
                      </a:r>
                      <a:r>
                        <a:rPr lang="ru-RU" sz="1600" u="none" strike="noStrike" dirty="0" smtClean="0">
                          <a:effectLst/>
                        </a:rPr>
                        <a:t>.)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923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Мероприятия по повышению надежности и эффективности работы инженерных систем ЖКХ и приведению их в технически исправное состояние, в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</a:rPr>
                        <a:t>.: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6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  <a:tr h="509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1.1.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Разработка ПД по объекту "Реконструкция котельной № 19, расположенной по адресу: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г.Тобольск</a:t>
                      </a:r>
                      <a:r>
                        <a:rPr lang="ru-RU" sz="1400" u="none" strike="noStrike" dirty="0" smtClean="0">
                          <a:effectLst/>
                        </a:rPr>
                        <a:t>, Левобережье,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ул.Судостроителей</a:t>
                      </a:r>
                      <a:r>
                        <a:rPr lang="ru-RU" sz="1400" u="none" strike="noStrike" dirty="0" smtClean="0">
                          <a:effectLst/>
                        </a:rPr>
                        <a:t> № 16"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502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1.2.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Капитальный ремонт теплосети ул. Октябрьская ТК-26-ТК-28а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439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1.3.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Актуализация схемы теплоснабжения города Тобольска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0,4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  <a:tr h="455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Мероприятия по развитию водоснабжения и </a:t>
                      </a:r>
                      <a:r>
                        <a:rPr lang="ru-RU" sz="1600" u="none" strike="noStrike" dirty="0" smtClean="0">
                          <a:effectLst/>
                        </a:rPr>
                        <a:t>водоотведения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78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  <a:tr h="1466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Мероприятия по повышению уровня комфортности условий проживания населения города в многоквартирных домах, расположенных на гостевом маршрутах, эстетической привлекательности </a:t>
                      </a:r>
                      <a:r>
                        <a:rPr lang="ru-RU" sz="1600" u="none" strike="noStrike" dirty="0" smtClean="0">
                          <a:effectLst/>
                        </a:rPr>
                        <a:t>города 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7</a:t>
                      </a:r>
                      <a:endParaRPr lang="ru-RU" sz="18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>
                    <a:solidFill>
                      <a:srgbClr val="CC9900"/>
                    </a:solidFill>
                  </a:tcPr>
                </a:tc>
              </a:tr>
              <a:tr h="838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3.1.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Реконструкция фасада жилого дома по адресу: г. Тобольск, ул. Семена 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Ремезова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, дом 19Б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6468" marR="6468" marT="64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1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</TotalTime>
  <Words>1271</Words>
  <Application>Microsoft Office PowerPoint</Application>
  <PresentationFormat>Произвольный</PresentationFormat>
  <Paragraphs>352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1_Тема Office</vt:lpstr>
      <vt:lpstr>2_Тема Office</vt:lpstr>
      <vt:lpstr>3_Тема Office</vt:lpstr>
      <vt:lpstr>5_Тема Office</vt:lpstr>
      <vt:lpstr>ОТЧЕТ ОБ ИСПОЛНЕНИИ БЮДЖЕТА ГОРОДА ТОБОЛЬСКА ЗА 2020 ГОД</vt:lpstr>
      <vt:lpstr>Основные параметры бюджета города Тобольска за 2020 год (млн.руб.)</vt:lpstr>
      <vt:lpstr>Структура доходов бюджета города Тобольска за 2020 год</vt:lpstr>
      <vt:lpstr>Налоговые и неналоговые доходы бюджета города Тобольска за 2020 год (млн.руб)</vt:lpstr>
      <vt:lpstr>Структура расходов бюджета за 2020 год</vt:lpstr>
      <vt:lpstr>Исполнение по программным и непрограммным расходам за 2020 год</vt:lpstr>
      <vt:lpstr>Исполнение по муниципальным программам за 2020 год</vt:lpstr>
      <vt:lpstr>Муниципальные программы социальной направленности</vt:lpstr>
      <vt:lpstr>Муниципальная программа развития жилищно-коммунального  хозяйства</vt:lpstr>
      <vt:lpstr>Муниципальная программа  «Формирования городской среды»</vt:lpstr>
      <vt:lpstr>Исполнение программ управления муниципальной собственностью </vt:lpstr>
      <vt:lpstr>Муниципальные программы  общего характера </vt:lpstr>
      <vt:lpstr>Реализация национальных проектов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презентаций</dc:title>
  <dc:creator>user</dc:creator>
  <cp:lastModifiedBy>Пользователь Windows</cp:lastModifiedBy>
  <cp:revision>536</cp:revision>
  <cp:lastPrinted>2021-05-17T06:59:44Z</cp:lastPrinted>
  <dcterms:created xsi:type="dcterms:W3CDTF">2020-06-09T11:23:33Z</dcterms:created>
  <dcterms:modified xsi:type="dcterms:W3CDTF">2021-12-28T14:51:51Z</dcterms:modified>
</cp:coreProperties>
</file>