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49"/>
  </p:notesMasterIdLst>
  <p:sldIdLst>
    <p:sldId id="258" r:id="rId2"/>
    <p:sldId id="310" r:id="rId3"/>
    <p:sldId id="317" r:id="rId4"/>
    <p:sldId id="311" r:id="rId5"/>
    <p:sldId id="307" r:id="rId6"/>
    <p:sldId id="309" r:id="rId7"/>
    <p:sldId id="308" r:id="rId8"/>
    <p:sldId id="312" r:id="rId9"/>
    <p:sldId id="313" r:id="rId10"/>
    <p:sldId id="314" r:id="rId11"/>
    <p:sldId id="320" r:id="rId12"/>
    <p:sldId id="321" r:id="rId13"/>
    <p:sldId id="322" r:id="rId14"/>
    <p:sldId id="323" r:id="rId15"/>
    <p:sldId id="324" r:id="rId16"/>
    <p:sldId id="315" r:id="rId17"/>
    <p:sldId id="300" r:id="rId18"/>
    <p:sldId id="305" r:id="rId19"/>
    <p:sldId id="302" r:id="rId20"/>
    <p:sldId id="303" r:id="rId21"/>
    <p:sldId id="316" r:id="rId22"/>
    <p:sldId id="325" r:id="rId23"/>
    <p:sldId id="299" r:id="rId24"/>
    <p:sldId id="326" r:id="rId25"/>
    <p:sldId id="327" r:id="rId26"/>
    <p:sldId id="261" r:id="rId27"/>
    <p:sldId id="262" r:id="rId28"/>
    <p:sldId id="328" r:id="rId29"/>
    <p:sldId id="274" r:id="rId30"/>
    <p:sldId id="275" r:id="rId31"/>
    <p:sldId id="329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71200" autoAdjust="0"/>
  </p:normalViewPr>
  <p:slideViewPr>
    <p:cSldViewPr>
      <p:cViewPr>
        <p:scale>
          <a:sx n="75" d="100"/>
          <a:sy n="75" d="100"/>
        </p:scale>
        <p:origin x="-266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UniBudge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4;&#1090;&#1095;&#1077;&#1090;%20&#1086;&#1073;%20&#1080;&#1089;&#1087;&#1086;&#1083;.&#1082;&#1086;&#1085;&#1089;&#1086;&#1083;&#1080;&#1076;.&#1073;&#1102;&#1076;&#1078;&#1077;&#1090;&#1072;%20&#1085;&#1072;%20&#1044;&#1091;&#1084;&#1091;\2017%20&#1075;&#1086;&#1076;\&#1075;&#1086;&#1076;\&#1044;&#1080;&#1085;&#1072;&#1084;&#1080;&#1082;&#1072;%20&#1087;&#1086;&#1089;&#1090;.2016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0975609756226E-2"/>
          <c:y val="9.7826086956521729E-2"/>
          <c:w val="0.86585365853658769"/>
          <c:h val="0.76086956521739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в действие жилых домов</c:v>
                </c:pt>
              </c:strCache>
            </c:strRef>
          </c:tx>
          <c:spPr>
            <a:solidFill>
              <a:srgbClr val="99CC00"/>
            </a:solidFill>
            <a:ln w="1899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58723227953184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872322795318431E-3"/>
                  <c:y val="-2.6803352037054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78033750251924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983">
                <a:noFill/>
              </a:ln>
            </c:spPr>
            <c:txPr>
              <a:bodyPr rot="-60000" vert="horz"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148.4</c:v>
                </c:pt>
                <c:pt idx="1">
                  <c:v>138.80000000000001</c:v>
                </c:pt>
                <c:pt idx="2">
                  <c:v>103.3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327104"/>
        <c:axId val="45328640"/>
      </c:barChart>
      <c:catAx>
        <c:axId val="4532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5328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28640"/>
        <c:scaling>
          <c:orientation val="minMax"/>
          <c:max val="150"/>
          <c:min val="0"/>
        </c:scaling>
        <c:delete val="0"/>
        <c:axPos val="l"/>
        <c:majorGridlines>
          <c:spPr>
            <a:ln w="4748">
              <a:solidFill>
                <a:schemeClr val="tx1"/>
              </a:solidFill>
              <a:prstDash val="solid"/>
            </a:ln>
          </c:spPr>
        </c:majorGridlines>
        <c:minorGridlines>
          <c:spPr>
            <a:ln w="4748">
              <a:solidFill>
                <a:schemeClr val="tx1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4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5327104"/>
        <c:crosses val="autoZero"/>
        <c:crossBetween val="between"/>
        <c:majorUnit val="50"/>
        <c:minorUnit val="50"/>
      </c:valAx>
      <c:spPr>
        <a:noFill/>
        <a:ln w="1899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 New Roman" pitchFamily="18" charset="0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налоговые!$A$8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налоговые!$B$8:$D$8</c:f>
              <c:numCache>
                <c:formatCode>#,###,</c:formatCode>
                <c:ptCount val="3"/>
                <c:pt idx="0">
                  <c:v>951403</c:v>
                </c:pt>
                <c:pt idx="1">
                  <c:v>1011493</c:v>
                </c:pt>
                <c:pt idx="2">
                  <c:v>1282471</c:v>
                </c:pt>
              </c:numCache>
            </c:numRef>
          </c:val>
        </c:ser>
        <c:ser>
          <c:idx val="1"/>
          <c:order val="1"/>
          <c:tx>
            <c:strRef>
              <c:f>налоговые!$A$9</c:f>
              <c:strCache>
                <c:ptCount val="1"/>
                <c:pt idx="0">
                  <c:v>ндфл без патента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налоговые!$B$9:$D$9</c:f>
            </c:numRef>
          </c:val>
        </c:ser>
        <c:ser>
          <c:idx val="2"/>
          <c:order val="2"/>
          <c:tx>
            <c:strRef>
              <c:f>налоговые!$A$10</c:f>
              <c:strCache>
                <c:ptCount val="1"/>
                <c:pt idx="0">
                  <c:v>ндфл - патент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налоговые!$B$10:$D$10</c:f>
            </c:numRef>
          </c:val>
        </c:ser>
        <c:ser>
          <c:idx val="3"/>
          <c:order val="3"/>
          <c:tx>
            <c:strRef>
              <c:f>налоговые!$A$11</c:f>
              <c:strCache>
                <c:ptCount val="1"/>
                <c:pt idx="0">
                  <c:v>Налоги совокупный доход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налоговые!$B$11:$D$11</c:f>
              <c:numCache>
                <c:formatCode>#,###,</c:formatCode>
                <c:ptCount val="3"/>
                <c:pt idx="0">
                  <c:v>81966</c:v>
                </c:pt>
                <c:pt idx="1">
                  <c:v>189763</c:v>
                </c:pt>
                <c:pt idx="2">
                  <c:v>193609</c:v>
                </c:pt>
              </c:numCache>
            </c:numRef>
          </c:val>
        </c:ser>
        <c:ser>
          <c:idx val="4"/>
          <c:order val="4"/>
          <c:tx>
            <c:strRef>
              <c:f>налоговые!$A$12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налоговые!$B$12:$D$12</c:f>
              <c:numCache>
                <c:formatCode>#,###,</c:formatCode>
                <c:ptCount val="3"/>
                <c:pt idx="0">
                  <c:v>104188</c:v>
                </c:pt>
                <c:pt idx="1">
                  <c:v>112459</c:v>
                </c:pt>
                <c:pt idx="2">
                  <c:v>114381</c:v>
                </c:pt>
              </c:numCache>
            </c:numRef>
          </c:val>
        </c:ser>
        <c:ser>
          <c:idx val="5"/>
          <c:order val="5"/>
          <c:tx>
            <c:strRef>
              <c:f>налоговые!$A$13</c:f>
              <c:strCache>
                <c:ptCount val="1"/>
                <c:pt idx="0">
                  <c:v>УСН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налоговые!$B$13:$D$13</c:f>
            </c:numRef>
          </c:val>
        </c:ser>
        <c:ser>
          <c:idx val="6"/>
          <c:order val="6"/>
          <c:tx>
            <c:strRef>
              <c:f>налоговые!$A$14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налоговые!$B$14:$D$14</c:f>
            </c:numRef>
          </c:val>
        </c:ser>
        <c:ser>
          <c:idx val="7"/>
          <c:order val="7"/>
          <c:tx>
            <c:strRef>
              <c:f>налоговые!$A$15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налоговые!$B$15:$D$15</c:f>
            </c:numRef>
          </c:val>
        </c:ser>
        <c:ser>
          <c:idx val="8"/>
          <c:order val="8"/>
          <c:tx>
            <c:strRef>
              <c:f>налоговые!$A$16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налоговые!$B$16:$D$16</c:f>
            </c:numRef>
          </c:val>
        </c:ser>
        <c:ser>
          <c:idx val="9"/>
          <c:order val="9"/>
          <c:tx>
            <c:strRef>
              <c:f>налоговые!$A$17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45147735149429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452889078065528E-2"/>
                  <c:y val="-1.625166483590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452889078065528E-2"/>
                  <c:y val="-7.4485936696653253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налоговые!$B$17:$D$17</c:f>
              <c:numCache>
                <c:formatCode>#,###,</c:formatCode>
                <c:ptCount val="3"/>
                <c:pt idx="0">
                  <c:v>21705</c:v>
                </c:pt>
                <c:pt idx="1">
                  <c:v>21337</c:v>
                </c:pt>
                <c:pt idx="2">
                  <c:v>21344</c:v>
                </c:pt>
              </c:numCache>
            </c:numRef>
          </c:val>
        </c:ser>
        <c:ser>
          <c:idx val="10"/>
          <c:order val="10"/>
          <c:tx>
            <c:strRef>
              <c:f>налоговые!$A$18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налоговые!$B$18:$D$18</c:f>
            </c:numRef>
          </c:val>
        </c:ser>
        <c:ser>
          <c:idx val="11"/>
          <c:order val="11"/>
          <c:tx>
            <c:strRef>
              <c:f>налоговые!$A$19</c:f>
              <c:strCache>
                <c:ptCount val="1"/>
                <c:pt idx="0">
                  <c:v>Земельный налог, в т.ч.: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налоговые!$B$19:$D$19</c:f>
            </c:numRef>
          </c:val>
        </c:ser>
        <c:ser>
          <c:idx val="12"/>
          <c:order val="12"/>
          <c:tx>
            <c:strRef>
              <c:f>налоговые!$A$20</c:f>
              <c:strCache>
                <c:ptCount val="1"/>
                <c:pt idx="0">
                  <c:v>с организаций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налоговые!$B$20:$D$20</c:f>
            </c:numRef>
          </c:val>
        </c:ser>
        <c:ser>
          <c:idx val="13"/>
          <c:order val="13"/>
          <c:tx>
            <c:strRef>
              <c:f>налоговые!$A$21</c:f>
              <c:strCache>
                <c:ptCount val="1"/>
                <c:pt idx="0">
                  <c:v>с физических лиц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налоговые!$B$21:$D$21</c:f>
            </c:numRef>
          </c:val>
        </c:ser>
        <c:ser>
          <c:idx val="14"/>
          <c:order val="14"/>
          <c:tx>
            <c:strRef>
              <c:f>налоговые!$A$22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9381155631226256E-3"/>
                  <c:y val="-2.260376240117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8754994507705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54103754151789E-3"/>
                  <c:y val="-3.41284961553935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налоговые!$B$22:$D$22</c:f>
              <c:numCache>
                <c:formatCode>#,###,</c:formatCode>
                <c:ptCount val="3"/>
                <c:pt idx="0">
                  <c:v>19366</c:v>
                </c:pt>
                <c:pt idx="1">
                  <c:v>14549</c:v>
                </c:pt>
                <c:pt idx="2">
                  <c:v>15621</c:v>
                </c:pt>
              </c:numCache>
            </c:numRef>
          </c:val>
        </c:ser>
        <c:ser>
          <c:idx val="15"/>
          <c:order val="15"/>
          <c:tx>
            <c:strRef>
              <c:f>налоговые!$A$23</c:f>
              <c:strCache>
                <c:ptCount val="1"/>
                <c:pt idx="0">
                  <c:v>Задолженность по отмененным налогам и сборам</c:v>
                </c:pt>
              </c:strCache>
            </c:strRef>
          </c:tx>
          <c:invertIfNegative val="0"/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Исполнение, 2016 год</c:v>
                </c:pt>
                <c:pt idx="1">
                  <c:v>Годовые бюджетные назначения, 2017 год</c:v>
                </c:pt>
                <c:pt idx="2">
                  <c:v>Исполнение, 2017 год</c:v>
                </c:pt>
              </c:strCache>
            </c:strRef>
          </c:cat>
          <c:val>
            <c:numRef>
              <c:f>налоговые!$B$23:$D$23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9747456"/>
        <c:axId val="89748992"/>
      </c:barChart>
      <c:catAx>
        <c:axId val="8974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748992"/>
        <c:crosses val="autoZero"/>
        <c:auto val="1"/>
        <c:lblAlgn val="ctr"/>
        <c:lblOffset val="100"/>
        <c:noMultiLvlLbl val="0"/>
      </c:catAx>
      <c:valAx>
        <c:axId val="89748992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897474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налоговые!$A$7</c:f>
              <c:strCache>
                <c:ptCount val="1"/>
                <c:pt idx="0">
                  <c:v>налоговые доходы</c:v>
                </c:pt>
              </c:strCache>
            </c:strRef>
          </c:tx>
          <c:marker>
            <c:symbol val="circle"/>
            <c:size val="12"/>
          </c:marker>
          <c:dLbls>
            <c:dLbl>
              <c:idx val="0"/>
              <c:layout>
                <c:manualLayout>
                  <c:x val="-0.13333333333333341"/>
                  <c:y val="-8.3333333333333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361111111111124"/>
                  <c:y val="-8.3333333333333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083333333333612E-2"/>
                  <c:y val="-9.2592592592592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налоговые!$B$7:$D$7</c:f>
              <c:numCache>
                <c:formatCode>#,###,</c:formatCode>
                <c:ptCount val="3"/>
                <c:pt idx="0">
                  <c:v>1178629</c:v>
                </c:pt>
                <c:pt idx="1">
                  <c:v>1349601</c:v>
                </c:pt>
                <c:pt idx="2">
                  <c:v>1627426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440832"/>
        <c:axId val="90442368"/>
      </c:lineChart>
      <c:catAx>
        <c:axId val="90440832"/>
        <c:scaling>
          <c:orientation val="minMax"/>
        </c:scaling>
        <c:delete val="1"/>
        <c:axPos val="b"/>
        <c:majorTickMark val="out"/>
        <c:minorTickMark val="none"/>
        <c:tickLblPos val="none"/>
        <c:crossAx val="90442368"/>
        <c:crosses val="autoZero"/>
        <c:auto val="1"/>
        <c:lblAlgn val="ctr"/>
        <c:lblOffset val="100"/>
        <c:noMultiLvlLbl val="0"/>
      </c:catAx>
      <c:valAx>
        <c:axId val="90442368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904408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Удельный вес в налоговых доходах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за 2017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885272797443437"/>
          <c:y val="0.75191305274470732"/>
        </c:manualLayout>
      </c:layout>
      <c:overlay val="0"/>
    </c:title>
    <c:autoTitleDeleted val="0"/>
    <c:view3D>
      <c:rotX val="30"/>
      <c:rotY val="197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73524106648376"/>
          <c:y val="0"/>
          <c:w val="0.84726475210659813"/>
          <c:h val="0.60325540751882267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-8.8306493383491516E-2"/>
                  <c:y val="-5.0713168622289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(налоговые!$A$8,налоговые!$A$11,налоговые!$A$12,налоговые!$A$17,налоговые!$A$22)</c:f>
              <c:strCache>
                <c:ptCount val="5"/>
                <c:pt idx="0">
                  <c:v>НДФЛ</c:v>
                </c:pt>
                <c:pt idx="1">
                  <c:v>Налоги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 </c:v>
                </c:pt>
                <c:pt idx="4">
                  <c:v>Акцизы</c:v>
                </c:pt>
              </c:strCache>
            </c:strRef>
          </c:cat>
          <c:val>
            <c:numRef>
              <c:f>(налоговые!$D$8,налоговые!$D$11,налоговые!$D$12,налоговые!$D$17,налоговые!$D$22)</c:f>
              <c:numCache>
                <c:formatCode>#,##0</c:formatCode>
                <c:ptCount val="5"/>
                <c:pt idx="0">
                  <c:v>1282471</c:v>
                </c:pt>
                <c:pt idx="1">
                  <c:v>193609</c:v>
                </c:pt>
                <c:pt idx="2">
                  <c:v>114381</c:v>
                </c:pt>
                <c:pt idx="3">
                  <c:v>21344</c:v>
                </c:pt>
                <c:pt idx="4">
                  <c:v>15621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1377395799704"/>
          <c:y val="2.376201649081024E-2"/>
          <c:w val="0.89082984015819267"/>
          <c:h val="0.90239741387752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налоговые!$A$25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налоговые!$B$25:$D$25</c:f>
              <c:numCache>
                <c:formatCode>#,###,</c:formatCode>
                <c:ptCount val="3"/>
                <c:pt idx="0">
                  <c:v>253427</c:v>
                </c:pt>
                <c:pt idx="1">
                  <c:v>234135</c:v>
                </c:pt>
                <c:pt idx="2">
                  <c:v>241475</c:v>
                </c:pt>
              </c:numCache>
            </c:numRef>
          </c:val>
        </c:ser>
        <c:ser>
          <c:idx val="12"/>
          <c:order val="1"/>
          <c:tx>
            <c:strRef>
              <c:f>налоговые!$A$37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1.476236257780608E-3"/>
                  <c:y val="-3.37900619968841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налоговые!$B$37:$D$37</c:f>
              <c:numCache>
                <c:formatCode>#,###,</c:formatCode>
                <c:ptCount val="3"/>
                <c:pt idx="0">
                  <c:v>18155</c:v>
                </c:pt>
                <c:pt idx="1">
                  <c:v>21090</c:v>
                </c:pt>
                <c:pt idx="2">
                  <c:v>21218</c:v>
                </c:pt>
              </c:numCache>
            </c:numRef>
          </c:val>
        </c:ser>
        <c:ser>
          <c:idx val="18"/>
          <c:order val="2"/>
          <c:tx>
            <c:strRef>
              <c:f>налоговые!$A$43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9049450311224397E-3"/>
                  <c:y val="4.15877686115497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049450311224397E-3"/>
                  <c:y val="3.11908264586623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49450311225481E-3"/>
                  <c:y val="3.8988533073327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налоговые!$B$43:$D$43</c:f>
              <c:numCache>
                <c:formatCode>#,###,</c:formatCode>
                <c:ptCount val="3"/>
                <c:pt idx="0">
                  <c:v>19838</c:v>
                </c:pt>
                <c:pt idx="1">
                  <c:v>20172</c:v>
                </c:pt>
                <c:pt idx="2">
                  <c:v>20266</c:v>
                </c:pt>
              </c:numCache>
            </c:numRef>
          </c:val>
        </c:ser>
        <c:ser>
          <c:idx val="9"/>
          <c:order val="3"/>
          <c:tx>
            <c:strRef>
              <c:f>налоговые!$A$34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707448129005541E-3"/>
                  <c:y val="-6.3339736391432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6236257780608E-3"/>
                  <c:y val="-3.8988533073327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налоговые!$B$34:$D$34</c:f>
              <c:numCache>
                <c:formatCode>#,###,</c:formatCode>
                <c:ptCount val="3"/>
                <c:pt idx="0">
                  <c:v>3220</c:v>
                </c:pt>
                <c:pt idx="1">
                  <c:v>16013</c:v>
                </c:pt>
                <c:pt idx="2">
                  <c:v>16106</c:v>
                </c:pt>
              </c:numCache>
            </c:numRef>
          </c:val>
        </c:ser>
        <c:ser>
          <c:idx val="19"/>
          <c:order val="4"/>
          <c:tx>
            <c:strRef>
              <c:f>налоговые!$A$45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88302890221354E-2"/>
                  <c:y val="-4.29501074817358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налоговые!$B$45:$D$45</c:f>
            </c:numRef>
          </c:val>
        </c:ser>
        <c:ser>
          <c:idx val="1"/>
          <c:order val="5"/>
          <c:tx>
            <c:strRef>
              <c:f>налоговые!$A$26</c:f>
              <c:strCache>
                <c:ptCount val="1"/>
                <c:pt idx="0">
                  <c:v>Проценты, полученные от предоставления бюджетных кредитов 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налоговые!$B$26:$D$26</c:f>
            </c:numRef>
          </c:val>
        </c:ser>
        <c:ser>
          <c:idx val="2"/>
          <c:order val="6"/>
          <c:tx>
            <c:strRef>
              <c:f>налоговые!$A$27</c:f>
              <c:strCache>
                <c:ptCount val="1"/>
                <c:pt idx="0">
                  <c:v>Аренда земли (собственность не разграничена)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налоговые!$B$27:$D$27</c:f>
            </c:numRef>
          </c:val>
        </c:ser>
        <c:ser>
          <c:idx val="3"/>
          <c:order val="7"/>
          <c:tx>
            <c:strRef>
              <c:f>налоговые!$A$28</c:f>
              <c:strCache>
                <c:ptCount val="1"/>
                <c:pt idx="0">
                  <c:v>Аренда земли (разрешение)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налоговые!$B$28:$D$28</c:f>
            </c:numRef>
          </c:val>
        </c:ser>
        <c:ser>
          <c:idx val="4"/>
          <c:order val="8"/>
          <c:tx>
            <c:strRef>
              <c:f>налоговые!$A$29</c:f>
              <c:strCache>
                <c:ptCount val="1"/>
                <c:pt idx="0">
                  <c:v>Аренда земли (в собственности)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налоговые!$B$29:$D$29</c:f>
            </c:numRef>
          </c:val>
        </c:ser>
        <c:ser>
          <c:idx val="5"/>
          <c:order val="9"/>
          <c:tx>
            <c:strRef>
              <c:f>налоговые!$A$30</c:f>
              <c:strCache>
                <c:ptCount val="1"/>
                <c:pt idx="0">
                  <c:v>Аренда имущества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налоговые!$B$30:$D$30</c:f>
            </c:numRef>
          </c:val>
        </c:ser>
        <c:ser>
          <c:idx val="6"/>
          <c:order val="10"/>
          <c:tx>
            <c:strRef>
              <c:f>налоговые!$A$31</c:f>
              <c:strCache>
                <c:ptCount val="1"/>
                <c:pt idx="0">
                  <c:v>Плата по соглашениям об установлении сервитута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налоговые!$B$31:$D$31</c:f>
            </c:numRef>
          </c:val>
        </c:ser>
        <c:ser>
          <c:idx val="7"/>
          <c:order val="11"/>
          <c:tx>
            <c:strRef>
              <c:f>налоговые!$A$32</c:f>
              <c:strCache>
                <c:ptCount val="1"/>
                <c:pt idx="0">
                  <c:v>Платежи от МУП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налоговые!$B$32:$D$32</c:f>
            </c:numRef>
          </c:val>
        </c:ser>
        <c:ser>
          <c:idx val="8"/>
          <c:order val="12"/>
          <c:tx>
            <c:strRef>
              <c:f>налоговые!$A$33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налоговые!$B$33:$D$33</c:f>
            </c:numRef>
          </c:val>
        </c:ser>
        <c:ser>
          <c:idx val="10"/>
          <c:order val="13"/>
          <c:tx>
            <c:strRef>
              <c:f>налоговые!$A$35</c:f>
              <c:strCache>
                <c:ptCount val="1"/>
                <c:pt idx="0">
                  <c:v>Плата за использование лесов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налоговые!$B$35:$D$35</c:f>
            </c:numRef>
          </c:val>
        </c:ser>
        <c:ser>
          <c:idx val="11"/>
          <c:order val="14"/>
          <c:tx>
            <c:strRef>
              <c:f>налоговые!$A$36</c:f>
              <c:strCache>
                <c:ptCount val="1"/>
                <c:pt idx="0">
                  <c:v>Доходы от оказания услуг и компенсации затрат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659585032045196E-3"/>
                  <c:y val="0.108170641065112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393651354146886E-3"/>
                  <c:y val="0.116124364672841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8297925160226E-3"/>
                  <c:y val="0.116124364672841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налоговые!$B$36:$D$36</c:f>
            </c:numRef>
          </c:val>
        </c:ser>
        <c:ser>
          <c:idx val="13"/>
          <c:order val="15"/>
          <c:tx>
            <c:strRef>
              <c:f>налоговые!$A$38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налоговые!$B$38:$D$38</c:f>
            </c:numRef>
          </c:val>
        </c:ser>
        <c:ser>
          <c:idx val="14"/>
          <c:order val="16"/>
          <c:tx>
            <c:strRef>
              <c:f>налоговые!$A$39</c:f>
              <c:strCache>
                <c:ptCount val="1"/>
                <c:pt idx="0">
                  <c:v>Реализация имущества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налоговые!$B$39:$D$39</c:f>
            </c:numRef>
          </c:val>
        </c:ser>
        <c:ser>
          <c:idx val="15"/>
          <c:order val="17"/>
          <c:tx>
            <c:strRef>
              <c:f>налоговые!$A$40</c:f>
              <c:strCache>
                <c:ptCount val="1"/>
                <c:pt idx="0">
                  <c:v>Реализация земли (собственность не разграничена)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налоговые!$B$40:$D$40</c:f>
            </c:numRef>
          </c:val>
        </c:ser>
        <c:ser>
          <c:idx val="16"/>
          <c:order val="18"/>
          <c:tx>
            <c:strRef>
              <c:f>налоговые!$A$41</c:f>
              <c:strCache>
                <c:ptCount val="1"/>
                <c:pt idx="0">
                  <c:v>Реализация земли (в собственности)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налоговые!$B$41:$D$41</c:f>
            </c:numRef>
          </c:val>
        </c:ser>
        <c:ser>
          <c:idx val="17"/>
          <c:order val="19"/>
          <c:tx>
            <c:strRef>
              <c:f>налоговые!$A$42</c:f>
              <c:strCache>
                <c:ptCount val="1"/>
                <c:pt idx="0">
                  <c:v>Плата за увеличение площади ЗУ</c:v>
                </c:pt>
              </c:strCache>
            </c:strRef>
          </c:tx>
          <c:invertIfNegative val="0"/>
          <c:cat>
            <c:strRef>
              <c:f>(налоговые!$B$1;налоговые!$C$2;налоговые!$D$2)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налоговые!$B$42:$D$42</c:f>
            </c:numRef>
          </c:val>
        </c:ser>
        <c:ser>
          <c:idx val="20"/>
          <c:order val="20"/>
          <c:tx>
            <c:strRef>
              <c:f>налоговые!$A$44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4485999526442154E-3"/>
                  <c:y val="-1.20056028875664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75055548846949E-16"/>
                  <c:y val="4.7856689717971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8003841834859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налоговые!$B$44:$D$44</c:f>
              <c:numCache>
                <c:formatCode>#,###,</c:formatCode>
                <c:ptCount val="3"/>
                <c:pt idx="0">
                  <c:v>866</c:v>
                </c:pt>
                <c:pt idx="1">
                  <c:v>7137</c:v>
                </c:pt>
                <c:pt idx="2">
                  <c:v>7277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5802496"/>
        <c:axId val="95804032"/>
      </c:barChart>
      <c:catAx>
        <c:axId val="95802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804032"/>
        <c:crosses val="autoZero"/>
        <c:auto val="1"/>
        <c:lblAlgn val="ctr"/>
        <c:lblOffset val="100"/>
        <c:noMultiLvlLbl val="0"/>
      </c:catAx>
      <c:valAx>
        <c:axId val="95804032"/>
        <c:scaling>
          <c:orientation val="minMax"/>
        </c:scaling>
        <c:delete val="1"/>
        <c:axPos val="b"/>
        <c:majorGridlines/>
        <c:numFmt formatCode="#,###," sourceLinked="1"/>
        <c:majorTickMark val="none"/>
        <c:minorTickMark val="none"/>
        <c:tickLblPos val="none"/>
        <c:crossAx val="9580249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4.6637093121099392E-2"/>
          <c:y val="0.88498485075476052"/>
          <c:w val="0.95336290687890057"/>
          <c:h val="9.9419736015907922E-2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налоговые!$A$48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налоговые!$B$48:$D$48</c:f>
              <c:numCache>
                <c:formatCode>#,###,</c:formatCode>
                <c:ptCount val="3"/>
                <c:pt idx="0">
                  <c:v>2220</c:v>
                </c:pt>
                <c:pt idx="1">
                  <c:v>2219</c:v>
                </c:pt>
                <c:pt idx="2">
                  <c:v>2219</c:v>
                </c:pt>
              </c:numCache>
            </c:numRef>
          </c:val>
        </c:ser>
        <c:ser>
          <c:idx val="1"/>
          <c:order val="1"/>
          <c:tx>
            <c:strRef>
              <c:f>налоговые!$A$50</c:f>
              <c:strCache>
                <c:ptCount val="1"/>
                <c:pt idx="0">
                  <c:v>СУБСИДИИ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налоговые!$B$50:$D$50</c:f>
              <c:numCache>
                <c:formatCode>#,###,</c:formatCode>
                <c:ptCount val="3"/>
                <c:pt idx="0">
                  <c:v>2489254</c:v>
                </c:pt>
                <c:pt idx="1">
                  <c:v>10984926</c:v>
                </c:pt>
                <c:pt idx="2">
                  <c:v>10907461</c:v>
                </c:pt>
              </c:numCache>
            </c:numRef>
          </c:val>
        </c:ser>
        <c:ser>
          <c:idx val="2"/>
          <c:order val="2"/>
          <c:tx>
            <c:strRef>
              <c:f>налоговые!$A$55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налоговые!$B$55:$D$55</c:f>
              <c:numCache>
                <c:formatCode>#,###,</c:formatCode>
                <c:ptCount val="3"/>
                <c:pt idx="0">
                  <c:v>1147823</c:v>
                </c:pt>
                <c:pt idx="1">
                  <c:v>1412931</c:v>
                </c:pt>
                <c:pt idx="2">
                  <c:v>1412900</c:v>
                </c:pt>
              </c:numCache>
            </c:numRef>
          </c:val>
        </c:ser>
        <c:ser>
          <c:idx val="3"/>
          <c:order val="3"/>
          <c:tx>
            <c:strRef>
              <c:f>налоговые!$A$63</c:f>
              <c:strCache>
                <c:ptCount val="1"/>
                <c:pt idx="0">
                  <c:v>ИНЫЕ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(налоговые!$B$1,налоговые!$C$2,налоговые!$D$2)</c:f>
              <c:strCache>
                <c:ptCount val="3"/>
                <c:pt idx="0">
                  <c:v>Исполнение 2016 г</c:v>
                </c:pt>
                <c:pt idx="1">
                  <c:v>План 2017 г</c:v>
                </c:pt>
                <c:pt idx="2">
                  <c:v>Исполнение 2017 г</c:v>
                </c:pt>
              </c:strCache>
            </c:strRef>
          </c:cat>
          <c:val>
            <c:numRef>
              <c:f>налоговые!$B$63:$D$63</c:f>
              <c:numCache>
                <c:formatCode>#,###,</c:formatCode>
                <c:ptCount val="3"/>
                <c:pt idx="0">
                  <c:v>218077</c:v>
                </c:pt>
                <c:pt idx="1">
                  <c:v>106664</c:v>
                </c:pt>
                <c:pt idx="2">
                  <c:v>103949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755136"/>
        <c:axId val="123793792"/>
      </c:barChart>
      <c:catAx>
        <c:axId val="12375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793792"/>
        <c:crosses val="autoZero"/>
        <c:auto val="1"/>
        <c:lblAlgn val="ctr"/>
        <c:lblOffset val="100"/>
        <c:noMultiLvlLbl val="0"/>
      </c:catAx>
      <c:valAx>
        <c:axId val="123793792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1237551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7670581325207E-2"/>
          <c:y val="5.0651838766894122E-2"/>
          <c:w val="0.96915232941867491"/>
          <c:h val="0.89869632246621167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12"/>
          </c:marker>
          <c:dLbls>
            <c:dLbl>
              <c:idx val="0"/>
              <c:layout>
                <c:manualLayout>
                  <c:x val="-0.13333333333333341"/>
                  <c:y val="-8.3333333333333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36111111111112"/>
                  <c:y val="-8.3333333333333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083333333333556E-2"/>
                  <c:y val="-9.2592592592592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налоговые!$B$47:$D$47</c:f>
              <c:numCache>
                <c:formatCode>#,###,</c:formatCode>
                <c:ptCount val="3"/>
                <c:pt idx="0">
                  <c:v>3857374</c:v>
                </c:pt>
                <c:pt idx="1">
                  <c:v>12506740</c:v>
                </c:pt>
                <c:pt idx="2">
                  <c:v>12426529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826176"/>
        <c:axId val="123827712"/>
      </c:lineChart>
      <c:catAx>
        <c:axId val="123826176"/>
        <c:scaling>
          <c:orientation val="minMax"/>
        </c:scaling>
        <c:delete val="1"/>
        <c:axPos val="b"/>
        <c:majorTickMark val="out"/>
        <c:minorTickMark val="none"/>
        <c:tickLblPos val="none"/>
        <c:crossAx val="123827712"/>
        <c:crosses val="autoZero"/>
        <c:auto val="1"/>
        <c:lblAlgn val="ctr"/>
        <c:lblOffset val="100"/>
        <c:noMultiLvlLbl val="0"/>
      </c:catAx>
      <c:valAx>
        <c:axId val="123827712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1238261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Удельный вес в безвозмездных поступлениях</a:t>
            </a:r>
          </a:p>
        </c:rich>
      </c:tx>
      <c:layout>
        <c:manualLayout>
          <c:xMode val="edge"/>
          <c:yMode val="edge"/>
          <c:x val="0.24451813922586138"/>
          <c:y val="2.1016727988829188E-2"/>
        </c:manualLayout>
      </c:layout>
      <c:overlay val="0"/>
    </c:title>
    <c:autoTitleDeleted val="0"/>
    <c:view3D>
      <c:rotX val="30"/>
      <c:rotY val="197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81749156355469"/>
          <c:y val="0.21705298050783503"/>
          <c:w val="0.77598714732465035"/>
          <c:h val="0.70239757940727676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6896887889013896E-2"/>
                  <c:y val="0.217419568344787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111787919401618"/>
                  <c:y val="8.1316672875127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(налоговые!$A$48,налоговые!$A$50,налоговые!$A$55,налоговые!$A$63)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</c:v>
                </c:pt>
              </c:strCache>
            </c:strRef>
          </c:cat>
          <c:val>
            <c:numRef>
              <c:f>(налоговые!$G$48,налоговые!$G$50,налоговые!$G$55,налоговые!$G$63)</c:f>
              <c:numCache>
                <c:formatCode>0.0%</c:formatCode>
                <c:ptCount val="4"/>
                <c:pt idx="0" formatCode="0.00%">
                  <c:v>1.7856957481851931E-4</c:v>
                </c:pt>
                <c:pt idx="1">
                  <c:v>0.87775604917511563</c:v>
                </c:pt>
                <c:pt idx="2">
                  <c:v>0.11370029394370706</c:v>
                </c:pt>
                <c:pt idx="3">
                  <c:v>8.3650873063588638E-3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879680664917029"/>
                  <c:y val="2.751239428404783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493875765529767E-2"/>
                  <c:y val="-0.1087386993292505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225</a:t>
                    </a:r>
                    <a:r>
                      <a:rPr lang="ru-RU" sz="2000" b="1" baseline="0" dirty="0" smtClean="0"/>
                      <a:t>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Бюджет!$C$13:$C$14</c:f>
              <c:strCache>
                <c:ptCount val="2"/>
                <c:pt idx="0">
                  <c:v>Мероприятия по проектированию и строительству (реконструкция) автомобильных дорог общего пользования местного значения</c:v>
                </c:pt>
                <c:pt idx="1">
                  <c:v>Капитальный ремонт и ремонт автомобильных дорог (общего и не общего пользования) местного значения и искусственных сооружений на них</c:v>
                </c:pt>
              </c:strCache>
            </c:strRef>
          </c:cat>
          <c:val>
            <c:numRef>
              <c:f>Бюджет!$D$13:$D$14</c:f>
              <c:numCache>
                <c:formatCode>#,##0.00</c:formatCode>
                <c:ptCount val="2"/>
                <c:pt idx="0">
                  <c:v>11.3</c:v>
                </c:pt>
                <c:pt idx="1">
                  <c:v>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8923045578206833E-2"/>
          <c:y val="4.2440306483620092E-2"/>
        </c:manualLayout>
      </c:layout>
      <c:overlay val="0"/>
      <c:txPr>
        <a:bodyPr/>
        <a:lstStyle/>
        <a:p>
          <a:pPr algn="l">
            <a:defRPr sz="2400">
              <a:solidFill>
                <a:schemeClr val="tx1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параметры'!$A$4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/>
            </a:scene3d>
            <a:sp3d prstMaterial="dkEdg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'общие параметры'!$B$3:$D$3</c:f>
              <c:strCache>
                <c:ptCount val="3"/>
                <c:pt idx="0">
                  <c:v>Исполнение 2016 года</c:v>
                </c:pt>
                <c:pt idx="1">
                  <c:v>Уточненный план 2017 года</c:v>
                </c:pt>
                <c:pt idx="2">
                  <c:v>Исполнение 2017 года</c:v>
                </c:pt>
              </c:strCache>
            </c:strRef>
          </c:cat>
          <c:val>
            <c:numRef>
              <c:f>'общие параметры'!$B$4:$D$4</c:f>
              <c:numCache>
                <c:formatCode>#,###,</c:formatCode>
                <c:ptCount val="3"/>
                <c:pt idx="0">
                  <c:v>5283762</c:v>
                </c:pt>
                <c:pt idx="1">
                  <c:v>14146464</c:v>
                </c:pt>
                <c:pt idx="2">
                  <c:v>14350873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176448"/>
        <c:axId val="89325952"/>
      </c:barChart>
      <c:catAx>
        <c:axId val="8117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9325952"/>
        <c:crosses val="autoZero"/>
        <c:auto val="1"/>
        <c:lblAlgn val="ctr"/>
        <c:lblOffset val="100"/>
        <c:noMultiLvlLbl val="0"/>
      </c:catAx>
      <c:valAx>
        <c:axId val="89325952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811764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5410898980093211E-2"/>
          <c:y val="5.0391226371672988E-2"/>
        </c:manualLayout>
      </c:layout>
      <c:overlay val="0"/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параметры'!$A$8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soft" dir="t"/>
            </a:scene3d>
            <a:sp3d prstMaterial="dkEdg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'общие параметры'!$B$3:$D$3</c:f>
              <c:strCache>
                <c:ptCount val="3"/>
                <c:pt idx="0">
                  <c:v>Исполнение 2016 года</c:v>
                </c:pt>
                <c:pt idx="1">
                  <c:v>Уточненный план 2017 года</c:v>
                </c:pt>
                <c:pt idx="2">
                  <c:v>Исполнение 2017 года</c:v>
                </c:pt>
              </c:strCache>
            </c:strRef>
          </c:cat>
          <c:val>
            <c:numRef>
              <c:f>'общие параметры'!$B$8:$D$8</c:f>
              <c:numCache>
                <c:formatCode>#,###,</c:formatCode>
                <c:ptCount val="3"/>
                <c:pt idx="0">
                  <c:v>5270518</c:v>
                </c:pt>
                <c:pt idx="1">
                  <c:v>14484794</c:v>
                </c:pt>
                <c:pt idx="2">
                  <c:v>14155656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339328"/>
        <c:axId val="126382080"/>
      </c:barChart>
      <c:catAx>
        <c:axId val="12633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6382080"/>
        <c:crosses val="autoZero"/>
        <c:auto val="1"/>
        <c:lblAlgn val="ctr"/>
        <c:lblOffset val="100"/>
        <c:noMultiLvlLbl val="0"/>
      </c:catAx>
      <c:valAx>
        <c:axId val="126382080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1263393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1141552511415539E-2"/>
          <c:y val="5.3085397126839982E-2"/>
        </c:manualLayout>
      </c:layout>
      <c:overlay val="0"/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'общие параметры'!$A$9</c:f>
              <c:strCache>
                <c:ptCount val="1"/>
                <c:pt idx="0">
                  <c:v>Дефицит (-)/ Профицит (+)</c:v>
                </c:pt>
              </c:strCache>
            </c:strRef>
          </c:tx>
          <c:spPr>
            <a:scene3d>
              <a:camera prst="orthographicFront"/>
              <a:lightRig rig="soft" dir="t"/>
            </a:scene3d>
            <a:sp3d prstMaterial="dkEdg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'общие параметры'!$B$3:$D$3</c:f>
              <c:strCache>
                <c:ptCount val="3"/>
                <c:pt idx="0">
                  <c:v>Исполнение 2016 года</c:v>
                </c:pt>
                <c:pt idx="1">
                  <c:v>Уточненный план 2017 года</c:v>
                </c:pt>
                <c:pt idx="2">
                  <c:v>Исполнение 2017 года</c:v>
                </c:pt>
              </c:strCache>
            </c:strRef>
          </c:cat>
          <c:val>
            <c:numRef>
              <c:f>'общие параметры'!$B$9:$D$9</c:f>
              <c:numCache>
                <c:formatCode>#,###,</c:formatCode>
                <c:ptCount val="3"/>
                <c:pt idx="0">
                  <c:v>13244</c:v>
                </c:pt>
                <c:pt idx="1">
                  <c:v>-338330</c:v>
                </c:pt>
                <c:pt idx="2">
                  <c:v>195217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324864"/>
        <c:axId val="140326400"/>
      </c:barChart>
      <c:catAx>
        <c:axId val="14032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326400"/>
        <c:crosses val="autoZero"/>
        <c:auto val="1"/>
        <c:lblAlgn val="ctr"/>
        <c:lblOffset val="100"/>
        <c:noMultiLvlLbl val="0"/>
      </c:catAx>
      <c:valAx>
        <c:axId val="140326400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1403248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98451857409074E-2"/>
          <c:y val="3.1791545770040411E-2"/>
          <c:w val="0.95640309628518272"/>
          <c:h val="0.6722751322751339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'общие параметры'!$A$7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'общие параметры'!$B$3:$D$3</c:f>
              <c:strCache>
                <c:ptCount val="3"/>
                <c:pt idx="0">
                  <c:v>Исполнение 2016 года</c:v>
                </c:pt>
                <c:pt idx="1">
                  <c:v>Уточненный план 2017 года</c:v>
                </c:pt>
                <c:pt idx="2">
                  <c:v>Исполнение 2017 года</c:v>
                </c:pt>
              </c:strCache>
            </c:strRef>
          </c:cat>
          <c:val>
            <c:numRef>
              <c:f>'общие параметры'!$B$7:$D$7</c:f>
              <c:numCache>
                <c:formatCode>#,###,</c:formatCode>
                <c:ptCount val="3"/>
                <c:pt idx="0">
                  <c:v>3809627</c:v>
                </c:pt>
                <c:pt idx="1">
                  <c:v>12498316</c:v>
                </c:pt>
                <c:pt idx="2">
                  <c:v>12418105</c:v>
                </c:pt>
              </c:numCache>
            </c:numRef>
          </c:val>
        </c:ser>
        <c:ser>
          <c:idx val="0"/>
          <c:order val="1"/>
          <c:tx>
            <c:strRef>
              <c:f>'общие параметры'!$A$5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'общие параметры'!$B$3:$D$3</c:f>
              <c:strCache>
                <c:ptCount val="3"/>
                <c:pt idx="0">
                  <c:v>Исполнение 2016 года</c:v>
                </c:pt>
                <c:pt idx="1">
                  <c:v>Уточненный план 2017 года</c:v>
                </c:pt>
                <c:pt idx="2">
                  <c:v>Исполнение 2017 года</c:v>
                </c:pt>
              </c:strCache>
            </c:strRef>
          </c:cat>
          <c:val>
            <c:numRef>
              <c:f>'общие параметры'!$B$5:$D$5</c:f>
              <c:numCache>
                <c:formatCode>#,###,</c:formatCode>
                <c:ptCount val="3"/>
                <c:pt idx="0">
                  <c:v>1178629</c:v>
                </c:pt>
                <c:pt idx="1">
                  <c:v>1349601</c:v>
                </c:pt>
                <c:pt idx="2">
                  <c:v>1627426</c:v>
                </c:pt>
              </c:numCache>
            </c:numRef>
          </c:val>
        </c:ser>
        <c:ser>
          <c:idx val="1"/>
          <c:order val="2"/>
          <c:tx>
            <c:strRef>
              <c:f>'общие параметры'!$A$6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'общие параметры'!$B$3:$D$3</c:f>
              <c:strCache>
                <c:ptCount val="3"/>
                <c:pt idx="0">
                  <c:v>Исполнение 2016 года</c:v>
                </c:pt>
                <c:pt idx="1">
                  <c:v>Уточненный план 2017 года</c:v>
                </c:pt>
                <c:pt idx="2">
                  <c:v>Исполнение 2017 года</c:v>
                </c:pt>
              </c:strCache>
            </c:strRef>
          </c:cat>
          <c:val>
            <c:numRef>
              <c:f>'общие параметры'!$B$6:$D$6</c:f>
              <c:numCache>
                <c:formatCode>#,###,</c:formatCode>
                <c:ptCount val="3"/>
                <c:pt idx="0">
                  <c:v>295506</c:v>
                </c:pt>
                <c:pt idx="1">
                  <c:v>298547</c:v>
                </c:pt>
                <c:pt idx="2">
                  <c:v>305342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490240"/>
        <c:axId val="130132224"/>
      </c:barChart>
      <c:catAx>
        <c:axId val="12249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132224"/>
        <c:crosses val="autoZero"/>
        <c:auto val="1"/>
        <c:lblAlgn val="ctr"/>
        <c:lblOffset val="100"/>
        <c:noMultiLvlLbl val="0"/>
      </c:catAx>
      <c:valAx>
        <c:axId val="130132224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12249024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1.016600527531899E-2"/>
          <c:y val="0.80357398873527819"/>
          <c:w val="0.9676977529993861"/>
          <c:h val="0.1790851681174265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61E-2"/>
          <c:y val="5.0925925925925923E-2"/>
          <c:w val="0.95590767692478706"/>
          <c:h val="0.89814814814814814"/>
        </c:manualLayout>
      </c:layout>
      <c:lineChart>
        <c:grouping val="standard"/>
        <c:varyColors val="0"/>
        <c:ser>
          <c:idx val="0"/>
          <c:order val="0"/>
          <c:tx>
            <c:strRef>
              <c:f>'общие параметры'!$A$4</c:f>
              <c:strCache>
                <c:ptCount val="1"/>
                <c:pt idx="0">
                  <c:v>Доходы</c:v>
                </c:pt>
              </c:strCache>
            </c:strRef>
          </c:tx>
          <c:marker>
            <c:symbol val="x"/>
            <c:size val="8"/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0.14583333333333351"/>
                  <c:y val="-0.101851851851851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833333333333336"/>
                  <c:y val="-7.8703703703703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536964129484096E-2"/>
                  <c:y val="-6.4814814814814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'общие параметры'!$B$3:$D$3</c:f>
              <c:strCache>
                <c:ptCount val="3"/>
                <c:pt idx="0">
                  <c:v>Исполнение 2016 года</c:v>
                </c:pt>
                <c:pt idx="1">
                  <c:v>Уточненный план 2017 года</c:v>
                </c:pt>
                <c:pt idx="2">
                  <c:v>Исполнение 2017 года</c:v>
                </c:pt>
              </c:strCache>
            </c:strRef>
          </c:cat>
          <c:val>
            <c:numRef>
              <c:f>'общие параметры'!$B$4:$D$4</c:f>
              <c:numCache>
                <c:formatCode>#,###,</c:formatCode>
                <c:ptCount val="3"/>
                <c:pt idx="0">
                  <c:v>5283762</c:v>
                </c:pt>
                <c:pt idx="1">
                  <c:v>14146464</c:v>
                </c:pt>
                <c:pt idx="2">
                  <c:v>14350873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831616"/>
        <c:axId val="142833152"/>
      </c:lineChart>
      <c:catAx>
        <c:axId val="142831616"/>
        <c:scaling>
          <c:orientation val="minMax"/>
        </c:scaling>
        <c:delete val="1"/>
        <c:axPos val="b"/>
        <c:majorTickMark val="out"/>
        <c:minorTickMark val="none"/>
        <c:tickLblPos val="none"/>
        <c:crossAx val="142833152"/>
        <c:crosses val="autoZero"/>
        <c:auto val="1"/>
        <c:lblAlgn val="ctr"/>
        <c:lblOffset val="100"/>
        <c:noMultiLvlLbl val="0"/>
      </c:catAx>
      <c:valAx>
        <c:axId val="142833152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1428316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861E-3"/>
          <c:y val="0.10185185185185186"/>
          <c:w val="0.62240419947506553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'Лист2 (2)'!$A$11:$A$13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'Лист2 (2)'!$D$11:$D$13</c:f>
              <c:numCache>
                <c:formatCode>#,##0</c:formatCode>
                <c:ptCount val="3"/>
                <c:pt idx="0">
                  <c:v>1627426</c:v>
                </c:pt>
                <c:pt idx="1">
                  <c:v>305342</c:v>
                </c:pt>
                <c:pt idx="2">
                  <c:v>12418105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84300659817157"/>
          <c:y val="2.5513372148236891E-2"/>
          <c:w val="0.74174235507867725"/>
          <c:h val="0.78822020030827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основные!$B$6</c:f>
              <c:strCache>
                <c:ptCount val="1"/>
                <c:pt idx="0">
                  <c:v>Исполнение, 2016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основные!$A$10:$A$15</c:f>
              <c:strCache>
                <c:ptCount val="6"/>
                <c:pt idx="0">
                  <c:v>НДФЛ</c:v>
                </c:pt>
                <c:pt idx="1">
                  <c:v>Аренда земли</c:v>
                </c:pt>
                <c:pt idx="2">
                  <c:v>УСН</c:v>
                </c:pt>
                <c:pt idx="3">
                  <c:v>Земельный налог</c:v>
                </c:pt>
                <c:pt idx="4">
                  <c:v>ЕНВД</c:v>
                </c:pt>
                <c:pt idx="5">
                  <c:v>Аренда имущества</c:v>
                </c:pt>
              </c:strCache>
            </c:strRef>
          </c:cat>
          <c:val>
            <c:numRef>
              <c:f>основные!$B$10:$B$15</c:f>
              <c:numCache>
                <c:formatCode>#,###,</c:formatCode>
                <c:ptCount val="6"/>
                <c:pt idx="0">
                  <c:v>951403</c:v>
                </c:pt>
                <c:pt idx="1">
                  <c:v>185263</c:v>
                </c:pt>
                <c:pt idx="2">
                  <c:v>0</c:v>
                </c:pt>
                <c:pt idx="3">
                  <c:v>89307</c:v>
                </c:pt>
                <c:pt idx="4">
                  <c:v>81530</c:v>
                </c:pt>
                <c:pt idx="5">
                  <c:v>64016</c:v>
                </c:pt>
              </c:numCache>
            </c:numRef>
          </c:val>
        </c:ser>
        <c:ser>
          <c:idx val="1"/>
          <c:order val="1"/>
          <c:tx>
            <c:strRef>
              <c:f>основные!$C$7</c:f>
              <c:strCache>
                <c:ptCount val="1"/>
                <c:pt idx="0">
                  <c:v>Бюджетные назначения, 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основные!$A$10:$A$15</c:f>
              <c:strCache>
                <c:ptCount val="6"/>
                <c:pt idx="0">
                  <c:v>НДФЛ</c:v>
                </c:pt>
                <c:pt idx="1">
                  <c:v>Аренда земли</c:v>
                </c:pt>
                <c:pt idx="2">
                  <c:v>УСН</c:v>
                </c:pt>
                <c:pt idx="3">
                  <c:v>Земельный налог</c:v>
                </c:pt>
                <c:pt idx="4">
                  <c:v>ЕНВД</c:v>
                </c:pt>
                <c:pt idx="5">
                  <c:v>Аренда имущества</c:v>
                </c:pt>
              </c:strCache>
            </c:strRef>
          </c:cat>
          <c:val>
            <c:numRef>
              <c:f>основные!$C$10:$C$15</c:f>
              <c:numCache>
                <c:formatCode>#,###,</c:formatCode>
                <c:ptCount val="6"/>
                <c:pt idx="0">
                  <c:v>1011493</c:v>
                </c:pt>
                <c:pt idx="1">
                  <c:v>170000</c:v>
                </c:pt>
                <c:pt idx="2">
                  <c:v>112726</c:v>
                </c:pt>
                <c:pt idx="3">
                  <c:v>89917</c:v>
                </c:pt>
                <c:pt idx="4">
                  <c:v>76164</c:v>
                </c:pt>
                <c:pt idx="5">
                  <c:v>60600</c:v>
                </c:pt>
              </c:numCache>
            </c:numRef>
          </c:val>
        </c:ser>
        <c:ser>
          <c:idx val="2"/>
          <c:order val="2"/>
          <c:tx>
            <c:strRef>
              <c:f>основные!$D$7</c:f>
              <c:strCache>
                <c:ptCount val="1"/>
                <c:pt idx="0">
                  <c:v>Исполнение, 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основные!$A$10:$A$15</c:f>
              <c:strCache>
                <c:ptCount val="6"/>
                <c:pt idx="0">
                  <c:v>НДФЛ</c:v>
                </c:pt>
                <c:pt idx="1">
                  <c:v>Аренда земли</c:v>
                </c:pt>
                <c:pt idx="2">
                  <c:v>УСН</c:v>
                </c:pt>
                <c:pt idx="3">
                  <c:v>Земельный налог</c:v>
                </c:pt>
                <c:pt idx="4">
                  <c:v>ЕНВД</c:v>
                </c:pt>
                <c:pt idx="5">
                  <c:v>Аренда имущества</c:v>
                </c:pt>
              </c:strCache>
            </c:strRef>
          </c:cat>
          <c:val>
            <c:numRef>
              <c:f>основные!$D$10:$D$15</c:f>
              <c:numCache>
                <c:formatCode>#,###,</c:formatCode>
                <c:ptCount val="6"/>
                <c:pt idx="0">
                  <c:v>1282471</c:v>
                </c:pt>
                <c:pt idx="1">
                  <c:v>176113</c:v>
                </c:pt>
                <c:pt idx="2">
                  <c:v>116053</c:v>
                </c:pt>
                <c:pt idx="3">
                  <c:v>91314</c:v>
                </c:pt>
                <c:pt idx="4">
                  <c:v>76660</c:v>
                </c:pt>
                <c:pt idx="5">
                  <c:v>60807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367168"/>
        <c:axId val="123667200"/>
      </c:barChart>
      <c:catAx>
        <c:axId val="22336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667200"/>
        <c:crosses val="autoZero"/>
        <c:auto val="1"/>
        <c:lblAlgn val="ctr"/>
        <c:lblOffset val="100"/>
        <c:noMultiLvlLbl val="0"/>
      </c:catAx>
      <c:valAx>
        <c:axId val="123667200"/>
        <c:scaling>
          <c:orientation val="minMax"/>
        </c:scaling>
        <c:delete val="1"/>
        <c:axPos val="l"/>
        <c:numFmt formatCode="#,###," sourceLinked="1"/>
        <c:majorTickMark val="out"/>
        <c:minorTickMark val="none"/>
        <c:tickLblPos val="none"/>
        <c:crossAx val="223367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основные!$H$6</c:f>
              <c:strCache>
                <c:ptCount val="1"/>
                <c:pt idx="0">
                  <c:v>Структура доходов, 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основные!$A$10:$A$15</c:f>
              <c:strCache>
                <c:ptCount val="6"/>
                <c:pt idx="0">
                  <c:v>НДФЛ</c:v>
                </c:pt>
                <c:pt idx="1">
                  <c:v>Аренда земли</c:v>
                </c:pt>
                <c:pt idx="2">
                  <c:v>УСН</c:v>
                </c:pt>
                <c:pt idx="3">
                  <c:v>Земельный налог</c:v>
                </c:pt>
                <c:pt idx="4">
                  <c:v>ЕНВД</c:v>
                </c:pt>
                <c:pt idx="5">
                  <c:v>Аренда имущества</c:v>
                </c:pt>
              </c:strCache>
            </c:strRef>
          </c:cat>
          <c:val>
            <c:numRef>
              <c:f>основные!$H$10:$H$15</c:f>
              <c:numCache>
                <c:formatCode>0%</c:formatCode>
                <c:ptCount val="6"/>
                <c:pt idx="0">
                  <c:v>0.6635410975347289</c:v>
                </c:pt>
                <c:pt idx="1">
                  <c:v>9.1119575655226076E-2</c:v>
                </c:pt>
                <c:pt idx="2">
                  <c:v>6.0044971771055805E-2</c:v>
                </c:pt>
                <c:pt idx="3">
                  <c:v>4.7245194456861872E-2</c:v>
                </c:pt>
                <c:pt idx="4">
                  <c:v>3.9663322240434444E-2</c:v>
                </c:pt>
                <c:pt idx="5">
                  <c:v>3.1461096210202155E-2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t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D0B24-B442-45A9-B240-90AA1BB781AF}" type="doc">
      <dgm:prSet loTypeId="urn:microsoft.com/office/officeart/2005/8/layout/bProcess2" loCatId="process" qsTypeId="urn:microsoft.com/office/officeart/2005/8/quickstyle/3d3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2E3EE698-1303-4126-AA07-AFE2113DA74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751F5-B06E-472F-844F-602CDAAFD3AF}" type="parTrans" cxnId="{E6D9FA6C-D246-4F23-9877-B36043545B6D}">
      <dgm:prSet/>
      <dgm:spPr/>
      <dgm:t>
        <a:bodyPr/>
        <a:lstStyle/>
        <a:p>
          <a:endParaRPr lang="ru-RU"/>
        </a:p>
      </dgm:t>
    </dgm:pt>
    <dgm:pt modelId="{95412C5D-C059-4441-8BEC-FC7C47BD64C7}" type="sibTrans" cxnId="{E6D9FA6C-D246-4F23-9877-B36043545B6D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B7A77199-53A8-4393-B6C2-B5B1CE7DE1FF}">
      <dgm:prSet phldrT="[Текст]" custT="1"/>
      <dgm:spPr>
        <a:solidFill>
          <a:srgbClr val="FFCC6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бюджета на очередной год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65F55-7176-4C0A-96EF-D801B62F8194}" type="parTrans" cxnId="{027E5979-444C-4C36-B870-AC25C3F03A2E}">
      <dgm:prSet/>
      <dgm:spPr/>
      <dgm:t>
        <a:bodyPr/>
        <a:lstStyle/>
        <a:p>
          <a:endParaRPr lang="ru-RU"/>
        </a:p>
      </dgm:t>
    </dgm:pt>
    <dgm:pt modelId="{287F10A2-748F-4199-B42C-DA22E20008A8}" type="sibTrans" cxnId="{027E5979-444C-4C36-B870-AC25C3F03A2E}">
      <dgm:prSet/>
      <dgm:spPr>
        <a:solidFill>
          <a:srgbClr val="CC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CA7F5BA-F3F0-48FB-B72A-64C1D4BC53AF}">
      <dgm:prSet phldrT="[Текст]" custT="1"/>
      <dgm:spPr>
        <a:solidFill>
          <a:srgbClr val="10FC2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E46C8-A04C-4A36-944E-C142242F188A}" type="parTrans" cxnId="{6AFB7A93-108A-4653-B317-3BA967715E66}">
      <dgm:prSet/>
      <dgm:spPr/>
      <dgm:t>
        <a:bodyPr/>
        <a:lstStyle/>
        <a:p>
          <a:endParaRPr lang="ru-RU"/>
        </a:p>
      </dgm:t>
    </dgm:pt>
    <dgm:pt modelId="{2A6B6099-5637-4B34-8966-3D5378A05D66}" type="sibTrans" cxnId="{6AFB7A93-108A-4653-B317-3BA967715E66}">
      <dgm:prSet/>
      <dgm:spPr>
        <a:solidFill>
          <a:srgbClr val="10FC2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5AF79B77-94F8-48EA-B638-B68C11E9B64A}">
      <dgm:prSet phldrT="[Текст]" custT="1"/>
      <dgm:spPr>
        <a:solidFill>
          <a:srgbClr val="00FF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в текущем году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B47BD-93DC-4040-9994-E2DA6D4B8AB0}" type="parTrans" cxnId="{D04FC27F-4304-4A6E-8AAD-311B6C507A31}">
      <dgm:prSet/>
      <dgm:spPr/>
      <dgm:t>
        <a:bodyPr/>
        <a:lstStyle/>
        <a:p>
          <a:endParaRPr lang="ru-RU"/>
        </a:p>
      </dgm:t>
    </dgm:pt>
    <dgm:pt modelId="{932F1289-88EA-4F77-8DBD-24AB3CE6D507}" type="sibTrans" cxnId="{D04FC27F-4304-4A6E-8AAD-311B6C507A31}">
      <dgm:prSet/>
      <dgm:spPr>
        <a:solidFill>
          <a:srgbClr val="00FF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5FDD461-904F-457A-B3B5-D9B5726E969A}">
      <dgm:prSet phldrT="[Текст]" custT="1"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предыдущего года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818DB-F49C-437A-BE66-6E02D3ED3088}" type="parTrans" cxnId="{4AFF21D1-A8B7-4287-A5AD-D4D281F39BD4}">
      <dgm:prSet/>
      <dgm:spPr/>
      <dgm:t>
        <a:bodyPr/>
        <a:lstStyle/>
        <a:p>
          <a:endParaRPr lang="ru-RU"/>
        </a:p>
      </dgm:t>
    </dgm:pt>
    <dgm:pt modelId="{CFFB5ED8-2F68-472A-9AB7-9390365CB2E1}" type="sibTrans" cxnId="{4AFF21D1-A8B7-4287-A5AD-D4D281F39BD4}">
      <dgm:prSet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D8DA81EC-3A57-4F69-9022-D60796266FC4}">
      <dgm:prSet phldrT="[Текст]" custT="1"/>
      <dgm:spPr>
        <a:solidFill>
          <a:srgbClr val="FF99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бюджета предыдущего года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68164-AECE-4ED1-B039-FFFE661AF6BF}" type="parTrans" cxnId="{BF6A5693-D46E-430E-8953-55CB087E922E}">
      <dgm:prSet/>
      <dgm:spPr/>
      <dgm:t>
        <a:bodyPr/>
        <a:lstStyle/>
        <a:p>
          <a:endParaRPr lang="ru-RU"/>
        </a:p>
      </dgm:t>
    </dgm:pt>
    <dgm:pt modelId="{715C0E52-261B-4200-BC84-61BA10EBFB2B}" type="sibTrans" cxnId="{BF6A5693-D46E-430E-8953-55CB087E922E}">
      <dgm:prSet/>
      <dgm:spPr/>
      <dgm:t>
        <a:bodyPr/>
        <a:lstStyle/>
        <a:p>
          <a:endParaRPr lang="ru-RU"/>
        </a:p>
      </dgm:t>
    </dgm:pt>
    <dgm:pt modelId="{C074608F-6107-4F20-B34E-8057339D39C9}" type="pres">
      <dgm:prSet presAssocID="{156D0B24-B442-45A9-B240-90AA1BB781A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1909FB-0DDE-49A5-B3CA-230C0B7186F5}" type="pres">
      <dgm:prSet presAssocID="{2E3EE698-1303-4126-AA07-AFE2113DA74C}" presName="firstNode" presStyleLbl="node1" presStyleIdx="0" presStyleCnt="6" custScaleX="238152" custScaleY="89963" custLinFactX="103259" custLinFactY="26726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CE02-A939-4E70-BBD3-909D51573901}" type="pres">
      <dgm:prSet presAssocID="{95412C5D-C059-4441-8BEC-FC7C47BD64C7}" presName="sibTrans" presStyleLbl="sibTrans2D1" presStyleIdx="0" presStyleCnt="5" custAng="36740" custLinFactNeighborX="7370" custLinFactNeighborY="-1032"/>
      <dgm:spPr/>
      <dgm:t>
        <a:bodyPr/>
        <a:lstStyle/>
        <a:p>
          <a:endParaRPr lang="ru-RU"/>
        </a:p>
      </dgm:t>
    </dgm:pt>
    <dgm:pt modelId="{F46EB5BD-D020-4BA3-887E-D8F7E1DCCEFC}" type="pres">
      <dgm:prSet presAssocID="{B7A77199-53A8-4393-B6C2-B5B1CE7DE1FF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057BA62-E5A2-42E1-AB38-2F20593E4F5F}" type="pres">
      <dgm:prSet presAssocID="{B7A77199-53A8-4393-B6C2-B5B1CE7DE1FF}" presName="padding" presStyleLbl="node1" presStyleIdx="0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1C3CA2F-A5B3-4FC6-8DE5-C0CD39B35BBD}" type="pres">
      <dgm:prSet presAssocID="{B7A77199-53A8-4393-B6C2-B5B1CE7DE1FF}" presName="shape" presStyleLbl="node1" presStyleIdx="1" presStyleCnt="6" custScaleX="353168" custScaleY="136625" custLinFactX="200000" custLinFactY="-86506" custLinFactNeighborX="2527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1D22B-522C-4E32-A093-026E894870DE}" type="pres">
      <dgm:prSet presAssocID="{287F10A2-748F-4199-B42C-DA22E20008A8}" presName="sibTrans" presStyleLbl="sibTrans2D1" presStyleIdx="1" presStyleCnt="5" custAng="5429537" custLinFactX="500000" custLinFactY="226458" custLinFactNeighborX="556956" custLinFactNeighborY="300000"/>
      <dgm:spPr/>
      <dgm:t>
        <a:bodyPr/>
        <a:lstStyle/>
        <a:p>
          <a:endParaRPr lang="ru-RU"/>
        </a:p>
      </dgm:t>
    </dgm:pt>
    <dgm:pt modelId="{414669C9-909B-47BC-A4AA-14FB013E43FC}" type="pres">
      <dgm:prSet presAssocID="{0CA7F5BA-F3F0-48FB-B72A-64C1D4BC53AF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61EBABF-C423-4548-BD6F-0EA017017764}" type="pres">
      <dgm:prSet presAssocID="{0CA7F5BA-F3F0-48FB-B72A-64C1D4BC53AF}" presName="padding" presStyleLbl="node1" presStyleIdx="1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97071DB-A63A-4E7E-9733-012B1192E720}" type="pres">
      <dgm:prSet presAssocID="{0CA7F5BA-F3F0-48FB-B72A-64C1D4BC53AF}" presName="shape" presStyleLbl="node1" presStyleIdx="2" presStyleCnt="6" custScaleX="340673" custScaleY="144964" custLinFactY="-184735" custLinFactNeighborX="-3258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2792E-BB3A-4B04-BBDC-747E75464884}" type="pres">
      <dgm:prSet presAssocID="{2A6B6099-5637-4B34-8966-3D5378A05D66}" presName="sibTrans" presStyleLbl="sibTrans2D1" presStyleIdx="2" presStyleCnt="5" custAng="21571920" custLinFactNeighborX="-24404" custLinFactNeighborY="1727"/>
      <dgm:spPr/>
      <dgm:t>
        <a:bodyPr/>
        <a:lstStyle/>
        <a:p>
          <a:endParaRPr lang="ru-RU"/>
        </a:p>
      </dgm:t>
    </dgm:pt>
    <dgm:pt modelId="{6F92F318-BEA7-4F94-B7B3-02D132E5F443}" type="pres">
      <dgm:prSet presAssocID="{5AF79B77-94F8-48EA-B638-B68C11E9B64A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D4DE928-0E0F-418B-BB1F-7F7834EF9B59}" type="pres">
      <dgm:prSet presAssocID="{5AF79B77-94F8-48EA-B638-B68C11E9B64A}" presName="padding" presStyleLbl="node1" presStyleIdx="2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3AB9404-2415-4580-840C-D687295BF07D}" type="pres">
      <dgm:prSet presAssocID="{5AF79B77-94F8-48EA-B638-B68C11E9B64A}" presName="shape" presStyleLbl="node1" presStyleIdx="3" presStyleCnt="6" custScaleX="337570" custScaleY="129242" custLinFactX="-200000" custLinFactY="-94889" custLinFactNeighborX="-2564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50D6F-5E75-4CED-B1ED-031F43B8995C}" type="pres">
      <dgm:prSet presAssocID="{932F1289-88EA-4F77-8DBD-24AB3CE6D507}" presName="sibTrans" presStyleLbl="sibTrans2D1" presStyleIdx="3" presStyleCnt="5" custAng="21541944" custScaleX="95104" custScaleY="107233" custLinFactNeighborX="-9454" custLinFactNeighborY="6161"/>
      <dgm:spPr/>
      <dgm:t>
        <a:bodyPr/>
        <a:lstStyle/>
        <a:p>
          <a:endParaRPr lang="ru-RU"/>
        </a:p>
      </dgm:t>
    </dgm:pt>
    <dgm:pt modelId="{EAE202B1-D652-4648-9618-3EAAB73B94BA}" type="pres">
      <dgm:prSet presAssocID="{75FDD461-904F-457A-B3B5-D9B5726E969A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B44F28-FF27-445A-AFAA-B6FDA8CA0B49}" type="pres">
      <dgm:prSet presAssocID="{75FDD461-904F-457A-B3B5-D9B5726E969A}" presName="padding" presStyleLbl="node1" presStyleIdx="3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A78093A-0FBE-44B4-A0C3-75BC653B3D1D}" type="pres">
      <dgm:prSet presAssocID="{75FDD461-904F-457A-B3B5-D9B5726E969A}" presName="shape" presStyleLbl="node1" presStyleIdx="4" presStyleCnt="6" custScaleX="331394" custScaleY="145126" custLinFactX="-200000" custLinFactY="90347" custLinFactNeighborX="-259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EBC7B-2D62-4160-982A-123170861D78}" type="pres">
      <dgm:prSet presAssocID="{CFFB5ED8-2F68-472A-9AB7-9390365CB2E1}" presName="sibTrans" presStyleLbl="sibTrans2D1" presStyleIdx="4" presStyleCnt="5" custAng="21594898" custLinFactNeighborX="-18535" custLinFactNeighborY="31453"/>
      <dgm:spPr/>
      <dgm:t>
        <a:bodyPr/>
        <a:lstStyle/>
        <a:p>
          <a:endParaRPr lang="ru-RU"/>
        </a:p>
      </dgm:t>
    </dgm:pt>
    <dgm:pt modelId="{32BB6336-E515-48E5-AD47-EEC7C5259C2A}" type="pres">
      <dgm:prSet presAssocID="{D8DA81EC-3A57-4F69-9022-D60796266FC4}" presName="lastNode" presStyleLbl="node1" presStyleIdx="5" presStyleCnt="6" custScaleX="222293" custScaleY="97797" custLinFactY="100000" custLinFactNeighborX="29763" custLinFactNeighborY="156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C0CB7-D3DB-4451-8D93-BEC72C4AB178}" type="presOf" srcId="{2A6B6099-5637-4B34-8966-3D5378A05D66}" destId="{2D02792E-BB3A-4B04-BBDC-747E75464884}" srcOrd="0" destOrd="0" presId="urn:microsoft.com/office/officeart/2005/8/layout/bProcess2"/>
    <dgm:cxn modelId="{027E5979-444C-4C36-B870-AC25C3F03A2E}" srcId="{156D0B24-B442-45A9-B240-90AA1BB781AF}" destId="{B7A77199-53A8-4393-B6C2-B5B1CE7DE1FF}" srcOrd="1" destOrd="0" parTransId="{57E65F55-7176-4C0A-96EF-D801B62F8194}" sibTransId="{287F10A2-748F-4199-B42C-DA22E20008A8}"/>
    <dgm:cxn modelId="{326ABE64-23F9-4752-AC94-9228F7896EDC}" type="presOf" srcId="{CFFB5ED8-2F68-472A-9AB7-9390365CB2E1}" destId="{943EBC7B-2D62-4160-982A-123170861D78}" srcOrd="0" destOrd="0" presId="urn:microsoft.com/office/officeart/2005/8/layout/bProcess2"/>
    <dgm:cxn modelId="{E5F5BEF7-5079-4C5A-8634-6DA6F411CC5C}" type="presOf" srcId="{75FDD461-904F-457A-B3B5-D9B5726E969A}" destId="{3A78093A-0FBE-44B4-A0C3-75BC653B3D1D}" srcOrd="0" destOrd="0" presId="urn:microsoft.com/office/officeart/2005/8/layout/bProcess2"/>
    <dgm:cxn modelId="{E6D9FA6C-D246-4F23-9877-B36043545B6D}" srcId="{156D0B24-B442-45A9-B240-90AA1BB781AF}" destId="{2E3EE698-1303-4126-AA07-AFE2113DA74C}" srcOrd="0" destOrd="0" parTransId="{93C751F5-B06E-472F-844F-602CDAAFD3AF}" sibTransId="{95412C5D-C059-4441-8BEC-FC7C47BD64C7}"/>
    <dgm:cxn modelId="{4AFF21D1-A8B7-4287-A5AD-D4D281F39BD4}" srcId="{156D0B24-B442-45A9-B240-90AA1BB781AF}" destId="{75FDD461-904F-457A-B3B5-D9B5726E969A}" srcOrd="4" destOrd="0" parTransId="{E3A818DB-F49C-437A-BE66-6E02D3ED3088}" sibTransId="{CFFB5ED8-2F68-472A-9AB7-9390365CB2E1}"/>
    <dgm:cxn modelId="{826044A1-5A59-4B44-B4DD-49731C429E63}" type="presOf" srcId="{B7A77199-53A8-4393-B6C2-B5B1CE7DE1FF}" destId="{C1C3CA2F-A5B3-4FC6-8DE5-C0CD39B35BBD}" srcOrd="0" destOrd="0" presId="urn:microsoft.com/office/officeart/2005/8/layout/bProcess2"/>
    <dgm:cxn modelId="{D39D95AA-DD8F-44E0-A04F-E02B7219CAE3}" type="presOf" srcId="{2E3EE698-1303-4126-AA07-AFE2113DA74C}" destId="{DF1909FB-0DDE-49A5-B3CA-230C0B7186F5}" srcOrd="0" destOrd="0" presId="urn:microsoft.com/office/officeart/2005/8/layout/bProcess2"/>
    <dgm:cxn modelId="{6AFB7A93-108A-4653-B317-3BA967715E66}" srcId="{156D0B24-B442-45A9-B240-90AA1BB781AF}" destId="{0CA7F5BA-F3F0-48FB-B72A-64C1D4BC53AF}" srcOrd="2" destOrd="0" parTransId="{003E46C8-A04C-4A36-944E-C142242F188A}" sibTransId="{2A6B6099-5637-4B34-8966-3D5378A05D66}"/>
    <dgm:cxn modelId="{78D279A3-BDA0-4CEA-A13B-EDEB49E79ED6}" type="presOf" srcId="{156D0B24-B442-45A9-B240-90AA1BB781AF}" destId="{C074608F-6107-4F20-B34E-8057339D39C9}" srcOrd="0" destOrd="0" presId="urn:microsoft.com/office/officeart/2005/8/layout/bProcess2"/>
    <dgm:cxn modelId="{D04FC27F-4304-4A6E-8AAD-311B6C507A31}" srcId="{156D0B24-B442-45A9-B240-90AA1BB781AF}" destId="{5AF79B77-94F8-48EA-B638-B68C11E9B64A}" srcOrd="3" destOrd="0" parTransId="{08CB47BD-93DC-4040-9994-E2DA6D4B8AB0}" sibTransId="{932F1289-88EA-4F77-8DBD-24AB3CE6D507}"/>
    <dgm:cxn modelId="{922E4EDD-C664-456F-8334-58D306459B18}" type="presOf" srcId="{0CA7F5BA-F3F0-48FB-B72A-64C1D4BC53AF}" destId="{E97071DB-A63A-4E7E-9733-012B1192E720}" srcOrd="0" destOrd="0" presId="urn:microsoft.com/office/officeart/2005/8/layout/bProcess2"/>
    <dgm:cxn modelId="{EF3ED58B-862C-4D90-ACAA-AEDA8978B777}" type="presOf" srcId="{D8DA81EC-3A57-4F69-9022-D60796266FC4}" destId="{32BB6336-E515-48E5-AD47-EEC7C5259C2A}" srcOrd="0" destOrd="0" presId="urn:microsoft.com/office/officeart/2005/8/layout/bProcess2"/>
    <dgm:cxn modelId="{BF6A5693-D46E-430E-8953-55CB087E922E}" srcId="{156D0B24-B442-45A9-B240-90AA1BB781AF}" destId="{D8DA81EC-3A57-4F69-9022-D60796266FC4}" srcOrd="5" destOrd="0" parTransId="{BB568164-AECE-4ED1-B039-FFFE661AF6BF}" sibTransId="{715C0E52-261B-4200-BC84-61BA10EBFB2B}"/>
    <dgm:cxn modelId="{78A3F4E3-AF04-487E-A6B2-8B0503C04DFD}" type="presOf" srcId="{932F1289-88EA-4F77-8DBD-24AB3CE6D507}" destId="{6A250D6F-5E75-4CED-B1ED-031F43B8995C}" srcOrd="0" destOrd="0" presId="urn:microsoft.com/office/officeart/2005/8/layout/bProcess2"/>
    <dgm:cxn modelId="{D127A474-602C-4108-94C3-8718FF26B4D9}" type="presOf" srcId="{287F10A2-748F-4199-B42C-DA22E20008A8}" destId="{1CE1D22B-522C-4E32-A093-026E894870DE}" srcOrd="0" destOrd="0" presId="urn:microsoft.com/office/officeart/2005/8/layout/bProcess2"/>
    <dgm:cxn modelId="{F8291C6A-F11F-4435-98BA-B2AEC73E136E}" type="presOf" srcId="{95412C5D-C059-4441-8BEC-FC7C47BD64C7}" destId="{59C0CE02-A939-4E70-BBD3-909D51573901}" srcOrd="0" destOrd="0" presId="urn:microsoft.com/office/officeart/2005/8/layout/bProcess2"/>
    <dgm:cxn modelId="{69F1649F-7045-4824-9FE2-456083CF2F3C}" type="presOf" srcId="{5AF79B77-94F8-48EA-B638-B68C11E9B64A}" destId="{73AB9404-2415-4580-840C-D687295BF07D}" srcOrd="0" destOrd="0" presId="urn:microsoft.com/office/officeart/2005/8/layout/bProcess2"/>
    <dgm:cxn modelId="{E2324A5F-8CD2-42E4-8CD7-605677FCC473}" type="presParOf" srcId="{C074608F-6107-4F20-B34E-8057339D39C9}" destId="{DF1909FB-0DDE-49A5-B3CA-230C0B7186F5}" srcOrd="0" destOrd="0" presId="urn:microsoft.com/office/officeart/2005/8/layout/bProcess2"/>
    <dgm:cxn modelId="{798C3288-E03D-4FC2-81F8-D1A3805B3B47}" type="presParOf" srcId="{C074608F-6107-4F20-B34E-8057339D39C9}" destId="{59C0CE02-A939-4E70-BBD3-909D51573901}" srcOrd="1" destOrd="0" presId="urn:microsoft.com/office/officeart/2005/8/layout/bProcess2"/>
    <dgm:cxn modelId="{5AF402A1-ECEA-4F1D-94B3-3E874D3B44A8}" type="presParOf" srcId="{C074608F-6107-4F20-B34E-8057339D39C9}" destId="{F46EB5BD-D020-4BA3-887E-D8F7E1DCCEFC}" srcOrd="2" destOrd="0" presId="urn:microsoft.com/office/officeart/2005/8/layout/bProcess2"/>
    <dgm:cxn modelId="{18F3CCEB-6532-4D80-A5FB-DB487C7C009A}" type="presParOf" srcId="{F46EB5BD-D020-4BA3-887E-D8F7E1DCCEFC}" destId="{B057BA62-E5A2-42E1-AB38-2F20593E4F5F}" srcOrd="0" destOrd="0" presId="urn:microsoft.com/office/officeart/2005/8/layout/bProcess2"/>
    <dgm:cxn modelId="{9008967B-BF48-4E01-A984-F7E80C5C9327}" type="presParOf" srcId="{F46EB5BD-D020-4BA3-887E-D8F7E1DCCEFC}" destId="{C1C3CA2F-A5B3-4FC6-8DE5-C0CD39B35BBD}" srcOrd="1" destOrd="0" presId="urn:microsoft.com/office/officeart/2005/8/layout/bProcess2"/>
    <dgm:cxn modelId="{FB8192A1-0355-49D0-82BA-CDD889688DD5}" type="presParOf" srcId="{C074608F-6107-4F20-B34E-8057339D39C9}" destId="{1CE1D22B-522C-4E32-A093-026E894870DE}" srcOrd="3" destOrd="0" presId="urn:microsoft.com/office/officeart/2005/8/layout/bProcess2"/>
    <dgm:cxn modelId="{6FCB496E-6E6B-4B42-8D85-642DD34CF3C8}" type="presParOf" srcId="{C074608F-6107-4F20-B34E-8057339D39C9}" destId="{414669C9-909B-47BC-A4AA-14FB013E43FC}" srcOrd="4" destOrd="0" presId="urn:microsoft.com/office/officeart/2005/8/layout/bProcess2"/>
    <dgm:cxn modelId="{7366731F-47B8-4585-B0B0-2F9931B64064}" type="presParOf" srcId="{414669C9-909B-47BC-A4AA-14FB013E43FC}" destId="{661EBABF-C423-4548-BD6F-0EA017017764}" srcOrd="0" destOrd="0" presId="urn:microsoft.com/office/officeart/2005/8/layout/bProcess2"/>
    <dgm:cxn modelId="{CEA90C85-186F-4B38-8559-C1605703C46E}" type="presParOf" srcId="{414669C9-909B-47BC-A4AA-14FB013E43FC}" destId="{E97071DB-A63A-4E7E-9733-012B1192E720}" srcOrd="1" destOrd="0" presId="urn:microsoft.com/office/officeart/2005/8/layout/bProcess2"/>
    <dgm:cxn modelId="{8D20DFEA-B7DE-4539-AFFB-AC0D62860677}" type="presParOf" srcId="{C074608F-6107-4F20-B34E-8057339D39C9}" destId="{2D02792E-BB3A-4B04-BBDC-747E75464884}" srcOrd="5" destOrd="0" presId="urn:microsoft.com/office/officeart/2005/8/layout/bProcess2"/>
    <dgm:cxn modelId="{03728BA7-4195-4A55-9A97-A42DC464BCEE}" type="presParOf" srcId="{C074608F-6107-4F20-B34E-8057339D39C9}" destId="{6F92F318-BEA7-4F94-B7B3-02D132E5F443}" srcOrd="6" destOrd="0" presId="urn:microsoft.com/office/officeart/2005/8/layout/bProcess2"/>
    <dgm:cxn modelId="{E1513519-8B94-4101-AEF3-77EB5A804A88}" type="presParOf" srcId="{6F92F318-BEA7-4F94-B7B3-02D132E5F443}" destId="{0D4DE928-0E0F-418B-BB1F-7F7834EF9B59}" srcOrd="0" destOrd="0" presId="urn:microsoft.com/office/officeart/2005/8/layout/bProcess2"/>
    <dgm:cxn modelId="{22CB2D66-1C99-4C2E-9821-E5B7D112309E}" type="presParOf" srcId="{6F92F318-BEA7-4F94-B7B3-02D132E5F443}" destId="{73AB9404-2415-4580-840C-D687295BF07D}" srcOrd="1" destOrd="0" presId="urn:microsoft.com/office/officeart/2005/8/layout/bProcess2"/>
    <dgm:cxn modelId="{347C5E79-C864-4BE8-8A3B-11AA65072C16}" type="presParOf" srcId="{C074608F-6107-4F20-B34E-8057339D39C9}" destId="{6A250D6F-5E75-4CED-B1ED-031F43B8995C}" srcOrd="7" destOrd="0" presId="urn:microsoft.com/office/officeart/2005/8/layout/bProcess2"/>
    <dgm:cxn modelId="{22ECF8CD-0E73-40CE-BB9E-994808D33149}" type="presParOf" srcId="{C074608F-6107-4F20-B34E-8057339D39C9}" destId="{EAE202B1-D652-4648-9618-3EAAB73B94BA}" srcOrd="8" destOrd="0" presId="urn:microsoft.com/office/officeart/2005/8/layout/bProcess2"/>
    <dgm:cxn modelId="{C785FB6F-F7DB-4D0C-BA0A-70965A8E580C}" type="presParOf" srcId="{EAE202B1-D652-4648-9618-3EAAB73B94BA}" destId="{8DB44F28-FF27-445A-AFAA-B6FDA8CA0B49}" srcOrd="0" destOrd="0" presId="urn:microsoft.com/office/officeart/2005/8/layout/bProcess2"/>
    <dgm:cxn modelId="{F86F386A-D7A6-485A-A2FC-8B06D544F28E}" type="presParOf" srcId="{EAE202B1-D652-4648-9618-3EAAB73B94BA}" destId="{3A78093A-0FBE-44B4-A0C3-75BC653B3D1D}" srcOrd="1" destOrd="0" presId="urn:microsoft.com/office/officeart/2005/8/layout/bProcess2"/>
    <dgm:cxn modelId="{9C2E93BB-5241-49F9-A31F-7ED21D72CBD2}" type="presParOf" srcId="{C074608F-6107-4F20-B34E-8057339D39C9}" destId="{943EBC7B-2D62-4160-982A-123170861D78}" srcOrd="9" destOrd="0" presId="urn:microsoft.com/office/officeart/2005/8/layout/bProcess2"/>
    <dgm:cxn modelId="{38120A52-5D70-4481-8ABA-3899C9E3F46E}" type="presParOf" srcId="{C074608F-6107-4F20-B34E-8057339D39C9}" destId="{32BB6336-E515-48E5-AD47-EEC7C5259C2A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03164F-F738-4942-A4D5-D21789935DA9}" type="doc">
      <dgm:prSet loTypeId="urn:microsoft.com/office/officeart/2005/8/layout/venn3" loCatId="relationship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481B265E-AF8F-4E8C-A0D5-3A7FF3ECCE2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rPr>
            <a:t>83</a:t>
          </a:r>
          <a:endParaRPr lang="ru-RU" sz="3200" b="1" dirty="0">
            <a:solidFill>
              <a:schemeClr val="bg1"/>
            </a:solidFill>
            <a:latin typeface="Arial Black" panose="020B0A04020102020204" pitchFamily="34" charset="0"/>
            <a:cs typeface="Arial" pitchFamily="34" charset="0"/>
          </a:endParaRPr>
        </a:p>
      </dgm:t>
    </dgm:pt>
    <dgm:pt modelId="{9FCCF7BE-6FF1-452B-9359-5CE5844E1B67}" type="parTrans" cxnId="{0B2CA622-11FC-4A7E-9B5B-83E8D97554F5}">
      <dgm:prSet/>
      <dgm:spPr/>
      <dgm:t>
        <a:bodyPr/>
        <a:lstStyle/>
        <a:p>
          <a:endParaRPr lang="ru-RU" sz="2200"/>
        </a:p>
      </dgm:t>
    </dgm:pt>
    <dgm:pt modelId="{F4D1284D-5D37-46B5-99CF-3C5E500A028C}" type="sibTrans" cxnId="{0B2CA622-11FC-4A7E-9B5B-83E8D97554F5}">
      <dgm:prSet/>
      <dgm:spPr/>
      <dgm:t>
        <a:bodyPr/>
        <a:lstStyle/>
        <a:p>
          <a:endParaRPr lang="ru-RU" sz="2200"/>
        </a:p>
      </dgm:t>
    </dgm:pt>
    <dgm:pt modelId="{3C74C083-FE8F-4002-9885-825D9339A760}" type="pres">
      <dgm:prSet presAssocID="{C303164F-F738-4942-A4D5-D21789935D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D6309-EAB4-4AC9-BB58-7D747CEB33D3}" type="pres">
      <dgm:prSet presAssocID="{481B265E-AF8F-4E8C-A0D5-3A7FF3ECCE28}" presName="Name5" presStyleLbl="vennNode1" presStyleIdx="0" presStyleCnt="1" custScaleX="313483" custLinFactNeighborX="10640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AFA6D-3AE5-42B4-9B88-59CD8FD25E58}" type="presOf" srcId="{481B265E-AF8F-4E8C-A0D5-3A7FF3ECCE28}" destId="{A68D6309-EAB4-4AC9-BB58-7D747CEB33D3}" srcOrd="0" destOrd="0" presId="urn:microsoft.com/office/officeart/2005/8/layout/venn3"/>
    <dgm:cxn modelId="{3076AC16-6895-4C3E-A676-D0866192E404}" type="presOf" srcId="{C303164F-F738-4942-A4D5-D21789935DA9}" destId="{3C74C083-FE8F-4002-9885-825D9339A760}" srcOrd="0" destOrd="0" presId="urn:microsoft.com/office/officeart/2005/8/layout/venn3"/>
    <dgm:cxn modelId="{0B2CA622-11FC-4A7E-9B5B-83E8D97554F5}" srcId="{C303164F-F738-4942-A4D5-D21789935DA9}" destId="{481B265E-AF8F-4E8C-A0D5-3A7FF3ECCE28}" srcOrd="0" destOrd="0" parTransId="{9FCCF7BE-6FF1-452B-9359-5CE5844E1B67}" sibTransId="{F4D1284D-5D37-46B5-99CF-3C5E500A028C}"/>
    <dgm:cxn modelId="{0CA7C86A-5ACE-4EBD-B1B3-B2A2D898F1FF}" type="presParOf" srcId="{3C74C083-FE8F-4002-9885-825D9339A760}" destId="{A68D6309-EAB4-4AC9-BB58-7D747CEB33D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03164F-F738-4942-A4D5-D21789935DA9}" type="doc">
      <dgm:prSet loTypeId="urn:microsoft.com/office/officeart/2005/8/layout/venn3" loCatId="relationship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481B265E-AF8F-4E8C-A0D5-3A7FF3ECCE28}">
      <dgm:prSet phldrT="[Текст]" custT="1"/>
      <dgm:spPr>
        <a:solidFill>
          <a:schemeClr val="accent3"/>
        </a:solidFill>
      </dgm:spPr>
      <dgm:t>
        <a:bodyPr/>
        <a:lstStyle/>
        <a:p>
          <a:endParaRPr lang="ru-RU" sz="3200" b="1" dirty="0" smtClean="0">
            <a:latin typeface="Arial Black" panose="020B0A04020102020204" pitchFamily="34" charset="0"/>
            <a:cs typeface="Arial" pitchFamily="34" charset="0"/>
          </a:endParaRPr>
        </a:p>
        <a:p>
          <a:r>
            <a:rPr lang="ru-RU" sz="3200" b="1" dirty="0" smtClean="0">
              <a:latin typeface="Arial Black" panose="020B0A04020102020204" pitchFamily="34" charset="0"/>
              <a:cs typeface="Arial" pitchFamily="34" charset="0"/>
            </a:rPr>
            <a:t>23</a:t>
          </a:r>
        </a:p>
        <a:p>
          <a:endParaRPr lang="ru-RU" sz="3200" b="1" dirty="0">
            <a:latin typeface="Arial Black" panose="020B0A04020102020204" pitchFamily="34" charset="0"/>
            <a:cs typeface="Arial" pitchFamily="34" charset="0"/>
          </a:endParaRPr>
        </a:p>
      </dgm:t>
    </dgm:pt>
    <dgm:pt modelId="{9FCCF7BE-6FF1-452B-9359-5CE5844E1B67}" type="parTrans" cxnId="{0B2CA622-11FC-4A7E-9B5B-83E8D97554F5}">
      <dgm:prSet/>
      <dgm:spPr/>
      <dgm:t>
        <a:bodyPr/>
        <a:lstStyle/>
        <a:p>
          <a:endParaRPr lang="ru-RU" sz="2200"/>
        </a:p>
      </dgm:t>
    </dgm:pt>
    <dgm:pt modelId="{F4D1284D-5D37-46B5-99CF-3C5E500A028C}" type="sibTrans" cxnId="{0B2CA622-11FC-4A7E-9B5B-83E8D97554F5}">
      <dgm:prSet/>
      <dgm:spPr/>
      <dgm:t>
        <a:bodyPr/>
        <a:lstStyle/>
        <a:p>
          <a:endParaRPr lang="ru-RU" sz="2200"/>
        </a:p>
      </dgm:t>
    </dgm:pt>
    <dgm:pt modelId="{3C74C083-FE8F-4002-9885-825D9339A760}" type="pres">
      <dgm:prSet presAssocID="{C303164F-F738-4942-A4D5-D21789935D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D6309-EAB4-4AC9-BB58-7D747CEB33D3}" type="pres">
      <dgm:prSet presAssocID="{481B265E-AF8F-4E8C-A0D5-3A7FF3ECCE28}" presName="Name5" presStyleLbl="vennNode1" presStyleIdx="0" presStyleCnt="1" custScaleX="60086" custScaleY="17775" custLinFactNeighborX="6302" custLinFactNeighborY="-1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1B578-042B-4A90-A88E-382680A1872F}" type="presOf" srcId="{C303164F-F738-4942-A4D5-D21789935DA9}" destId="{3C74C083-FE8F-4002-9885-825D9339A760}" srcOrd="0" destOrd="0" presId="urn:microsoft.com/office/officeart/2005/8/layout/venn3"/>
    <dgm:cxn modelId="{B9D0DD02-F077-4BCF-9A9D-4B652586E306}" type="presOf" srcId="{481B265E-AF8F-4E8C-A0D5-3A7FF3ECCE28}" destId="{A68D6309-EAB4-4AC9-BB58-7D747CEB33D3}" srcOrd="0" destOrd="0" presId="urn:microsoft.com/office/officeart/2005/8/layout/venn3"/>
    <dgm:cxn modelId="{0B2CA622-11FC-4A7E-9B5B-83E8D97554F5}" srcId="{C303164F-F738-4942-A4D5-D21789935DA9}" destId="{481B265E-AF8F-4E8C-A0D5-3A7FF3ECCE28}" srcOrd="0" destOrd="0" parTransId="{9FCCF7BE-6FF1-452B-9359-5CE5844E1B67}" sibTransId="{F4D1284D-5D37-46B5-99CF-3C5E500A028C}"/>
    <dgm:cxn modelId="{6F2BF962-FA2E-4887-BD41-FA7AAFD1C9C7}" type="presParOf" srcId="{3C74C083-FE8F-4002-9885-825D9339A760}" destId="{A68D6309-EAB4-4AC9-BB58-7D747CEB33D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03164F-F738-4942-A4D5-D21789935DA9}" type="doc">
      <dgm:prSet loTypeId="urn:microsoft.com/office/officeart/2005/8/layout/venn3" loCatId="relationship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481B265E-AF8F-4E8C-A0D5-3A7FF3ECCE28}">
      <dgm:prSet phldrT="[Текст]" custT="1"/>
      <dgm:spPr>
        <a:solidFill>
          <a:srgbClr val="7030A0"/>
        </a:solidFill>
      </dgm:spPr>
      <dgm:t>
        <a:bodyPr/>
        <a:lstStyle/>
        <a:p>
          <a:endParaRPr lang="ru-RU" sz="3200" b="1" dirty="0" smtClean="0">
            <a:latin typeface="Arial Black" panose="020B0A04020102020204" pitchFamily="34" charset="0"/>
            <a:cs typeface="Arial" pitchFamily="34" charset="0"/>
          </a:endParaRPr>
        </a:p>
        <a:p>
          <a:r>
            <a:rPr lang="ru-RU" sz="3200" b="1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rPr>
            <a:t>46</a:t>
          </a:r>
        </a:p>
        <a:p>
          <a:endParaRPr lang="ru-RU" sz="3200" b="1" dirty="0">
            <a:latin typeface="Arial Black" panose="020B0A04020102020204" pitchFamily="34" charset="0"/>
            <a:cs typeface="Arial" pitchFamily="34" charset="0"/>
          </a:endParaRPr>
        </a:p>
      </dgm:t>
    </dgm:pt>
    <dgm:pt modelId="{9FCCF7BE-6FF1-452B-9359-5CE5844E1B67}" type="parTrans" cxnId="{0B2CA622-11FC-4A7E-9B5B-83E8D97554F5}">
      <dgm:prSet/>
      <dgm:spPr/>
      <dgm:t>
        <a:bodyPr/>
        <a:lstStyle/>
        <a:p>
          <a:endParaRPr lang="ru-RU" sz="2200"/>
        </a:p>
      </dgm:t>
    </dgm:pt>
    <dgm:pt modelId="{F4D1284D-5D37-46B5-99CF-3C5E500A028C}" type="sibTrans" cxnId="{0B2CA622-11FC-4A7E-9B5B-83E8D97554F5}">
      <dgm:prSet/>
      <dgm:spPr/>
      <dgm:t>
        <a:bodyPr/>
        <a:lstStyle/>
        <a:p>
          <a:endParaRPr lang="ru-RU" sz="2200"/>
        </a:p>
      </dgm:t>
    </dgm:pt>
    <dgm:pt modelId="{3C74C083-FE8F-4002-9885-825D9339A760}" type="pres">
      <dgm:prSet presAssocID="{C303164F-F738-4942-A4D5-D21789935D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D6309-EAB4-4AC9-BB58-7D747CEB33D3}" type="pres">
      <dgm:prSet presAssocID="{481B265E-AF8F-4E8C-A0D5-3A7FF3ECCE28}" presName="Name5" presStyleLbl="vennNode1" presStyleIdx="0" presStyleCnt="1" custScaleX="82491" custScaleY="31297" custLinFactNeighborX="-6843" custLinFactNeighborY="-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B5B37-001C-4C93-BEE4-B7C66F3BA84C}" type="presOf" srcId="{481B265E-AF8F-4E8C-A0D5-3A7FF3ECCE28}" destId="{A68D6309-EAB4-4AC9-BB58-7D747CEB33D3}" srcOrd="0" destOrd="0" presId="urn:microsoft.com/office/officeart/2005/8/layout/venn3"/>
    <dgm:cxn modelId="{BB9484EE-1F74-49C3-89E2-779FD876E6F3}" type="presOf" srcId="{C303164F-F738-4942-A4D5-D21789935DA9}" destId="{3C74C083-FE8F-4002-9885-825D9339A760}" srcOrd="0" destOrd="0" presId="urn:microsoft.com/office/officeart/2005/8/layout/venn3"/>
    <dgm:cxn modelId="{0B2CA622-11FC-4A7E-9B5B-83E8D97554F5}" srcId="{C303164F-F738-4942-A4D5-D21789935DA9}" destId="{481B265E-AF8F-4E8C-A0D5-3A7FF3ECCE28}" srcOrd="0" destOrd="0" parTransId="{9FCCF7BE-6FF1-452B-9359-5CE5844E1B67}" sibTransId="{F4D1284D-5D37-46B5-99CF-3C5E500A028C}"/>
    <dgm:cxn modelId="{19EC3F8D-11D9-41D0-A291-0908B3905353}" type="presParOf" srcId="{3C74C083-FE8F-4002-9885-825D9339A760}" destId="{A68D6309-EAB4-4AC9-BB58-7D747CEB33D3}" srcOrd="0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00D0CF-BD7A-40CB-BDA2-E5626DB6E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68A43-141A-445F-B95A-FC132D48802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самоуправления-185млн.руб.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064761-7654-46D7-8F1F-1A4C8C901EEC}" type="parTrans" cxnId="{D469B8C9-C78C-4603-A666-B266B4571FA1}">
      <dgm:prSet/>
      <dgm:spPr/>
      <dgm:t>
        <a:bodyPr/>
        <a:lstStyle/>
        <a:p>
          <a:endParaRPr lang="ru-RU"/>
        </a:p>
      </dgm:t>
    </dgm:pt>
    <dgm:pt modelId="{601A0FA0-6372-439E-9048-DD76197CD7F4}" type="sibTrans" cxnId="{D469B8C9-C78C-4603-A666-B266B4571FA1}">
      <dgm:prSet/>
      <dgm:spPr/>
      <dgm:t>
        <a:bodyPr/>
        <a:lstStyle/>
        <a:p>
          <a:endParaRPr lang="ru-RU"/>
        </a:p>
      </dgm:t>
    </dgm:pt>
    <dgm:pt modelId="{927E1235-856D-4E19-8511-FB670F7B94A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расходы-154млн.руб.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7F5C68-C890-4119-B72D-44C458CCE1D2}" type="parTrans" cxnId="{0C6C5761-A306-4CEB-885E-F4C19ACA4910}">
      <dgm:prSet/>
      <dgm:spPr/>
      <dgm:t>
        <a:bodyPr/>
        <a:lstStyle/>
        <a:p>
          <a:endParaRPr lang="ru-RU"/>
        </a:p>
      </dgm:t>
    </dgm:pt>
    <dgm:pt modelId="{84D3D6C4-B772-448E-B583-9BA84F9C5428}" type="sibTrans" cxnId="{0C6C5761-A306-4CEB-885E-F4C19ACA4910}">
      <dgm:prSet/>
      <dgm:spPr/>
      <dgm:t>
        <a:bodyPr/>
        <a:lstStyle/>
        <a:p>
          <a:endParaRPr lang="ru-RU"/>
        </a:p>
      </dgm:t>
    </dgm:pt>
    <dgm:pt modelId="{73920957-0920-44D0-9E50-37379B463010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 содержание муниципальных учреждений  не социальной сферы – 71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D81C43-CFD2-43F1-9F01-AC4150858046}" type="parTrans" cxnId="{45428047-8C38-4710-8D02-30DC6FBECC81}">
      <dgm:prSet/>
      <dgm:spPr/>
      <dgm:t>
        <a:bodyPr/>
        <a:lstStyle/>
        <a:p>
          <a:endParaRPr lang="ru-RU"/>
        </a:p>
      </dgm:t>
    </dgm:pt>
    <dgm:pt modelId="{6A13B025-E40C-435C-B542-5F5336371BCB}" type="sibTrans" cxnId="{45428047-8C38-4710-8D02-30DC6FBECC81}">
      <dgm:prSet/>
      <dgm:spPr/>
      <dgm:t>
        <a:bodyPr/>
        <a:lstStyle/>
        <a:p>
          <a:endParaRPr lang="ru-RU"/>
        </a:p>
      </dgm:t>
    </dgm:pt>
    <dgm:pt modelId="{C2AC91FC-1393-465B-8E90-9B9DF7257031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обеспечение муниципального задания  МАУ «Центр  социального обслуживания населения» 79 млн.руб.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A6F879-55AC-4C3A-B6C8-E5DAFA122C10}" type="parTrans" cxnId="{0E94B567-7B25-46BD-9636-97C04457E511}">
      <dgm:prSet/>
      <dgm:spPr/>
      <dgm:t>
        <a:bodyPr/>
        <a:lstStyle/>
        <a:p>
          <a:endParaRPr lang="ru-RU"/>
        </a:p>
      </dgm:t>
    </dgm:pt>
    <dgm:pt modelId="{9A56C8BA-9CC0-4E12-8232-ACE549FDC78D}" type="sibTrans" cxnId="{0E94B567-7B25-46BD-9636-97C04457E511}">
      <dgm:prSet/>
      <dgm:spPr/>
      <dgm:t>
        <a:bodyPr/>
        <a:lstStyle/>
        <a:p>
          <a:endParaRPr lang="ru-RU"/>
        </a:p>
      </dgm:t>
    </dgm:pt>
    <dgm:pt modelId="{177F024F-385F-4704-8184-DEC696203DB1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коммунальное хозяйство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-3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15B454-D5F3-4C15-BDA2-DDDD51F7A2C9}" type="parTrans" cxnId="{CE8C1D4B-DE8F-496F-90CB-7891F2EB60A5}">
      <dgm:prSet/>
      <dgm:spPr/>
      <dgm:t>
        <a:bodyPr/>
        <a:lstStyle/>
        <a:p>
          <a:endParaRPr lang="ru-RU"/>
        </a:p>
      </dgm:t>
    </dgm:pt>
    <dgm:pt modelId="{6360211B-E98B-461F-B5C5-BCD92C0550F9}" type="sibTrans" cxnId="{CE8C1D4B-DE8F-496F-90CB-7891F2EB60A5}">
      <dgm:prSet/>
      <dgm:spPr/>
      <dgm:t>
        <a:bodyPr/>
        <a:lstStyle/>
        <a:p>
          <a:endParaRPr lang="ru-RU"/>
        </a:p>
      </dgm:t>
    </dgm:pt>
    <dgm:pt modelId="{84665017-F271-4DE5-A3D9-7CCE1F668091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жилищное хозяйство -45 млн.руб.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436DAA-02D0-4C90-9394-B27F30E8AE8F}" type="parTrans" cxnId="{138DCF57-FA07-4DE9-B196-E302EAE1646F}">
      <dgm:prSet/>
      <dgm:spPr/>
      <dgm:t>
        <a:bodyPr/>
        <a:lstStyle/>
        <a:p>
          <a:endParaRPr lang="ru-RU"/>
        </a:p>
      </dgm:t>
    </dgm:pt>
    <dgm:pt modelId="{142B42C8-BD44-4A10-9B7A-1B50993C94CA}" type="sibTrans" cxnId="{138DCF57-FA07-4DE9-B196-E302EAE1646F}">
      <dgm:prSet/>
      <dgm:spPr/>
      <dgm:t>
        <a:bodyPr/>
        <a:lstStyle/>
        <a:p>
          <a:endParaRPr lang="ru-RU"/>
        </a:p>
      </dgm:t>
    </dgm:pt>
    <dgm:pt modelId="{457115EC-8A0D-4D03-8406-9B9C0C461E2A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Благоустройство-5 млн.руб.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DE6C58-563B-4A8A-A060-96B72D11F24B}" type="parTrans" cxnId="{8DB45A73-7046-414A-B3A1-C796EA54EDCB}">
      <dgm:prSet/>
      <dgm:spPr/>
      <dgm:t>
        <a:bodyPr/>
        <a:lstStyle/>
        <a:p>
          <a:endParaRPr lang="ru-RU"/>
        </a:p>
      </dgm:t>
    </dgm:pt>
    <dgm:pt modelId="{61A07950-F9CB-485B-9224-35A609FCCCBF}" type="sibTrans" cxnId="{8DB45A73-7046-414A-B3A1-C796EA54EDCB}">
      <dgm:prSet/>
      <dgm:spPr/>
      <dgm:t>
        <a:bodyPr/>
        <a:lstStyle/>
        <a:p>
          <a:endParaRPr lang="ru-RU"/>
        </a:p>
      </dgm:t>
    </dgm:pt>
    <dgm:pt modelId="{23EAACB6-C03B-4705-BE8C-C9355CA4439F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Гранты, летний отдых детей-11 млн.руб.</a:t>
          </a:r>
        </a:p>
        <a:p>
          <a:pPr rtl="0"/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Лесное хозяйство и другие расходы  в области национальной  экономики -21 </a:t>
          </a:r>
          <a:r>
            <a:rPr lang="ru-RU" sz="1600" b="1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5AC2FA-2F11-4376-9175-FCE584D129D8}" type="parTrans" cxnId="{965E5CDC-104A-49B5-8BBE-8B5E18C6B878}">
      <dgm:prSet/>
      <dgm:spPr/>
      <dgm:t>
        <a:bodyPr/>
        <a:lstStyle/>
        <a:p>
          <a:endParaRPr lang="ru-RU"/>
        </a:p>
      </dgm:t>
    </dgm:pt>
    <dgm:pt modelId="{A73A9D07-5F25-4364-9750-BEF769A8D843}" type="sibTrans" cxnId="{965E5CDC-104A-49B5-8BBE-8B5E18C6B878}">
      <dgm:prSet/>
      <dgm:spPr/>
      <dgm:t>
        <a:bodyPr/>
        <a:lstStyle/>
        <a:p>
          <a:endParaRPr lang="ru-RU"/>
        </a:p>
      </dgm:t>
    </dgm:pt>
    <dgm:pt modelId="{4FD6CE70-CB29-43C2-BBDC-33DA8A8DD20C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расходы -14 млн.руб.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0754A-0F01-40FE-AC57-D7DE84A2D6D3}" type="parTrans" cxnId="{D7F1B2C3-BF51-484F-BE2D-275D44BA5C90}">
      <dgm:prSet/>
      <dgm:spPr/>
      <dgm:t>
        <a:bodyPr/>
        <a:lstStyle/>
        <a:p>
          <a:endParaRPr lang="ru-RU"/>
        </a:p>
      </dgm:t>
    </dgm:pt>
    <dgm:pt modelId="{5FD52FBC-E5CB-4412-AA2C-A9ADB6CFE038}" type="sibTrans" cxnId="{D7F1B2C3-BF51-484F-BE2D-275D44BA5C90}">
      <dgm:prSet/>
      <dgm:spPr/>
      <dgm:t>
        <a:bodyPr/>
        <a:lstStyle/>
        <a:p>
          <a:endParaRPr lang="ru-RU"/>
        </a:p>
      </dgm:t>
    </dgm:pt>
    <dgm:pt modelId="{71F49804-6337-45DE-B824-DE74A0320977}" type="pres">
      <dgm:prSet presAssocID="{8D00D0CF-BD7A-40CB-BDA2-E5626DB6E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14F850-0F31-4755-906E-B1B516070362}" type="pres">
      <dgm:prSet presAssocID="{94668A43-141A-445F-B95A-FC132D48802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634D-BFF9-418A-9703-372DAF723473}" type="pres">
      <dgm:prSet presAssocID="{601A0FA0-6372-439E-9048-DD76197CD7F4}" presName="spacer" presStyleCnt="0"/>
      <dgm:spPr/>
    </dgm:pt>
    <dgm:pt modelId="{AB4E72F1-D896-4DE5-BECA-C07EC30559A5}" type="pres">
      <dgm:prSet presAssocID="{927E1235-856D-4E19-8511-FB670F7B94A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5B81-F937-42C3-97BF-FDC540665236}" type="pres">
      <dgm:prSet presAssocID="{84D3D6C4-B772-448E-B583-9BA84F9C5428}" presName="spacer" presStyleCnt="0"/>
      <dgm:spPr/>
    </dgm:pt>
    <dgm:pt modelId="{73A6A5F5-1D38-4E99-88B3-C5D158974700}" type="pres">
      <dgm:prSet presAssocID="{73920957-0920-44D0-9E50-37379B46301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A0BD-93FE-4A27-A5B4-0A3B4C93CCA7}" type="pres">
      <dgm:prSet presAssocID="{6A13B025-E40C-435C-B542-5F5336371BCB}" presName="spacer" presStyleCnt="0"/>
      <dgm:spPr/>
    </dgm:pt>
    <dgm:pt modelId="{1944D827-7C5D-4488-8A1C-8C763FB6BD1E}" type="pres">
      <dgm:prSet presAssocID="{C2AC91FC-1393-465B-8E90-9B9DF725703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7B786-D695-41EF-ADFB-5F557AE59136}" type="pres">
      <dgm:prSet presAssocID="{9A56C8BA-9CC0-4E12-8232-ACE549FDC78D}" presName="spacer" presStyleCnt="0"/>
      <dgm:spPr/>
    </dgm:pt>
    <dgm:pt modelId="{A7C34ADF-DC8A-4360-BD76-5B101ADF0D6A}" type="pres">
      <dgm:prSet presAssocID="{177F024F-385F-4704-8184-DEC696203DB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7B634-3ACC-40FD-9EAF-3EB8058CFD78}" type="pres">
      <dgm:prSet presAssocID="{6360211B-E98B-461F-B5C5-BCD92C0550F9}" presName="spacer" presStyleCnt="0"/>
      <dgm:spPr/>
    </dgm:pt>
    <dgm:pt modelId="{C908E2E3-4CB7-48C0-B675-1AB9C92F3006}" type="pres">
      <dgm:prSet presAssocID="{84665017-F271-4DE5-A3D9-7CCE1F66809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BB4BA-0036-478C-A98E-96445EB8A582}" type="pres">
      <dgm:prSet presAssocID="{142B42C8-BD44-4A10-9B7A-1B50993C94CA}" presName="spacer" presStyleCnt="0"/>
      <dgm:spPr/>
    </dgm:pt>
    <dgm:pt modelId="{A0024C26-2127-4E7E-AA88-25DD640EB024}" type="pres">
      <dgm:prSet presAssocID="{457115EC-8A0D-4D03-8406-9B9C0C461E2A}" presName="parentText" presStyleLbl="node1" presStyleIdx="6" presStyleCnt="9" custScaleX="100000" custScaleY="128357" custLinFactNeighborX="-972" custLinFactNeighborY="-86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57170-F36E-40F5-AE36-94E222AE6002}" type="pres">
      <dgm:prSet presAssocID="{61A07950-F9CB-485B-9224-35A609FCCCBF}" presName="spacer" presStyleCnt="0"/>
      <dgm:spPr/>
    </dgm:pt>
    <dgm:pt modelId="{B6BC03FD-47A5-4536-9DF5-8CA17C7F23B1}" type="pres">
      <dgm:prSet presAssocID="{23EAACB6-C03B-4705-BE8C-C9355CA4439F}" presName="parentText" presStyleLbl="node1" presStyleIdx="7" presStyleCnt="9" custLinFactY="-12599" custLinFactNeighborX="9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C9CC8-0A73-4609-A612-4111FC4FE0B3}" type="pres">
      <dgm:prSet presAssocID="{A73A9D07-5F25-4364-9750-BEF769A8D843}" presName="spacer" presStyleCnt="0"/>
      <dgm:spPr/>
    </dgm:pt>
    <dgm:pt modelId="{F7D890AD-1747-42F2-8598-AAAEA747B5D7}" type="pres">
      <dgm:prSet presAssocID="{4FD6CE70-CB29-43C2-BBDC-33DA8A8DD20C}" presName="parentText" presStyleLbl="node1" presStyleIdx="8" presStyleCnt="9" custFlipVert="0" custScaleY="76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45A73-7046-414A-B3A1-C796EA54EDCB}" srcId="{8D00D0CF-BD7A-40CB-BDA2-E5626DB6E6B7}" destId="{457115EC-8A0D-4D03-8406-9B9C0C461E2A}" srcOrd="6" destOrd="0" parTransId="{E8DE6C58-563B-4A8A-A060-96B72D11F24B}" sibTransId="{61A07950-F9CB-485B-9224-35A609FCCCBF}"/>
    <dgm:cxn modelId="{45428047-8C38-4710-8D02-30DC6FBECC81}" srcId="{8D00D0CF-BD7A-40CB-BDA2-E5626DB6E6B7}" destId="{73920957-0920-44D0-9E50-37379B463010}" srcOrd="2" destOrd="0" parTransId="{74D81C43-CFD2-43F1-9F01-AC4150858046}" sibTransId="{6A13B025-E40C-435C-B542-5F5336371BCB}"/>
    <dgm:cxn modelId="{0C6C5761-A306-4CEB-885E-F4C19ACA4910}" srcId="{8D00D0CF-BD7A-40CB-BDA2-E5626DB6E6B7}" destId="{927E1235-856D-4E19-8511-FB670F7B94AC}" srcOrd="1" destOrd="0" parTransId="{497F5C68-C890-4119-B72D-44C458CCE1D2}" sibTransId="{84D3D6C4-B772-448E-B583-9BA84F9C5428}"/>
    <dgm:cxn modelId="{CE8C1D4B-DE8F-496F-90CB-7891F2EB60A5}" srcId="{8D00D0CF-BD7A-40CB-BDA2-E5626DB6E6B7}" destId="{177F024F-385F-4704-8184-DEC696203DB1}" srcOrd="4" destOrd="0" parTransId="{9E15B454-D5F3-4C15-BDA2-DDDD51F7A2C9}" sibTransId="{6360211B-E98B-461F-B5C5-BCD92C0550F9}"/>
    <dgm:cxn modelId="{0E94B567-7B25-46BD-9636-97C04457E511}" srcId="{8D00D0CF-BD7A-40CB-BDA2-E5626DB6E6B7}" destId="{C2AC91FC-1393-465B-8E90-9B9DF7257031}" srcOrd="3" destOrd="0" parTransId="{ADA6F879-55AC-4C3A-B6C8-E5DAFA122C10}" sibTransId="{9A56C8BA-9CC0-4E12-8232-ACE549FDC78D}"/>
    <dgm:cxn modelId="{6D7C901E-ACE3-4D26-81A8-7F9D50F3F563}" type="presOf" srcId="{457115EC-8A0D-4D03-8406-9B9C0C461E2A}" destId="{A0024C26-2127-4E7E-AA88-25DD640EB024}" srcOrd="0" destOrd="0" presId="urn:microsoft.com/office/officeart/2005/8/layout/vList2"/>
    <dgm:cxn modelId="{868BAE66-09BC-4735-B073-D40C9BC2333B}" type="presOf" srcId="{23EAACB6-C03B-4705-BE8C-C9355CA4439F}" destId="{B6BC03FD-47A5-4536-9DF5-8CA17C7F23B1}" srcOrd="0" destOrd="0" presId="urn:microsoft.com/office/officeart/2005/8/layout/vList2"/>
    <dgm:cxn modelId="{D469B8C9-C78C-4603-A666-B266B4571FA1}" srcId="{8D00D0CF-BD7A-40CB-BDA2-E5626DB6E6B7}" destId="{94668A43-141A-445F-B95A-FC132D488029}" srcOrd="0" destOrd="0" parTransId="{5C064761-7654-46D7-8F1F-1A4C8C901EEC}" sibTransId="{601A0FA0-6372-439E-9048-DD76197CD7F4}"/>
    <dgm:cxn modelId="{E1DF179F-8FAA-49F2-8C29-BF5414C9CB21}" type="presOf" srcId="{C2AC91FC-1393-465B-8E90-9B9DF7257031}" destId="{1944D827-7C5D-4488-8A1C-8C763FB6BD1E}" srcOrd="0" destOrd="0" presId="urn:microsoft.com/office/officeart/2005/8/layout/vList2"/>
    <dgm:cxn modelId="{D107BFC8-C50A-4211-95BC-5ADE6695A26B}" type="presOf" srcId="{8D00D0CF-BD7A-40CB-BDA2-E5626DB6E6B7}" destId="{71F49804-6337-45DE-B824-DE74A0320977}" srcOrd="0" destOrd="0" presId="urn:microsoft.com/office/officeart/2005/8/layout/vList2"/>
    <dgm:cxn modelId="{08DCA73A-9501-4138-AE11-415D4070DC2D}" type="presOf" srcId="{177F024F-385F-4704-8184-DEC696203DB1}" destId="{A7C34ADF-DC8A-4360-BD76-5B101ADF0D6A}" srcOrd="0" destOrd="0" presId="urn:microsoft.com/office/officeart/2005/8/layout/vList2"/>
    <dgm:cxn modelId="{7A815CC6-E4C0-48C2-B1A7-0D801B85AB44}" type="presOf" srcId="{73920957-0920-44D0-9E50-37379B463010}" destId="{73A6A5F5-1D38-4E99-88B3-C5D158974700}" srcOrd="0" destOrd="0" presId="urn:microsoft.com/office/officeart/2005/8/layout/vList2"/>
    <dgm:cxn modelId="{D7F1B2C3-BF51-484F-BE2D-275D44BA5C90}" srcId="{8D00D0CF-BD7A-40CB-BDA2-E5626DB6E6B7}" destId="{4FD6CE70-CB29-43C2-BBDC-33DA8A8DD20C}" srcOrd="8" destOrd="0" parTransId="{F7D0754A-0F01-40FE-AC57-D7DE84A2D6D3}" sibTransId="{5FD52FBC-E5CB-4412-AA2C-A9ADB6CFE038}"/>
    <dgm:cxn modelId="{965E5CDC-104A-49B5-8BBE-8B5E18C6B878}" srcId="{8D00D0CF-BD7A-40CB-BDA2-E5626DB6E6B7}" destId="{23EAACB6-C03B-4705-BE8C-C9355CA4439F}" srcOrd="7" destOrd="0" parTransId="{F45AC2FA-2F11-4376-9175-FCE584D129D8}" sibTransId="{A73A9D07-5F25-4364-9750-BEF769A8D843}"/>
    <dgm:cxn modelId="{DEA8816C-53B7-4DB7-A001-A47A70B15046}" type="presOf" srcId="{94668A43-141A-445F-B95A-FC132D488029}" destId="{7414F850-0F31-4755-906E-B1B516070362}" srcOrd="0" destOrd="0" presId="urn:microsoft.com/office/officeart/2005/8/layout/vList2"/>
    <dgm:cxn modelId="{F2D33B02-FB81-4FC2-A8FC-A9624270F255}" type="presOf" srcId="{927E1235-856D-4E19-8511-FB670F7B94AC}" destId="{AB4E72F1-D896-4DE5-BECA-C07EC30559A5}" srcOrd="0" destOrd="0" presId="urn:microsoft.com/office/officeart/2005/8/layout/vList2"/>
    <dgm:cxn modelId="{5B2282A1-1276-43B2-BBF3-84ACC275381A}" type="presOf" srcId="{4FD6CE70-CB29-43C2-BBDC-33DA8A8DD20C}" destId="{F7D890AD-1747-42F2-8598-AAAEA747B5D7}" srcOrd="0" destOrd="0" presId="urn:microsoft.com/office/officeart/2005/8/layout/vList2"/>
    <dgm:cxn modelId="{63D48F64-0661-4E56-B4EF-DDFD12D8C23D}" type="presOf" srcId="{84665017-F271-4DE5-A3D9-7CCE1F668091}" destId="{C908E2E3-4CB7-48C0-B675-1AB9C92F3006}" srcOrd="0" destOrd="0" presId="urn:microsoft.com/office/officeart/2005/8/layout/vList2"/>
    <dgm:cxn modelId="{138DCF57-FA07-4DE9-B196-E302EAE1646F}" srcId="{8D00D0CF-BD7A-40CB-BDA2-E5626DB6E6B7}" destId="{84665017-F271-4DE5-A3D9-7CCE1F668091}" srcOrd="5" destOrd="0" parTransId="{C5436DAA-02D0-4C90-9394-B27F30E8AE8F}" sibTransId="{142B42C8-BD44-4A10-9B7A-1B50993C94CA}"/>
    <dgm:cxn modelId="{9A1A6967-D31D-4802-8936-0E2FB6E8B232}" type="presParOf" srcId="{71F49804-6337-45DE-B824-DE74A0320977}" destId="{7414F850-0F31-4755-906E-B1B516070362}" srcOrd="0" destOrd="0" presId="urn:microsoft.com/office/officeart/2005/8/layout/vList2"/>
    <dgm:cxn modelId="{7C2C25B2-79C1-46D9-8EE5-42F6EC165CAE}" type="presParOf" srcId="{71F49804-6337-45DE-B824-DE74A0320977}" destId="{1773634D-BFF9-418A-9703-372DAF723473}" srcOrd="1" destOrd="0" presId="urn:microsoft.com/office/officeart/2005/8/layout/vList2"/>
    <dgm:cxn modelId="{9211F171-BA97-49BE-A18A-D8598A22164B}" type="presParOf" srcId="{71F49804-6337-45DE-B824-DE74A0320977}" destId="{AB4E72F1-D896-4DE5-BECA-C07EC30559A5}" srcOrd="2" destOrd="0" presId="urn:microsoft.com/office/officeart/2005/8/layout/vList2"/>
    <dgm:cxn modelId="{2AAAFEB9-1229-4848-A91E-CCDC397346D8}" type="presParOf" srcId="{71F49804-6337-45DE-B824-DE74A0320977}" destId="{F3D95B81-F937-42C3-97BF-FDC540665236}" srcOrd="3" destOrd="0" presId="urn:microsoft.com/office/officeart/2005/8/layout/vList2"/>
    <dgm:cxn modelId="{6D7746FC-5CA3-410D-9AA9-4D12644B158B}" type="presParOf" srcId="{71F49804-6337-45DE-B824-DE74A0320977}" destId="{73A6A5F5-1D38-4E99-88B3-C5D158974700}" srcOrd="4" destOrd="0" presId="urn:microsoft.com/office/officeart/2005/8/layout/vList2"/>
    <dgm:cxn modelId="{1F9D1FBB-1D3B-438C-8697-BCF67D9EEC4D}" type="presParOf" srcId="{71F49804-6337-45DE-B824-DE74A0320977}" destId="{4EB6A0BD-93FE-4A27-A5B4-0A3B4C93CCA7}" srcOrd="5" destOrd="0" presId="urn:microsoft.com/office/officeart/2005/8/layout/vList2"/>
    <dgm:cxn modelId="{C5997BEE-006A-4F8B-B66F-E1CC6DE7C8BA}" type="presParOf" srcId="{71F49804-6337-45DE-B824-DE74A0320977}" destId="{1944D827-7C5D-4488-8A1C-8C763FB6BD1E}" srcOrd="6" destOrd="0" presId="urn:microsoft.com/office/officeart/2005/8/layout/vList2"/>
    <dgm:cxn modelId="{A202CB58-8931-4AF3-A39C-C324F9E445FB}" type="presParOf" srcId="{71F49804-6337-45DE-B824-DE74A0320977}" destId="{9727B786-D695-41EF-ADFB-5F557AE59136}" srcOrd="7" destOrd="0" presId="urn:microsoft.com/office/officeart/2005/8/layout/vList2"/>
    <dgm:cxn modelId="{8CC47EAB-045D-4024-BA50-897813E1D621}" type="presParOf" srcId="{71F49804-6337-45DE-B824-DE74A0320977}" destId="{A7C34ADF-DC8A-4360-BD76-5B101ADF0D6A}" srcOrd="8" destOrd="0" presId="urn:microsoft.com/office/officeart/2005/8/layout/vList2"/>
    <dgm:cxn modelId="{6766930E-52D2-4558-BADF-E9E4A8C7E136}" type="presParOf" srcId="{71F49804-6337-45DE-B824-DE74A0320977}" destId="{49E7B634-3ACC-40FD-9EAF-3EB8058CFD78}" srcOrd="9" destOrd="0" presId="urn:microsoft.com/office/officeart/2005/8/layout/vList2"/>
    <dgm:cxn modelId="{8CFC3A33-0407-482C-9A7F-2B6774D1F481}" type="presParOf" srcId="{71F49804-6337-45DE-B824-DE74A0320977}" destId="{C908E2E3-4CB7-48C0-B675-1AB9C92F3006}" srcOrd="10" destOrd="0" presId="urn:microsoft.com/office/officeart/2005/8/layout/vList2"/>
    <dgm:cxn modelId="{291E6532-EBD5-4287-8E9A-6C98281D11CB}" type="presParOf" srcId="{71F49804-6337-45DE-B824-DE74A0320977}" destId="{456BB4BA-0036-478C-A98E-96445EB8A582}" srcOrd="11" destOrd="0" presId="urn:microsoft.com/office/officeart/2005/8/layout/vList2"/>
    <dgm:cxn modelId="{3969B535-451B-40F6-B78B-E09310B00171}" type="presParOf" srcId="{71F49804-6337-45DE-B824-DE74A0320977}" destId="{A0024C26-2127-4E7E-AA88-25DD640EB024}" srcOrd="12" destOrd="0" presId="urn:microsoft.com/office/officeart/2005/8/layout/vList2"/>
    <dgm:cxn modelId="{1592C83F-6407-44A2-A40E-1848E8E288EF}" type="presParOf" srcId="{71F49804-6337-45DE-B824-DE74A0320977}" destId="{75757170-F36E-40F5-AE36-94E222AE6002}" srcOrd="13" destOrd="0" presId="urn:microsoft.com/office/officeart/2005/8/layout/vList2"/>
    <dgm:cxn modelId="{15A31AA2-AFB8-4201-82AD-F66319E11A1E}" type="presParOf" srcId="{71F49804-6337-45DE-B824-DE74A0320977}" destId="{B6BC03FD-47A5-4536-9DF5-8CA17C7F23B1}" srcOrd="14" destOrd="0" presId="urn:microsoft.com/office/officeart/2005/8/layout/vList2"/>
    <dgm:cxn modelId="{E688AECF-592E-492F-8591-CD95C0D847C8}" type="presParOf" srcId="{71F49804-6337-45DE-B824-DE74A0320977}" destId="{C6AC9CC8-0A73-4609-A612-4111FC4FE0B3}" srcOrd="15" destOrd="0" presId="urn:microsoft.com/office/officeart/2005/8/layout/vList2"/>
    <dgm:cxn modelId="{84B6F128-2259-4367-9F04-7FCE432E0D56}" type="presParOf" srcId="{71F49804-6337-45DE-B824-DE74A0320977}" destId="{F7D890AD-1747-42F2-8598-AAAEA747B5D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5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14156</a:t>
          </a:r>
          <a:endParaRPr lang="ru-RU" sz="1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99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ЖКХ</a:t>
          </a:r>
        </a:p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368</a:t>
          </a:r>
          <a:endParaRPr lang="ru-RU" sz="1400" b="1" baseline="0" dirty="0">
            <a:solidFill>
              <a:schemeClr val="bg1">
                <a:lumMod val="9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>
        <a:solidFill>
          <a:srgbClr val="009900"/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/>
      <dgm:spPr>
        <a:solidFill>
          <a:srgbClr val="C00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Нац. экономика</a:t>
          </a:r>
        </a:p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10600</a:t>
          </a:r>
        </a:p>
        <a:p>
          <a:pPr>
            <a:spcAft>
              <a:spcPct val="35000"/>
            </a:spcAft>
          </a:pP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err="1" smtClean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rPr>
            <a:t>Общегос</a:t>
          </a:r>
          <a:r>
            <a:rPr lang="ru-RU" sz="1400" b="1" dirty="0" smtClean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rPr>
            <a:t>. вопросы</a:t>
          </a:r>
        </a:p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330</a:t>
          </a:r>
          <a:endParaRPr lang="ru-RU" sz="1400" b="1" baseline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/>
      <dgm:spPr>
        <a:solidFill>
          <a:srgbClr val="FF9999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Нац.безопасность</a:t>
          </a:r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50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8E1ABF-4FEB-42CA-BD74-556BFE47DD4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Образование</a:t>
          </a:r>
          <a:r>
            <a:rPr lang="ru-RU" sz="1400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400" b="1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2142</a:t>
          </a:r>
        </a:p>
      </dgm:t>
    </dgm:pt>
    <dgm:pt modelId="{A3CAA4C9-0A5B-41A4-891C-A9FA602F6ADD}" type="parTrans" cxnId="{9A8CF047-226E-4C6A-A17E-3C057A22628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5EFD77-3769-4668-9CF5-0362DAFCF7FE}" type="sibTrans" cxnId="{9A8CF047-226E-4C6A-A17E-3C057A226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CEF274-DF32-49FC-BE23-421AF2D3663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Культура 191</a:t>
          </a:r>
        </a:p>
      </dgm:t>
    </dgm:pt>
    <dgm:pt modelId="{FDB4ED52-C377-4474-9D68-5911F0F1B877}" type="parTrans" cxnId="{98C0D8C2-C47B-4A35-9023-4477FF8332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4049B8-AC3C-4A50-94D6-81F849596E7E}" type="sibTrans" cxnId="{98C0D8C2-C47B-4A35-9023-4477FF8332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9F0DAB-A978-4690-AB8C-03F08B04BF1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Социальная политика 387</a:t>
          </a:r>
          <a:endParaRPr lang="ru-RU" sz="1400" b="1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3906B9A-99B0-4FB9-A514-DBBD850DDDAF}" type="parTrans" cxnId="{A89F981A-F188-475F-BB72-6F22A44320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506807-B66F-4710-8BD1-8C21B72D6D8D}" type="sibTrans" cxnId="{A89F981A-F188-475F-BB72-6F22A44320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0338DA-2DC6-4E55-9C5B-3C766E6E4829}">
      <dgm:prSet phldrT="[Текст]"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Физкультура  и спор</a:t>
          </a:r>
        </a:p>
        <a:p>
          <a:pPr>
            <a:spcAft>
              <a:spcPts val="0"/>
            </a:spcAft>
          </a:pPr>
          <a:r>
            <a:rPr lang="ru-RU" sz="1400" b="1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85</a:t>
          </a:r>
        </a:p>
      </dgm:t>
    </dgm:pt>
    <dgm:pt modelId="{F56098B5-F9DA-47C1-A43A-FF235FFB4575}" type="parTrans" cxnId="{982F43AF-E1E1-4BC1-AA45-4010DEFA383F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0DD937-DAD5-40DF-8EDE-C0218EB31282}" type="sibTrans" cxnId="{982F43AF-E1E1-4BC1-AA45-4010DEFA3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720A75-3C52-48C1-B99B-2D930DCCF20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Здравоохранение 2</a:t>
          </a:r>
        </a:p>
      </dgm:t>
    </dgm:pt>
    <dgm:pt modelId="{1B904631-813E-487A-8A83-2D6B1AE91ECD}" type="parTrans" cxnId="{C303CC79-95F8-43C7-9F67-BABD41304781}">
      <dgm:prSet/>
      <dgm:spPr/>
      <dgm:t>
        <a:bodyPr/>
        <a:lstStyle/>
        <a:p>
          <a:endParaRPr lang="ru-RU"/>
        </a:p>
      </dgm:t>
    </dgm:pt>
    <dgm:pt modelId="{A12DBCF0-F749-4EC5-B9AF-98D556B96D89}" type="sibTrans" cxnId="{C303CC79-95F8-43C7-9F67-BABD41304781}">
      <dgm:prSet/>
      <dgm:spPr/>
      <dgm:t>
        <a:bodyPr/>
        <a:lstStyle/>
        <a:p>
          <a:endParaRPr lang="ru-RU"/>
        </a:p>
      </dgm:t>
    </dgm:pt>
    <dgm:pt modelId="{1AAC1D3A-A498-4ACE-BA4E-62BF7E81D04A}" type="pres">
      <dgm:prSet presAssocID="{1F8E4B7B-3190-492B-BA7B-9B52CE7D7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489FE-541A-47E0-AF13-CCF049494F87}" type="pres">
      <dgm:prSet presAssocID="{B179D74B-D7BA-4ED1-A72F-D0DA76E8417A}" presName="centerShape" presStyleLbl="node0" presStyleIdx="0" presStyleCnt="1" custScaleX="143561" custLinFactNeighborX="1723" custLinFactNeighborY="1839"/>
      <dgm:spPr/>
      <dgm:t>
        <a:bodyPr/>
        <a:lstStyle/>
        <a:p>
          <a:endParaRPr lang="ru-RU"/>
        </a:p>
      </dgm:t>
    </dgm:pt>
    <dgm:pt modelId="{7BC66545-C023-45B3-A75B-0CDBEA958CBE}" type="pres">
      <dgm:prSet presAssocID="{7FE7A46F-F120-46C2-8441-BB1D9BA17B40}" presName="parTrans" presStyleLbl="sibTrans2D1" presStyleIdx="0" presStyleCnt="9" custScaleX="135398" custLinFactNeighborX="8686" custLinFactNeighborY="3091"/>
      <dgm:spPr/>
      <dgm:t>
        <a:bodyPr/>
        <a:lstStyle/>
        <a:p>
          <a:endParaRPr lang="ru-RU"/>
        </a:p>
      </dgm:t>
    </dgm:pt>
    <dgm:pt modelId="{7B9CEF2F-BC42-453B-A563-13AAF6B1B4DE}" type="pres">
      <dgm:prSet presAssocID="{7FE7A46F-F120-46C2-8441-BB1D9BA17B40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D83E697A-927F-47F3-BA99-0EA6C03BFC1B}" type="pres">
      <dgm:prSet presAssocID="{C6A1BDBE-B799-45DE-8DF1-D0A56A293435}" presName="node" presStyleLbl="node1" presStyleIdx="0" presStyleCnt="9" custScaleX="118991" custScaleY="87884" custRadScaleRad="85097" custRadScaleInc="7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D471-8957-42AC-BC3F-655176179E11}" type="pres">
      <dgm:prSet presAssocID="{8AB6F3CB-D047-4C8E-B920-0BDFB57A2588}" presName="parTrans" presStyleLbl="sibTrans2D1" presStyleIdx="1" presStyleCnt="9"/>
      <dgm:spPr/>
      <dgm:t>
        <a:bodyPr/>
        <a:lstStyle/>
        <a:p>
          <a:endParaRPr lang="ru-RU"/>
        </a:p>
      </dgm:t>
    </dgm:pt>
    <dgm:pt modelId="{1DE0AF9B-9D96-4574-8EF8-F0690D9BC5BC}" type="pres">
      <dgm:prSet presAssocID="{8AB6F3CB-D047-4C8E-B920-0BDFB57A2588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B79A4DBF-90B2-482D-9FC9-E67BB65D68EB}" type="pres">
      <dgm:prSet presAssocID="{84FA42E0-3171-4CBA-9E87-E80A4C844FE3}" presName="node" presStyleLbl="node1" presStyleIdx="1" presStyleCnt="9" custScaleX="118083" custRadScaleRad="115831" custRadScaleInc="57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4610-E749-47A6-8B1D-94F54D1756BA}" type="pres">
      <dgm:prSet presAssocID="{F986B101-2D04-4E3D-8735-12066002DCA2}" presName="parTrans" presStyleLbl="sibTrans2D1" presStyleIdx="2" presStyleCnt="9"/>
      <dgm:spPr/>
      <dgm:t>
        <a:bodyPr/>
        <a:lstStyle/>
        <a:p>
          <a:endParaRPr lang="ru-RU"/>
        </a:p>
      </dgm:t>
    </dgm:pt>
    <dgm:pt modelId="{B594D888-50AF-4D05-AF54-7CAA57C9ACB6}" type="pres">
      <dgm:prSet presAssocID="{F986B101-2D04-4E3D-8735-12066002DCA2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2BDE92C5-8A71-4AD4-A464-8B02F131E21B}" type="pres">
      <dgm:prSet presAssocID="{D3913F27-E24C-40CD-AFE9-DDAE93138E32}" presName="node" presStyleLbl="node1" presStyleIdx="2" presStyleCnt="9" custScaleX="114241" custRadScaleRad="108915" custRadScaleInc="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B256-DD86-4C50-BF48-91ADFC79ECB9}" type="pres">
      <dgm:prSet presAssocID="{4199C120-FE21-41AC-9A33-F6885A63D66E}" presName="parTrans" presStyleLbl="sibTrans2D1" presStyleIdx="3" presStyleCnt="9" custScaleX="66100"/>
      <dgm:spPr/>
      <dgm:t>
        <a:bodyPr/>
        <a:lstStyle/>
        <a:p>
          <a:endParaRPr lang="ru-RU"/>
        </a:p>
      </dgm:t>
    </dgm:pt>
    <dgm:pt modelId="{CADE7BE4-F9FA-4D19-BFD7-8DB575A0D862}" type="pres">
      <dgm:prSet presAssocID="{4199C120-FE21-41AC-9A33-F6885A63D66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FE7C4730-E6D1-45E6-A9EB-31E329FF4F48}" type="pres">
      <dgm:prSet presAssocID="{C3B366E1-35BE-4501-9211-79E56F24F0B1}" presName="node" presStyleLbl="node1" presStyleIdx="3" presStyleCnt="9" custScaleX="122360" custScaleY="104156" custRadScaleRad="120960" custRadScaleInc="-2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A1707-D793-4222-B5C5-584AE1AE0456}" type="pres">
      <dgm:prSet presAssocID="{A3CAA4C9-0A5B-41A4-891C-A9FA602F6ADD}" presName="parTrans" presStyleLbl="sibTrans2D1" presStyleIdx="4" presStyleCnt="9"/>
      <dgm:spPr/>
      <dgm:t>
        <a:bodyPr/>
        <a:lstStyle/>
        <a:p>
          <a:endParaRPr lang="ru-RU"/>
        </a:p>
      </dgm:t>
    </dgm:pt>
    <dgm:pt modelId="{ECCA8FC7-2C2A-4584-BD88-403C558B8B50}" type="pres">
      <dgm:prSet presAssocID="{A3CAA4C9-0A5B-41A4-891C-A9FA602F6ADD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C1015EFA-012A-4449-94AE-DCD5F55BF236}" type="pres">
      <dgm:prSet presAssocID="{1A8E1ABF-4FEB-42CA-BD74-556BFE47DD48}" presName="node" presStyleLbl="node1" presStyleIdx="4" presStyleCnt="9" custScaleX="127107" custRadScaleRad="98198" custRadScaleInc="9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8921-90D3-40DD-8D75-936FF350B717}" type="pres">
      <dgm:prSet presAssocID="{FDB4ED52-C377-4474-9D68-5911F0F1B877}" presName="parTrans" presStyleLbl="sibTrans2D1" presStyleIdx="5" presStyleCnt="9" custScaleX="92867" custLinFactNeighborX="5516" custLinFactNeighborY="-585"/>
      <dgm:spPr/>
      <dgm:t>
        <a:bodyPr/>
        <a:lstStyle/>
        <a:p>
          <a:endParaRPr lang="ru-RU"/>
        </a:p>
      </dgm:t>
    </dgm:pt>
    <dgm:pt modelId="{FC1EDEC8-0789-41F2-8321-AAEBB6A3755A}" type="pres">
      <dgm:prSet presAssocID="{FDB4ED52-C377-4474-9D68-5911F0F1B877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9F8548B8-0CEE-4866-B882-A8C3384AC750}" type="pres">
      <dgm:prSet presAssocID="{57CEF274-DF32-49FC-BE23-421AF2D36639}" presName="node" presStyleLbl="node1" presStyleIdx="5" presStyleCnt="9" custScaleX="122264" custRadScaleRad="99065" custRadScaleInc="43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E4A1-494D-40CD-9EC0-75A55274DEB9}" type="pres">
      <dgm:prSet presAssocID="{23906B9A-99B0-4FB9-A514-DBBD850DDDAF}" presName="parTrans" presStyleLbl="sibTrans2D1" presStyleIdx="6" presStyleCnt="9" custScaleX="164048"/>
      <dgm:spPr/>
      <dgm:t>
        <a:bodyPr/>
        <a:lstStyle/>
        <a:p>
          <a:endParaRPr lang="ru-RU"/>
        </a:p>
      </dgm:t>
    </dgm:pt>
    <dgm:pt modelId="{ABB8D871-0C43-4708-836D-26E79DF12705}" type="pres">
      <dgm:prSet presAssocID="{23906B9A-99B0-4FB9-A514-DBBD850DDDAF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875B44B0-7C19-4600-B99E-A8EF6B560ED4}" type="pres">
      <dgm:prSet presAssocID="{0F9F0DAB-A978-4690-AB8C-03F08B04BF1C}" presName="node" presStyleLbl="node1" presStyleIdx="6" presStyleCnt="9" custScaleX="126733" custRadScaleRad="99256" custRadScaleInc="23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57EA-3C2C-41B8-891C-22FCF1E5A5A9}" type="pres">
      <dgm:prSet presAssocID="{F56098B5-F9DA-47C1-A43A-FF235FFB4575}" presName="parTrans" presStyleLbl="sibTrans2D1" presStyleIdx="7" presStyleCnt="9"/>
      <dgm:spPr/>
      <dgm:t>
        <a:bodyPr/>
        <a:lstStyle/>
        <a:p>
          <a:endParaRPr lang="ru-RU"/>
        </a:p>
      </dgm:t>
    </dgm:pt>
    <dgm:pt modelId="{E118839B-01C9-4F3D-B889-C73511842B31}" type="pres">
      <dgm:prSet presAssocID="{F56098B5-F9DA-47C1-A43A-FF235FFB457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1B6AFE21-1CF3-4731-831F-B12DE4C4923E}" type="pres">
      <dgm:prSet presAssocID="{3C0338DA-2DC6-4E55-9C5B-3C766E6E4829}" presName="node" presStyleLbl="node1" presStyleIdx="7" presStyleCnt="9" custScaleX="102194" custRadScaleRad="99688" custRadScaleInc="-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1FEF4-1B9A-453C-BEF5-3922C3D9CCC0}" type="pres">
      <dgm:prSet presAssocID="{1B904631-813E-487A-8A83-2D6B1AE91ECD}" presName="parTrans" presStyleLbl="sibTrans2D1" presStyleIdx="8" presStyleCnt="9"/>
      <dgm:spPr/>
      <dgm:t>
        <a:bodyPr/>
        <a:lstStyle/>
        <a:p>
          <a:endParaRPr lang="ru-RU"/>
        </a:p>
      </dgm:t>
    </dgm:pt>
    <dgm:pt modelId="{1A826685-EBB3-4639-BD17-DED6A1E1240E}" type="pres">
      <dgm:prSet presAssocID="{1B904631-813E-487A-8A83-2D6B1AE91ECD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773F8916-0D61-4A38-BF7A-1DD17FB07918}" type="pres">
      <dgm:prSet presAssocID="{5D720A75-3C52-48C1-B99B-2D930DCCF20B}" presName="node" presStyleLbl="node1" presStyleIdx="8" presStyleCnt="9" custScaleX="10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9A8CF047-226E-4C6A-A17E-3C057A22628B}" srcId="{B179D74B-D7BA-4ED1-A72F-D0DA76E8417A}" destId="{1A8E1ABF-4FEB-42CA-BD74-556BFE47DD48}" srcOrd="4" destOrd="0" parTransId="{A3CAA4C9-0A5B-41A4-891C-A9FA602F6ADD}" sibTransId="{DC5EFD77-3769-4668-9CF5-0362DAFCF7FE}"/>
    <dgm:cxn modelId="{16C43CFA-AC2A-4CB5-BCAE-269E8C5E8791}" type="presOf" srcId="{F56098B5-F9DA-47C1-A43A-FF235FFB4575}" destId="{9B7557EA-3C2C-41B8-891C-22FCF1E5A5A9}" srcOrd="0" destOrd="0" presId="urn:microsoft.com/office/officeart/2005/8/layout/radial5"/>
    <dgm:cxn modelId="{30FB6EC0-6486-4021-8EAE-2E43BF11BBFB}" type="presOf" srcId="{8AB6F3CB-D047-4C8E-B920-0BDFB57A2588}" destId="{394AD471-8957-42AC-BC3F-655176179E11}" srcOrd="0" destOrd="0" presId="urn:microsoft.com/office/officeart/2005/8/layout/radial5"/>
    <dgm:cxn modelId="{1B2D08A9-FD2B-4C26-B84F-A6C6038E479D}" srcId="{B179D74B-D7BA-4ED1-A72F-D0DA76E8417A}" destId="{C3B366E1-35BE-4501-9211-79E56F24F0B1}" srcOrd="3" destOrd="0" parTransId="{4199C120-FE21-41AC-9A33-F6885A63D66E}" sibTransId="{AB4F022C-2B6F-4D5A-8949-0266BBDB6FAD}"/>
    <dgm:cxn modelId="{49DEADAB-754E-4087-882B-13953A455CC0}" type="presOf" srcId="{84FA42E0-3171-4CBA-9E87-E80A4C844FE3}" destId="{B79A4DBF-90B2-482D-9FC9-E67BB65D68EB}" srcOrd="0" destOrd="0" presId="urn:microsoft.com/office/officeart/2005/8/layout/radial5"/>
    <dgm:cxn modelId="{982F43AF-E1E1-4BC1-AA45-4010DEFA383F}" srcId="{B179D74B-D7BA-4ED1-A72F-D0DA76E8417A}" destId="{3C0338DA-2DC6-4E55-9C5B-3C766E6E4829}" srcOrd="7" destOrd="0" parTransId="{F56098B5-F9DA-47C1-A43A-FF235FFB4575}" sibTransId="{980DD937-DAD5-40DF-8EDE-C0218EB31282}"/>
    <dgm:cxn modelId="{78721BD6-6098-4BAA-BAC6-2F5A8C9F44A4}" type="presOf" srcId="{FDB4ED52-C377-4474-9D68-5911F0F1B877}" destId="{FC1EDEC8-0789-41F2-8321-AAEBB6A3755A}" srcOrd="1" destOrd="0" presId="urn:microsoft.com/office/officeart/2005/8/layout/radial5"/>
    <dgm:cxn modelId="{4920AD21-70AE-4565-BA59-1D845A43D2B1}" type="presOf" srcId="{1B904631-813E-487A-8A83-2D6B1AE91ECD}" destId="{1A826685-EBB3-4639-BD17-DED6A1E1240E}" srcOrd="1" destOrd="0" presId="urn:microsoft.com/office/officeart/2005/8/layout/radial5"/>
    <dgm:cxn modelId="{87AD4850-BCC7-49BD-8B8A-AE9A39478ECB}" type="presOf" srcId="{3C0338DA-2DC6-4E55-9C5B-3C766E6E4829}" destId="{1B6AFE21-1CF3-4731-831F-B12DE4C4923E}" srcOrd="0" destOrd="0" presId="urn:microsoft.com/office/officeart/2005/8/layout/radial5"/>
    <dgm:cxn modelId="{A89F981A-F188-475F-BB72-6F22A4432083}" srcId="{B179D74B-D7BA-4ED1-A72F-D0DA76E8417A}" destId="{0F9F0DAB-A978-4690-AB8C-03F08B04BF1C}" srcOrd="6" destOrd="0" parTransId="{23906B9A-99B0-4FB9-A514-DBBD850DDDAF}" sibTransId="{47506807-B66F-4710-8BD1-8C21B72D6D8D}"/>
    <dgm:cxn modelId="{68092411-CB84-4FB2-BDBA-F1EEAD7EC195}" type="presOf" srcId="{D3913F27-E24C-40CD-AFE9-DDAE93138E32}" destId="{2BDE92C5-8A71-4AD4-A464-8B02F131E21B}" srcOrd="0" destOrd="0" presId="urn:microsoft.com/office/officeart/2005/8/layout/radial5"/>
    <dgm:cxn modelId="{695E1852-3F61-4AB0-B625-8E04103EB674}" type="presOf" srcId="{7FE7A46F-F120-46C2-8441-BB1D9BA17B40}" destId="{7BC66545-C023-45B3-A75B-0CDBEA958CBE}" srcOrd="0" destOrd="0" presId="urn:microsoft.com/office/officeart/2005/8/layout/radial5"/>
    <dgm:cxn modelId="{B635A149-7883-4738-AAD3-3C650B07CB8B}" type="presOf" srcId="{1B904631-813E-487A-8A83-2D6B1AE91ECD}" destId="{E261FEF4-1B9A-453C-BEF5-3922C3D9CCC0}" srcOrd="0" destOrd="0" presId="urn:microsoft.com/office/officeart/2005/8/layout/radial5"/>
    <dgm:cxn modelId="{DF2902ED-76DB-4865-BA52-1E441C39FA28}" type="presOf" srcId="{57CEF274-DF32-49FC-BE23-421AF2D36639}" destId="{9F8548B8-0CEE-4866-B882-A8C3384AC750}" srcOrd="0" destOrd="0" presId="urn:microsoft.com/office/officeart/2005/8/layout/radial5"/>
    <dgm:cxn modelId="{62E60BD8-C5D5-40E8-8EE9-C85A1D7DD002}" type="presOf" srcId="{C6A1BDBE-B799-45DE-8DF1-D0A56A293435}" destId="{D83E697A-927F-47F3-BA99-0EA6C03BFC1B}" srcOrd="0" destOrd="0" presId="urn:microsoft.com/office/officeart/2005/8/layout/radial5"/>
    <dgm:cxn modelId="{733C8376-B14F-41F2-B7AB-28BEB6B1A026}" type="presOf" srcId="{F986B101-2D04-4E3D-8735-12066002DCA2}" destId="{B594D888-50AF-4D05-AF54-7CAA57C9ACB6}" srcOrd="1" destOrd="0" presId="urn:microsoft.com/office/officeart/2005/8/layout/radial5"/>
    <dgm:cxn modelId="{2B2A1F39-B24F-4F76-B83E-99FD61B1CB05}" type="presOf" srcId="{8AB6F3CB-D047-4C8E-B920-0BDFB57A2588}" destId="{1DE0AF9B-9D96-4574-8EF8-F0690D9BC5BC}" srcOrd="1" destOrd="0" presId="urn:microsoft.com/office/officeart/2005/8/layout/radial5"/>
    <dgm:cxn modelId="{00BDC6BB-DC8B-4504-9318-2C65D65E1EAE}" type="presOf" srcId="{F986B101-2D04-4E3D-8735-12066002DCA2}" destId="{EB3B4610-E749-47A6-8B1D-94F54D1756BA}" srcOrd="0" destOrd="0" presId="urn:microsoft.com/office/officeart/2005/8/layout/radial5"/>
    <dgm:cxn modelId="{D02CDCFD-B09B-417D-A729-FC9207367C6E}" type="presOf" srcId="{23906B9A-99B0-4FB9-A514-DBBD850DDDAF}" destId="{323EE4A1-494D-40CD-9EC0-75A55274DEB9}" srcOrd="0" destOrd="0" presId="urn:microsoft.com/office/officeart/2005/8/layout/radial5"/>
    <dgm:cxn modelId="{D015EBAF-0B0F-4D0A-8F07-38D39946D720}" srcId="{B179D74B-D7BA-4ED1-A72F-D0DA76E8417A}" destId="{C6A1BDBE-B799-45DE-8DF1-D0A56A293435}" srcOrd="0" destOrd="0" parTransId="{7FE7A46F-F120-46C2-8441-BB1D9BA17B40}" sibTransId="{B358B0F7-9D28-4C8F-9C22-734A2FEDCC8D}"/>
    <dgm:cxn modelId="{815FEA26-2469-420C-8698-645301CB269A}" type="presOf" srcId="{F56098B5-F9DA-47C1-A43A-FF235FFB4575}" destId="{E118839B-01C9-4F3D-B889-C73511842B31}" srcOrd="1" destOrd="0" presId="urn:microsoft.com/office/officeart/2005/8/layout/radial5"/>
    <dgm:cxn modelId="{5196028A-F09B-4B28-9DEA-B65F858C1913}" type="presOf" srcId="{A3CAA4C9-0A5B-41A4-891C-A9FA602F6ADD}" destId="{D3EA1707-D793-4222-B5C5-584AE1AE0456}" srcOrd="0" destOrd="0" presId="urn:microsoft.com/office/officeart/2005/8/layout/radial5"/>
    <dgm:cxn modelId="{D85264E3-9117-4119-B98B-48C5328DB343}" srcId="{B179D74B-D7BA-4ED1-A72F-D0DA76E8417A}" destId="{84FA42E0-3171-4CBA-9E87-E80A4C844FE3}" srcOrd="1" destOrd="0" parTransId="{8AB6F3CB-D047-4C8E-B920-0BDFB57A2588}" sibTransId="{8ECB2E2B-7E53-417D-BCDE-DA522F6C8195}"/>
    <dgm:cxn modelId="{C303CC79-95F8-43C7-9F67-BABD41304781}" srcId="{B179D74B-D7BA-4ED1-A72F-D0DA76E8417A}" destId="{5D720A75-3C52-48C1-B99B-2D930DCCF20B}" srcOrd="8" destOrd="0" parTransId="{1B904631-813E-487A-8A83-2D6B1AE91ECD}" sibTransId="{A12DBCF0-F749-4EC5-B9AF-98D556B96D89}"/>
    <dgm:cxn modelId="{D3E53998-6533-4EF4-BEDA-6A7C84BF434A}" type="presOf" srcId="{4199C120-FE21-41AC-9A33-F6885A63D66E}" destId="{CADE7BE4-F9FA-4D19-BFD7-8DB575A0D862}" srcOrd="1" destOrd="0" presId="urn:microsoft.com/office/officeart/2005/8/layout/radial5"/>
    <dgm:cxn modelId="{1893015C-EF23-4B45-8C67-506D65A313BA}" type="presOf" srcId="{C3B366E1-35BE-4501-9211-79E56F24F0B1}" destId="{FE7C4730-E6D1-45E6-A9EB-31E329FF4F48}" srcOrd="0" destOrd="0" presId="urn:microsoft.com/office/officeart/2005/8/layout/radial5"/>
    <dgm:cxn modelId="{10A048A6-89D0-4593-B895-394E4F1AC5F2}" type="presOf" srcId="{7FE7A46F-F120-46C2-8441-BB1D9BA17B40}" destId="{7B9CEF2F-BC42-453B-A563-13AAF6B1B4DE}" srcOrd="1" destOrd="0" presId="urn:microsoft.com/office/officeart/2005/8/layout/radial5"/>
    <dgm:cxn modelId="{AF3C6DE9-E2B6-41F7-8FFB-0B615C3A4E49}" type="presOf" srcId="{4199C120-FE21-41AC-9A33-F6885A63D66E}" destId="{DF91B256-DD86-4C50-BF48-91ADFC79ECB9}" srcOrd="0" destOrd="0" presId="urn:microsoft.com/office/officeart/2005/8/layout/radial5"/>
    <dgm:cxn modelId="{6B5EFF45-1822-4079-904F-4AB0A8D431BE}" type="presOf" srcId="{1A8E1ABF-4FEB-42CA-BD74-556BFE47DD48}" destId="{C1015EFA-012A-4449-94AE-DCD5F55BF236}" srcOrd="0" destOrd="0" presId="urn:microsoft.com/office/officeart/2005/8/layout/radial5"/>
    <dgm:cxn modelId="{F5368E1C-60B9-46A9-A285-FF5F8DDB1209}" type="presOf" srcId="{23906B9A-99B0-4FB9-A514-DBBD850DDDAF}" destId="{ABB8D871-0C43-4708-836D-26E79DF12705}" srcOrd="1" destOrd="0" presId="urn:microsoft.com/office/officeart/2005/8/layout/radial5"/>
    <dgm:cxn modelId="{98C0D8C2-C47B-4A35-9023-4477FF833293}" srcId="{B179D74B-D7BA-4ED1-A72F-D0DA76E8417A}" destId="{57CEF274-DF32-49FC-BE23-421AF2D36639}" srcOrd="5" destOrd="0" parTransId="{FDB4ED52-C377-4474-9D68-5911F0F1B877}" sibTransId="{164049B8-AC3C-4A50-94D6-81F849596E7E}"/>
    <dgm:cxn modelId="{0E2CAC1A-95C3-4310-B14A-804EA3F891E0}" type="presOf" srcId="{5D720A75-3C52-48C1-B99B-2D930DCCF20B}" destId="{773F8916-0D61-4A38-BF7A-1DD17FB07918}" srcOrd="0" destOrd="0" presId="urn:microsoft.com/office/officeart/2005/8/layout/radial5"/>
    <dgm:cxn modelId="{AC8E1A71-7C1B-4C87-9AA2-2E637A516A09}" type="presOf" srcId="{A3CAA4C9-0A5B-41A4-891C-A9FA602F6ADD}" destId="{ECCA8FC7-2C2A-4584-BD88-403C558B8B50}" srcOrd="1" destOrd="0" presId="urn:microsoft.com/office/officeart/2005/8/layout/radial5"/>
    <dgm:cxn modelId="{DEF4B837-414B-4FFF-8BFD-F6750284D80E}" type="presOf" srcId="{FDB4ED52-C377-4474-9D68-5911F0F1B877}" destId="{D7448921-90D3-40DD-8D75-936FF350B717}" srcOrd="0" destOrd="0" presId="urn:microsoft.com/office/officeart/2005/8/layout/radial5"/>
    <dgm:cxn modelId="{A7864D9B-0B02-4027-8E7C-2E80E70A0EC6}" type="presOf" srcId="{0F9F0DAB-A978-4690-AB8C-03F08B04BF1C}" destId="{875B44B0-7C19-4600-B99E-A8EF6B560ED4}" srcOrd="0" destOrd="0" presId="urn:microsoft.com/office/officeart/2005/8/layout/radial5"/>
    <dgm:cxn modelId="{A2017B91-14FA-4578-AC82-7E07C6370F48}" type="presOf" srcId="{1F8E4B7B-3190-492B-BA7B-9B52CE7D79BE}" destId="{1AAC1D3A-A498-4ACE-BA4E-62BF7E81D04A}" srcOrd="0" destOrd="0" presId="urn:microsoft.com/office/officeart/2005/8/layout/radial5"/>
    <dgm:cxn modelId="{67B53CC9-EAD6-4807-A826-60948956F288}" srcId="{B179D74B-D7BA-4ED1-A72F-D0DA76E8417A}" destId="{D3913F27-E24C-40CD-AFE9-DDAE93138E32}" srcOrd="2" destOrd="0" parTransId="{F986B101-2D04-4E3D-8735-12066002DCA2}" sibTransId="{CB8E9DCB-886A-4917-B75A-D6CABEF1A2D5}"/>
    <dgm:cxn modelId="{22673843-DDF8-4113-BCAA-AC8C52427095}" type="presOf" srcId="{B179D74B-D7BA-4ED1-A72F-D0DA76E8417A}" destId="{1D1489FE-541A-47E0-AF13-CCF049494F87}" srcOrd="0" destOrd="0" presId="urn:microsoft.com/office/officeart/2005/8/layout/radial5"/>
    <dgm:cxn modelId="{7B3206F5-5B21-4C43-8A2A-3834905BD8F9}" type="presParOf" srcId="{1AAC1D3A-A498-4ACE-BA4E-62BF7E81D04A}" destId="{1D1489FE-541A-47E0-AF13-CCF049494F87}" srcOrd="0" destOrd="0" presId="urn:microsoft.com/office/officeart/2005/8/layout/radial5"/>
    <dgm:cxn modelId="{ED7FB9A9-1DC3-4DA5-93AA-FBDA52FD29EA}" type="presParOf" srcId="{1AAC1D3A-A498-4ACE-BA4E-62BF7E81D04A}" destId="{7BC66545-C023-45B3-A75B-0CDBEA958CBE}" srcOrd="1" destOrd="0" presId="urn:microsoft.com/office/officeart/2005/8/layout/radial5"/>
    <dgm:cxn modelId="{51A06952-878A-4485-B2AF-F0CDCBE38022}" type="presParOf" srcId="{7BC66545-C023-45B3-A75B-0CDBEA958CBE}" destId="{7B9CEF2F-BC42-453B-A563-13AAF6B1B4DE}" srcOrd="0" destOrd="0" presId="urn:microsoft.com/office/officeart/2005/8/layout/radial5"/>
    <dgm:cxn modelId="{D55AE88C-C1A9-414F-9455-5FF897DA1B87}" type="presParOf" srcId="{1AAC1D3A-A498-4ACE-BA4E-62BF7E81D04A}" destId="{D83E697A-927F-47F3-BA99-0EA6C03BFC1B}" srcOrd="2" destOrd="0" presId="urn:microsoft.com/office/officeart/2005/8/layout/radial5"/>
    <dgm:cxn modelId="{149706F5-35B2-4A8C-AD79-719F4DCD94F7}" type="presParOf" srcId="{1AAC1D3A-A498-4ACE-BA4E-62BF7E81D04A}" destId="{394AD471-8957-42AC-BC3F-655176179E11}" srcOrd="3" destOrd="0" presId="urn:microsoft.com/office/officeart/2005/8/layout/radial5"/>
    <dgm:cxn modelId="{FDD49C26-CEEC-4F74-AD61-452F7CC7568F}" type="presParOf" srcId="{394AD471-8957-42AC-BC3F-655176179E11}" destId="{1DE0AF9B-9D96-4574-8EF8-F0690D9BC5BC}" srcOrd="0" destOrd="0" presId="urn:microsoft.com/office/officeart/2005/8/layout/radial5"/>
    <dgm:cxn modelId="{F0260613-3972-41D8-A9CD-E1EDB90D4E22}" type="presParOf" srcId="{1AAC1D3A-A498-4ACE-BA4E-62BF7E81D04A}" destId="{B79A4DBF-90B2-482D-9FC9-E67BB65D68EB}" srcOrd="4" destOrd="0" presId="urn:microsoft.com/office/officeart/2005/8/layout/radial5"/>
    <dgm:cxn modelId="{84E1DBF7-C502-49B4-9593-535BE8BD204D}" type="presParOf" srcId="{1AAC1D3A-A498-4ACE-BA4E-62BF7E81D04A}" destId="{EB3B4610-E749-47A6-8B1D-94F54D1756BA}" srcOrd="5" destOrd="0" presId="urn:microsoft.com/office/officeart/2005/8/layout/radial5"/>
    <dgm:cxn modelId="{63150353-59BA-4FC6-B381-3F3CCE84AD95}" type="presParOf" srcId="{EB3B4610-E749-47A6-8B1D-94F54D1756BA}" destId="{B594D888-50AF-4D05-AF54-7CAA57C9ACB6}" srcOrd="0" destOrd="0" presId="urn:microsoft.com/office/officeart/2005/8/layout/radial5"/>
    <dgm:cxn modelId="{BC7E9856-DDC6-46A9-A6AC-3D468E05336F}" type="presParOf" srcId="{1AAC1D3A-A498-4ACE-BA4E-62BF7E81D04A}" destId="{2BDE92C5-8A71-4AD4-A464-8B02F131E21B}" srcOrd="6" destOrd="0" presId="urn:microsoft.com/office/officeart/2005/8/layout/radial5"/>
    <dgm:cxn modelId="{FBA8D241-E95F-4353-A9F2-E55FE1021B60}" type="presParOf" srcId="{1AAC1D3A-A498-4ACE-BA4E-62BF7E81D04A}" destId="{DF91B256-DD86-4C50-BF48-91ADFC79ECB9}" srcOrd="7" destOrd="0" presId="urn:microsoft.com/office/officeart/2005/8/layout/radial5"/>
    <dgm:cxn modelId="{336A122A-553F-481B-8791-F0843DBE93DA}" type="presParOf" srcId="{DF91B256-DD86-4C50-BF48-91ADFC79ECB9}" destId="{CADE7BE4-F9FA-4D19-BFD7-8DB575A0D862}" srcOrd="0" destOrd="0" presId="urn:microsoft.com/office/officeart/2005/8/layout/radial5"/>
    <dgm:cxn modelId="{5F8D6256-C2A0-4A1E-9B4B-7BFA935FD058}" type="presParOf" srcId="{1AAC1D3A-A498-4ACE-BA4E-62BF7E81D04A}" destId="{FE7C4730-E6D1-45E6-A9EB-31E329FF4F48}" srcOrd="8" destOrd="0" presId="urn:microsoft.com/office/officeart/2005/8/layout/radial5"/>
    <dgm:cxn modelId="{F5231B7F-7DC2-40B3-8F14-8921365302D1}" type="presParOf" srcId="{1AAC1D3A-A498-4ACE-BA4E-62BF7E81D04A}" destId="{D3EA1707-D793-4222-B5C5-584AE1AE0456}" srcOrd="9" destOrd="0" presId="urn:microsoft.com/office/officeart/2005/8/layout/radial5"/>
    <dgm:cxn modelId="{CC505850-6563-4E6E-88C1-FB8052C32AD2}" type="presParOf" srcId="{D3EA1707-D793-4222-B5C5-584AE1AE0456}" destId="{ECCA8FC7-2C2A-4584-BD88-403C558B8B50}" srcOrd="0" destOrd="0" presId="urn:microsoft.com/office/officeart/2005/8/layout/radial5"/>
    <dgm:cxn modelId="{04383355-CFC4-4A30-BC0D-D6BC739EF055}" type="presParOf" srcId="{1AAC1D3A-A498-4ACE-BA4E-62BF7E81D04A}" destId="{C1015EFA-012A-4449-94AE-DCD5F55BF236}" srcOrd="10" destOrd="0" presId="urn:microsoft.com/office/officeart/2005/8/layout/radial5"/>
    <dgm:cxn modelId="{5DBBCE26-8FE6-426F-AEE4-89576247BE00}" type="presParOf" srcId="{1AAC1D3A-A498-4ACE-BA4E-62BF7E81D04A}" destId="{D7448921-90D3-40DD-8D75-936FF350B717}" srcOrd="11" destOrd="0" presId="urn:microsoft.com/office/officeart/2005/8/layout/radial5"/>
    <dgm:cxn modelId="{2DB68F3F-4556-43F2-B1E9-DDF17FC763F6}" type="presParOf" srcId="{D7448921-90D3-40DD-8D75-936FF350B717}" destId="{FC1EDEC8-0789-41F2-8321-AAEBB6A3755A}" srcOrd="0" destOrd="0" presId="urn:microsoft.com/office/officeart/2005/8/layout/radial5"/>
    <dgm:cxn modelId="{4438752D-5A6F-4250-B0B4-B46AC708548D}" type="presParOf" srcId="{1AAC1D3A-A498-4ACE-BA4E-62BF7E81D04A}" destId="{9F8548B8-0CEE-4866-B882-A8C3384AC750}" srcOrd="12" destOrd="0" presId="urn:microsoft.com/office/officeart/2005/8/layout/radial5"/>
    <dgm:cxn modelId="{822A815B-0C70-47BE-BE62-19380C813FBD}" type="presParOf" srcId="{1AAC1D3A-A498-4ACE-BA4E-62BF7E81D04A}" destId="{323EE4A1-494D-40CD-9EC0-75A55274DEB9}" srcOrd="13" destOrd="0" presId="urn:microsoft.com/office/officeart/2005/8/layout/radial5"/>
    <dgm:cxn modelId="{0B1584BE-E632-494D-9AA9-C0B4369E9B21}" type="presParOf" srcId="{323EE4A1-494D-40CD-9EC0-75A55274DEB9}" destId="{ABB8D871-0C43-4708-836D-26E79DF12705}" srcOrd="0" destOrd="0" presId="urn:microsoft.com/office/officeart/2005/8/layout/radial5"/>
    <dgm:cxn modelId="{5D5C9471-91A9-4ADF-82B1-9051E4BC11E4}" type="presParOf" srcId="{1AAC1D3A-A498-4ACE-BA4E-62BF7E81D04A}" destId="{875B44B0-7C19-4600-B99E-A8EF6B560ED4}" srcOrd="14" destOrd="0" presId="urn:microsoft.com/office/officeart/2005/8/layout/radial5"/>
    <dgm:cxn modelId="{DFBA776A-FA10-407D-AD3E-289922B13EB1}" type="presParOf" srcId="{1AAC1D3A-A498-4ACE-BA4E-62BF7E81D04A}" destId="{9B7557EA-3C2C-41B8-891C-22FCF1E5A5A9}" srcOrd="15" destOrd="0" presId="urn:microsoft.com/office/officeart/2005/8/layout/radial5"/>
    <dgm:cxn modelId="{772BF55E-55E9-428A-8A24-655AC8827BEC}" type="presParOf" srcId="{9B7557EA-3C2C-41B8-891C-22FCF1E5A5A9}" destId="{E118839B-01C9-4F3D-B889-C73511842B31}" srcOrd="0" destOrd="0" presId="urn:microsoft.com/office/officeart/2005/8/layout/radial5"/>
    <dgm:cxn modelId="{E37B1EA4-6F60-42D5-A469-F18BEF3E4D05}" type="presParOf" srcId="{1AAC1D3A-A498-4ACE-BA4E-62BF7E81D04A}" destId="{1B6AFE21-1CF3-4731-831F-B12DE4C4923E}" srcOrd="16" destOrd="0" presId="urn:microsoft.com/office/officeart/2005/8/layout/radial5"/>
    <dgm:cxn modelId="{849E9FD6-5B5F-46C7-B986-364878C22016}" type="presParOf" srcId="{1AAC1D3A-A498-4ACE-BA4E-62BF7E81D04A}" destId="{E261FEF4-1B9A-453C-BEF5-3922C3D9CCC0}" srcOrd="17" destOrd="0" presId="urn:microsoft.com/office/officeart/2005/8/layout/radial5"/>
    <dgm:cxn modelId="{6F5A8A60-5FEB-4649-BAB2-C43CA8841892}" type="presParOf" srcId="{E261FEF4-1B9A-453C-BEF5-3922C3D9CCC0}" destId="{1A826685-EBB3-4639-BD17-DED6A1E1240E}" srcOrd="0" destOrd="0" presId="urn:microsoft.com/office/officeart/2005/8/layout/radial5"/>
    <dgm:cxn modelId="{4600C89D-3D59-4D73-A81E-8219B59AC16B}" type="presParOf" srcId="{1AAC1D3A-A498-4ACE-BA4E-62BF7E81D04A}" destId="{773F8916-0D61-4A38-BF7A-1DD17FB07918}" srcOrd="1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4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9900"/>
        </a:solidFill>
      </dgm:spPr>
      <dgm:t>
        <a:bodyPr/>
        <a:lstStyle/>
        <a:p>
          <a:pPr algn="l"/>
          <a:r>
            <a:rPr lang="ru-RU" sz="2400" dirty="0" smtClean="0"/>
            <a:t>     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На поддержку отраслей экономики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строительство, ремонт дорог,   благоустройство, </a:t>
          </a:r>
          <a:r>
            <a:rPr lang="ru-RU" sz="23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транспорт,коммунальное</a:t>
          </a:r>
          <a:r>
            <a: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хозяйство</a:t>
          </a:r>
          <a:endParaRPr lang="ru-RU" sz="2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pPr algn="l"/>
          <a:r>
            <a: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 характера</a:t>
          </a:r>
          <a:endParaRPr lang="ru-RU" sz="2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Социальной направленности 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/>
      <dgm:spPr/>
    </dgm:pt>
    <dgm:pt modelId="{492C9903-633E-4E2C-A422-40DFE8419994}" type="pres">
      <dgm:prSet presAssocID="{6C71AE6A-B050-4515-9CF2-3F71DEF2AA04}" presName="txShp" presStyleLbl="node1" presStyleIdx="0" presStyleCnt="4" custScaleY="1724460" custLinFactNeighborX="4847" custLinFactNeighborY="-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X="-554251" custLinFactNeighborX="-600000" custLinFactNeighborY="4797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50"/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500000" custLinFactNeighborX="-593015" custLinFactNeighborY="6412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0000"/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X="100852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X="-505294" custLinFactNeighborX="-600000" custLinFactNeighborY="6656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FF00"/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FF792-38DF-4C2E-A3BC-4328FFB89437}" type="presOf" srcId="{9D40C572-BE28-4F24-A677-C582BBDDCAC6}" destId="{893D8FD9-8655-4223-9B07-DA30975E8426}" srcOrd="0" destOrd="0" presId="urn:microsoft.com/office/officeart/2005/8/layout/vList3#4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BA46AD99-82F3-44E5-A577-81D9E367E8FF}" type="presOf" srcId="{7F997C4E-2A1A-4117-B60A-5ADE2F7DB7C4}" destId="{3A01653F-C2E2-43B0-A743-EE2969B839FA}" srcOrd="0" destOrd="0" presId="urn:microsoft.com/office/officeart/2005/8/layout/vList3#4"/>
    <dgm:cxn modelId="{96C2782B-9AA1-4F33-B10A-952AD1B82891}" type="presOf" srcId="{1876460D-CCF9-486E-BFB6-D95756C66F95}" destId="{C75F3571-4274-403C-98F7-A93B0E9740BB}" srcOrd="0" destOrd="0" presId="urn:microsoft.com/office/officeart/2005/8/layout/vList3#4"/>
    <dgm:cxn modelId="{5020EA96-2EB6-4E72-B319-3078BF080B21}" type="presOf" srcId="{6C71AE6A-B050-4515-9CF2-3F71DEF2AA04}" destId="{492C9903-633E-4E2C-A422-40DFE8419994}" srcOrd="0" destOrd="0" presId="urn:microsoft.com/office/officeart/2005/8/layout/vList3#4"/>
    <dgm:cxn modelId="{42C7D18A-ADA9-43E4-8683-3D7EF66F21B2}" type="presOf" srcId="{230436DC-5F0E-4DA4-AB64-0201AF3394AD}" destId="{2A9B699C-309A-4F58-96F8-D3C1CBDD4436}" srcOrd="0" destOrd="0" presId="urn:microsoft.com/office/officeart/2005/8/layout/vList3#4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F982F5E1-7BE6-4E81-82E4-6F7FCE60F07F}" type="presParOf" srcId="{C75F3571-4274-403C-98F7-A93B0E9740BB}" destId="{D26D55CB-04A9-45A5-8342-9EA4E30C0C41}" srcOrd="0" destOrd="0" presId="urn:microsoft.com/office/officeart/2005/8/layout/vList3#4"/>
    <dgm:cxn modelId="{7305E764-0D76-4E9D-879B-06ABE6FF24F4}" type="presParOf" srcId="{D26D55CB-04A9-45A5-8342-9EA4E30C0C41}" destId="{CDEEEE10-C59F-458A-A330-64FB345920B8}" srcOrd="0" destOrd="0" presId="urn:microsoft.com/office/officeart/2005/8/layout/vList3#4"/>
    <dgm:cxn modelId="{372C0355-28DC-4A90-8EAF-D9C577A025CA}" type="presParOf" srcId="{D26D55CB-04A9-45A5-8342-9EA4E30C0C41}" destId="{492C9903-633E-4E2C-A422-40DFE8419994}" srcOrd="1" destOrd="0" presId="urn:microsoft.com/office/officeart/2005/8/layout/vList3#4"/>
    <dgm:cxn modelId="{BDD93587-8EB1-428C-BE34-534CE155DAFC}" type="presParOf" srcId="{C75F3571-4274-403C-98F7-A93B0E9740BB}" destId="{13B5A84B-BB8F-4D3D-8BF3-0170DF0F2E1D}" srcOrd="1" destOrd="0" presId="urn:microsoft.com/office/officeart/2005/8/layout/vList3#4"/>
    <dgm:cxn modelId="{71AF5FD2-3D7B-48D3-A0E5-01046C8BFE8E}" type="presParOf" srcId="{C75F3571-4274-403C-98F7-A93B0E9740BB}" destId="{E1F0C841-DEFF-40A1-B091-2DE2B4F5267A}" srcOrd="2" destOrd="0" presId="urn:microsoft.com/office/officeart/2005/8/layout/vList3#4"/>
    <dgm:cxn modelId="{403BD3A4-A621-4686-B63A-5F73EAF22E8E}" type="presParOf" srcId="{E1F0C841-DEFF-40A1-B091-2DE2B4F5267A}" destId="{7EF8BE09-5364-42D7-9760-82274CC4EAA5}" srcOrd="0" destOrd="0" presId="urn:microsoft.com/office/officeart/2005/8/layout/vList3#4"/>
    <dgm:cxn modelId="{E16E5090-9D83-4CE3-B0AF-306C844DF593}" type="presParOf" srcId="{E1F0C841-DEFF-40A1-B091-2DE2B4F5267A}" destId="{893D8FD9-8655-4223-9B07-DA30975E8426}" srcOrd="1" destOrd="0" presId="urn:microsoft.com/office/officeart/2005/8/layout/vList3#4"/>
    <dgm:cxn modelId="{3D878F4C-345A-4B16-9A4A-C1FF19501E11}" type="presParOf" srcId="{C75F3571-4274-403C-98F7-A93B0E9740BB}" destId="{DE3B119A-2872-4AEC-8843-30F39A2AFA8D}" srcOrd="3" destOrd="0" presId="urn:microsoft.com/office/officeart/2005/8/layout/vList3#4"/>
    <dgm:cxn modelId="{6AD329A6-D81E-47D5-8B7C-585FD96E2593}" type="presParOf" srcId="{C75F3571-4274-403C-98F7-A93B0E9740BB}" destId="{94F7E482-B7E1-4FDB-8300-528059FF988D}" srcOrd="4" destOrd="0" presId="urn:microsoft.com/office/officeart/2005/8/layout/vList3#4"/>
    <dgm:cxn modelId="{2C2AD864-0DD4-44D3-ADCA-A2189A20575A}" type="presParOf" srcId="{94F7E482-B7E1-4FDB-8300-528059FF988D}" destId="{3D9C69A5-AD64-4190-A28F-BF140A0F02B3}" srcOrd="0" destOrd="0" presId="urn:microsoft.com/office/officeart/2005/8/layout/vList3#4"/>
    <dgm:cxn modelId="{0AEEBB92-3F0F-483C-ADD0-453FF4202A35}" type="presParOf" srcId="{94F7E482-B7E1-4FDB-8300-528059FF988D}" destId="{3A01653F-C2E2-43B0-A743-EE2969B839FA}" srcOrd="1" destOrd="0" presId="urn:microsoft.com/office/officeart/2005/8/layout/vList3#4"/>
    <dgm:cxn modelId="{1C03CFB4-AE84-4329-B38E-F408FD9C65A0}" type="presParOf" srcId="{C75F3571-4274-403C-98F7-A93B0E9740BB}" destId="{70F9B535-8DDF-4342-B506-CD4FB568E289}" srcOrd="5" destOrd="0" presId="urn:microsoft.com/office/officeart/2005/8/layout/vList3#4"/>
    <dgm:cxn modelId="{C44F3425-DC0E-4D6C-A977-AA55768B030B}" type="presParOf" srcId="{C75F3571-4274-403C-98F7-A93B0E9740BB}" destId="{F993050E-AEF3-4C89-872C-604DB31BF6BC}" srcOrd="6" destOrd="0" presId="urn:microsoft.com/office/officeart/2005/8/layout/vList3#4"/>
    <dgm:cxn modelId="{C728DFDC-DB18-4D40-A499-8E0EC251578C}" type="presParOf" srcId="{F993050E-AEF3-4C89-872C-604DB31BF6BC}" destId="{8E35D09F-D250-42A6-AE12-DF88E525A59E}" srcOrd="0" destOrd="0" presId="urn:microsoft.com/office/officeart/2005/8/layout/vList3#4"/>
    <dgm:cxn modelId="{8C9EBEC6-09CA-459E-83B3-87AE5F773607}" type="presParOf" srcId="{F993050E-AEF3-4C89-872C-604DB31BF6BC}" destId="{2A9B699C-309A-4F58-96F8-D3C1CBDD4436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9A1EF5-757F-40C3-BB0E-F7F1F50B26C9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4D4EC-5FBC-41D4-A189-06628E345AA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органов местного  самоуправления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F37AFA-D107-49E6-94D5-F709CCF18AA4}" type="parTrans" cxnId="{B66462A4-EB4C-48D7-A2D5-B8DECC76AE72}">
      <dgm:prSet/>
      <dgm:spPr/>
      <dgm:t>
        <a:bodyPr/>
        <a:lstStyle/>
        <a:p>
          <a:endParaRPr lang="ru-RU"/>
        </a:p>
      </dgm:t>
    </dgm:pt>
    <dgm:pt modelId="{A2535917-F0A1-4A7F-83C6-2865A0CB9333}" type="sibTrans" cxnId="{B66462A4-EB4C-48D7-A2D5-B8DECC76AE72}">
      <dgm:prSet/>
      <dgm:spPr/>
      <dgm:t>
        <a:bodyPr/>
        <a:lstStyle/>
        <a:p>
          <a:endParaRPr lang="ru-RU"/>
        </a:p>
      </dgm:t>
    </dgm:pt>
    <dgm:pt modelId="{28329777-7282-4835-8669-ACE2DB3057A5}">
      <dgm:prSet custT="1"/>
      <dgm:spPr>
        <a:solidFill>
          <a:srgbClr val="FF9999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Молодежная политика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F08282-6BA4-4C2E-BA35-C965FF016DC5}" type="parTrans" cxnId="{E0E32329-F5D5-4701-ABC3-85BBE675BAD7}">
      <dgm:prSet/>
      <dgm:spPr/>
      <dgm:t>
        <a:bodyPr/>
        <a:lstStyle/>
        <a:p>
          <a:endParaRPr lang="ru-RU"/>
        </a:p>
      </dgm:t>
    </dgm:pt>
    <dgm:pt modelId="{F8EC13B8-5543-4FAB-BD7F-0B0C387B9E5B}" type="sibTrans" cxnId="{E0E32329-F5D5-4701-ABC3-85BBE675BAD7}">
      <dgm:prSet/>
      <dgm:spPr/>
      <dgm:t>
        <a:bodyPr/>
        <a:lstStyle/>
        <a:p>
          <a:endParaRPr lang="ru-RU"/>
        </a:p>
      </dgm:t>
    </dgm:pt>
    <dgm:pt modelId="{ECD47BFF-503E-48A7-897A-ACCC14BF066E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922EBB-20EA-4A67-BB1B-6824536CCFD3}" type="parTrans" cxnId="{CF74ACB5-4CE3-415E-8241-07DECAFD7C9A}">
      <dgm:prSet/>
      <dgm:spPr/>
      <dgm:t>
        <a:bodyPr/>
        <a:lstStyle/>
        <a:p>
          <a:endParaRPr lang="ru-RU"/>
        </a:p>
      </dgm:t>
    </dgm:pt>
    <dgm:pt modelId="{1950C092-36C2-426F-82AD-D8AAC911BA86}" type="sibTrans" cxnId="{CF74ACB5-4CE3-415E-8241-07DECAFD7C9A}">
      <dgm:prSet/>
      <dgm:spPr/>
      <dgm:t>
        <a:bodyPr/>
        <a:lstStyle/>
        <a:p>
          <a:endParaRPr lang="ru-RU"/>
        </a:p>
      </dgm:t>
    </dgm:pt>
    <dgm:pt modelId="{7BE17F3C-CCAB-4C3A-8F76-162B47B9D1F7}" type="pres">
      <dgm:prSet presAssocID="{4A9A1EF5-757F-40C3-BB0E-F7F1F50B2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537EA-0E82-458A-A69E-38FD604CC525}" type="pres">
      <dgm:prSet presAssocID="{F964D4EC-5FBC-41D4-A189-06628E345AA7}" presName="composite" presStyleCnt="0"/>
      <dgm:spPr/>
    </dgm:pt>
    <dgm:pt modelId="{0DC90E24-B2C0-4D2A-857A-4AEFD5DF38CF}" type="pres">
      <dgm:prSet presAssocID="{F964D4EC-5FBC-41D4-A189-06628E345AA7}" presName="imgShp" presStyleLbl="fgImgPlace1" presStyleIdx="0" presStyleCnt="3" custScaleX="170892" custScaleY="134395" custLinFactNeighborX="-42555" custLinFactNeighborY="28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2B4E8B-62A1-47F2-8E1F-F708A460FB31}" type="pres">
      <dgm:prSet presAssocID="{F964D4EC-5FBC-41D4-A189-06628E345AA7}" presName="txShp" presStyleLbl="node1" presStyleIdx="0" presStyleCnt="3" custScaleX="83038" custScaleY="121952" custLinFactNeighborX="12211" custLinFactNeighborY="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DE51F-5D07-4B1A-92C5-058ADCD5EAF9}" type="pres">
      <dgm:prSet presAssocID="{A2535917-F0A1-4A7F-83C6-2865A0CB9333}" presName="spacing" presStyleCnt="0"/>
      <dgm:spPr/>
    </dgm:pt>
    <dgm:pt modelId="{44DC1003-8F9E-438C-89B8-9EF17455B521}" type="pres">
      <dgm:prSet presAssocID="{28329777-7282-4835-8669-ACE2DB3057A5}" presName="composite" presStyleCnt="0"/>
      <dgm:spPr/>
    </dgm:pt>
    <dgm:pt modelId="{8B051FAC-49BE-4D3A-B870-C7AFE00AB04B}" type="pres">
      <dgm:prSet presAssocID="{28329777-7282-4835-8669-ACE2DB3057A5}" presName="imgShp" presStyleLbl="fgImgPlace1" presStyleIdx="1" presStyleCnt="3" custScaleX="174865" custScaleY="154370" custLinFactNeighborX="-36441" custLinFactNeighborY="-40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05F30F-EC80-468B-A850-F6687D923A0E}" type="pres">
      <dgm:prSet presAssocID="{28329777-7282-4835-8669-ACE2DB3057A5}" presName="txShp" presStyleLbl="node1" presStyleIdx="1" presStyleCnt="3" custScaleX="77352" custScaleY="108800" custLinFactNeighborX="13537" custLinFactNeighborY="-11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E74F-C499-4FEC-BAD8-B758E5DB2068}" type="pres">
      <dgm:prSet presAssocID="{F8EC13B8-5543-4FAB-BD7F-0B0C387B9E5B}" presName="spacing" presStyleCnt="0"/>
      <dgm:spPr/>
    </dgm:pt>
    <dgm:pt modelId="{872B50BD-AF6F-4279-93C1-88881A6850F1}" type="pres">
      <dgm:prSet presAssocID="{ECD47BFF-503E-48A7-897A-ACCC14BF066E}" presName="composite" presStyleCnt="0"/>
      <dgm:spPr/>
    </dgm:pt>
    <dgm:pt modelId="{CC7F218B-12CD-4A5E-94F1-C905A79A63AD}" type="pres">
      <dgm:prSet presAssocID="{ECD47BFF-503E-48A7-897A-ACCC14BF066E}" presName="imgShp" presStyleLbl="fgImgPlace1" presStyleIdx="2" presStyleCnt="3" custScaleX="184094" custScaleY="162814" custLinFactNeighborX="-34661" custLinFactNeighborY="24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28F408-E4FD-4D77-BBC4-CD4878092A9B}" type="pres">
      <dgm:prSet presAssocID="{ECD47BFF-503E-48A7-897A-ACCC14BF066E}" presName="txShp" presStyleLbl="node1" presStyleIdx="2" presStyleCnt="3" custScaleX="76641" custScaleY="115495" custLinFactNeighborX="11661" custLinFactNeighborY="-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542A3-4491-43E5-824C-CBB0719B6742}" type="presOf" srcId="{28329777-7282-4835-8669-ACE2DB3057A5}" destId="{E405F30F-EC80-468B-A850-F6687D923A0E}" srcOrd="0" destOrd="0" presId="urn:microsoft.com/office/officeart/2005/8/layout/vList3#2"/>
    <dgm:cxn modelId="{38A8FC54-C5C9-4885-BE25-BB7C4CDFC830}" type="presOf" srcId="{ECD47BFF-503E-48A7-897A-ACCC14BF066E}" destId="{BB28F408-E4FD-4D77-BBC4-CD4878092A9B}" srcOrd="0" destOrd="0" presId="urn:microsoft.com/office/officeart/2005/8/layout/vList3#2"/>
    <dgm:cxn modelId="{CF74ACB5-4CE3-415E-8241-07DECAFD7C9A}" srcId="{4A9A1EF5-757F-40C3-BB0E-F7F1F50B26C9}" destId="{ECD47BFF-503E-48A7-897A-ACCC14BF066E}" srcOrd="2" destOrd="0" parTransId="{2D922EBB-20EA-4A67-BB1B-6824536CCFD3}" sibTransId="{1950C092-36C2-426F-82AD-D8AAC911BA86}"/>
    <dgm:cxn modelId="{B66462A4-EB4C-48D7-A2D5-B8DECC76AE72}" srcId="{4A9A1EF5-757F-40C3-BB0E-F7F1F50B26C9}" destId="{F964D4EC-5FBC-41D4-A189-06628E345AA7}" srcOrd="0" destOrd="0" parTransId="{CDF37AFA-D107-49E6-94D5-F709CCF18AA4}" sibTransId="{A2535917-F0A1-4A7F-83C6-2865A0CB9333}"/>
    <dgm:cxn modelId="{F27E85B6-1A43-41C9-A802-FBB6ADD616AC}" type="presOf" srcId="{4A9A1EF5-757F-40C3-BB0E-F7F1F50B26C9}" destId="{7BE17F3C-CCAB-4C3A-8F76-162B47B9D1F7}" srcOrd="0" destOrd="0" presId="urn:microsoft.com/office/officeart/2005/8/layout/vList3#2"/>
    <dgm:cxn modelId="{E0E32329-F5D5-4701-ABC3-85BBE675BAD7}" srcId="{4A9A1EF5-757F-40C3-BB0E-F7F1F50B26C9}" destId="{28329777-7282-4835-8669-ACE2DB3057A5}" srcOrd="1" destOrd="0" parTransId="{1CF08282-6BA4-4C2E-BA35-C965FF016DC5}" sibTransId="{F8EC13B8-5543-4FAB-BD7F-0B0C387B9E5B}"/>
    <dgm:cxn modelId="{9EFD4427-DB28-4AB0-AA83-A56541567E23}" type="presOf" srcId="{F964D4EC-5FBC-41D4-A189-06628E345AA7}" destId="{902B4E8B-62A1-47F2-8E1F-F708A460FB31}" srcOrd="0" destOrd="0" presId="urn:microsoft.com/office/officeart/2005/8/layout/vList3#2"/>
    <dgm:cxn modelId="{443D7F91-57F6-427E-96F8-DD0CAE8D850D}" type="presParOf" srcId="{7BE17F3C-CCAB-4C3A-8F76-162B47B9D1F7}" destId="{6B0537EA-0E82-458A-A69E-38FD604CC525}" srcOrd="0" destOrd="0" presId="urn:microsoft.com/office/officeart/2005/8/layout/vList3#2"/>
    <dgm:cxn modelId="{CC6E80EA-2404-4732-8C56-9E1956652FE1}" type="presParOf" srcId="{6B0537EA-0E82-458A-A69E-38FD604CC525}" destId="{0DC90E24-B2C0-4D2A-857A-4AEFD5DF38CF}" srcOrd="0" destOrd="0" presId="urn:microsoft.com/office/officeart/2005/8/layout/vList3#2"/>
    <dgm:cxn modelId="{06FC1760-F43B-4523-9C23-DB9E200A4BD9}" type="presParOf" srcId="{6B0537EA-0E82-458A-A69E-38FD604CC525}" destId="{902B4E8B-62A1-47F2-8E1F-F708A460FB31}" srcOrd="1" destOrd="0" presId="urn:microsoft.com/office/officeart/2005/8/layout/vList3#2"/>
    <dgm:cxn modelId="{FBF9A4F2-A676-4652-855D-208D70751EF8}" type="presParOf" srcId="{7BE17F3C-CCAB-4C3A-8F76-162B47B9D1F7}" destId="{ACDDE51F-5D07-4B1A-92C5-058ADCD5EAF9}" srcOrd="1" destOrd="0" presId="urn:microsoft.com/office/officeart/2005/8/layout/vList3#2"/>
    <dgm:cxn modelId="{3D21BEA0-53B0-4778-8727-98C87E5EDD33}" type="presParOf" srcId="{7BE17F3C-CCAB-4C3A-8F76-162B47B9D1F7}" destId="{44DC1003-8F9E-438C-89B8-9EF17455B521}" srcOrd="2" destOrd="0" presId="urn:microsoft.com/office/officeart/2005/8/layout/vList3#2"/>
    <dgm:cxn modelId="{D6A4DCE4-DE01-47A6-9C10-F7E484BAF728}" type="presParOf" srcId="{44DC1003-8F9E-438C-89B8-9EF17455B521}" destId="{8B051FAC-49BE-4D3A-B870-C7AFE00AB04B}" srcOrd="0" destOrd="0" presId="urn:microsoft.com/office/officeart/2005/8/layout/vList3#2"/>
    <dgm:cxn modelId="{EA9B4CEA-7028-495C-AF2B-C2FFA9876301}" type="presParOf" srcId="{44DC1003-8F9E-438C-89B8-9EF17455B521}" destId="{E405F30F-EC80-468B-A850-F6687D923A0E}" srcOrd="1" destOrd="0" presId="urn:microsoft.com/office/officeart/2005/8/layout/vList3#2"/>
    <dgm:cxn modelId="{ACAFA904-39AA-420C-B436-AD12ABACF891}" type="presParOf" srcId="{7BE17F3C-CCAB-4C3A-8F76-162B47B9D1F7}" destId="{069BE74F-C499-4FEC-BAD8-B758E5DB2068}" srcOrd="3" destOrd="0" presId="urn:microsoft.com/office/officeart/2005/8/layout/vList3#2"/>
    <dgm:cxn modelId="{D8D30B80-0A9D-46B2-A0A1-5BE95500EF40}" type="presParOf" srcId="{7BE17F3C-CCAB-4C3A-8F76-162B47B9D1F7}" destId="{872B50BD-AF6F-4279-93C1-88881A6850F1}" srcOrd="4" destOrd="0" presId="urn:microsoft.com/office/officeart/2005/8/layout/vList3#2"/>
    <dgm:cxn modelId="{C6A1292F-8460-428B-9BF0-D94E9E234CF2}" type="presParOf" srcId="{872B50BD-AF6F-4279-93C1-88881A6850F1}" destId="{CC7F218B-12CD-4A5E-94F1-C905A79A63AD}" srcOrd="0" destOrd="0" presId="urn:microsoft.com/office/officeart/2005/8/layout/vList3#2"/>
    <dgm:cxn modelId="{633AE2F6-64C0-4C04-9A6F-A1683BF9CD2A}" type="presParOf" srcId="{872B50BD-AF6F-4279-93C1-88881A6850F1}" destId="{BB28F408-E4FD-4D77-BBC4-CD4878092A9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566F0-7FED-43A7-A518-4C199D7C1C1F}" type="presOf" srcId="{5D204DB7-CAED-4CB8-9AE9-73991A19DF17}" destId="{CC0CA42C-DD09-486A-9A5D-BD33A6D8A952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6DD99-F43E-418A-9EF9-DA4F46100C8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2627D5AA-DC65-42F3-B751-5FAF509EB59E}" type="sibTrans" cxnId="{5EA30534-55D9-4098-B1D3-3F2007F23AD9}">
      <dgm:prSet/>
      <dgm:spPr/>
      <dgm:t>
        <a:bodyPr/>
        <a:lstStyle/>
        <a:p>
          <a:endParaRPr lang="ru-RU"/>
        </a:p>
      </dgm:t>
    </dgm:pt>
    <dgm:pt modelId="{65779B98-6F9B-4074-9B5D-8AACC2FEAF1D}" type="parTrans" cxnId="{5EA30534-55D9-4098-B1D3-3F2007F23AD9}">
      <dgm:prSet/>
      <dgm:spPr/>
      <dgm:t>
        <a:bodyPr/>
        <a:lstStyle/>
        <a:p>
          <a:endParaRPr lang="ru-RU"/>
        </a:p>
      </dgm:t>
    </dgm:pt>
    <dgm:pt modelId="{84556303-2553-4862-AE03-09386EDFBB25}">
      <dgm:prSet phldrT="[Текст]" custT="1"/>
      <dgm:spPr>
        <a:solidFill>
          <a:srgbClr val="FF99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МАУ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«Центр  реализации  молодежных  и профилактических  программ» - расходы составили 48 млн.руб.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31 декабря 2017 года в досуговых учреждениях сферы молодежной политики на  постоянной основе занимается 2318 человек. Учреждение  координирует деятельность  советов рабочей и студенческой молодежи,  организует рабочие встречи 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молодежного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парламента, функционируют 27 волонтерских отрядов.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6F7F9-0405-4A47-8D8B-EADE9B90ED45}" type="sibTrans" cxnId="{DB017A0C-59A7-459E-B1C8-84CF84C6205D}">
      <dgm:prSet/>
      <dgm:spPr/>
      <dgm:t>
        <a:bodyPr/>
        <a:lstStyle/>
        <a:p>
          <a:endParaRPr lang="ru-RU"/>
        </a:p>
      </dgm:t>
    </dgm:pt>
    <dgm:pt modelId="{07E4718D-6DF6-4D2F-A570-32986A2A1ACB}" type="parTrans" cxnId="{DB017A0C-59A7-459E-B1C8-84CF84C6205D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7D9E4D-CC98-4DF4-8B98-E40A9873260A}" type="pres">
      <dgm:prSet presAssocID="{E626DD99-F43E-418A-9EF9-DA4F46100C8A}" presName="parentText1" presStyleLbl="node1" presStyleIdx="0" presStyleCnt="1" custFlipHor="1" custScaleX="3268" custScaleY="138481" custLinFactNeighborX="3227" custLinFactNeighborY="96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1D67E-029D-4E30-981F-263F2EF8576F}" type="pres">
      <dgm:prSet presAssocID="{E626DD99-F43E-418A-9EF9-DA4F46100C8A}" presName="childText1" presStyleLbl="solidAlignAcc1" presStyleIdx="0" presStyleCnt="1" custScaleX="169605" custScaleY="128866" custLinFactNeighborX="-1795" custLinFactNeighborY="-10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17A0C-59A7-459E-B1C8-84CF84C6205D}" srcId="{E626DD99-F43E-418A-9EF9-DA4F46100C8A}" destId="{84556303-2553-4862-AE03-09386EDFBB25}" srcOrd="0" destOrd="0" parTransId="{07E4718D-6DF6-4D2F-A570-32986A2A1ACB}" sibTransId="{D7E6F7F9-0405-4A47-8D8B-EADE9B90ED45}"/>
    <dgm:cxn modelId="{5EA30534-55D9-4098-B1D3-3F2007F23AD9}" srcId="{5D204DB7-CAED-4CB8-9AE9-73991A19DF17}" destId="{E626DD99-F43E-418A-9EF9-DA4F46100C8A}" srcOrd="0" destOrd="0" parTransId="{65779B98-6F9B-4074-9B5D-8AACC2FEAF1D}" sibTransId="{2627D5AA-DC65-42F3-B751-5FAF509EB59E}"/>
    <dgm:cxn modelId="{725B9C32-6947-4B55-AE45-5DB47396A90B}" type="presOf" srcId="{E626DD99-F43E-418A-9EF9-DA4F46100C8A}" destId="{EB7D9E4D-CC98-4DF4-8B98-E40A9873260A}" srcOrd="0" destOrd="0" presId="urn:microsoft.com/office/officeart/2009/3/layout/IncreasingArrowsProcess"/>
    <dgm:cxn modelId="{4FAECDDD-6D6B-4986-A3D6-7F56C5533610}" type="presOf" srcId="{84556303-2553-4862-AE03-09386EDFBB25}" destId="{8911D67E-029D-4E30-981F-263F2EF8576F}" srcOrd="0" destOrd="0" presId="urn:microsoft.com/office/officeart/2009/3/layout/IncreasingArrowsProcess"/>
    <dgm:cxn modelId="{4DC41DD3-054B-4F54-B591-CB4C18AF6FAC}" type="presOf" srcId="{5D204DB7-CAED-4CB8-9AE9-73991A19DF17}" destId="{CC0CA42C-DD09-486A-9A5D-BD33A6D8A952}" srcOrd="0" destOrd="0" presId="urn:microsoft.com/office/officeart/2009/3/layout/IncreasingArrowsProcess"/>
    <dgm:cxn modelId="{86AA9EA7-CA8D-4A60-9642-F9FDFA6FA7BC}" type="presParOf" srcId="{CC0CA42C-DD09-486A-9A5D-BD33A6D8A952}" destId="{EB7D9E4D-CC98-4DF4-8B98-E40A9873260A}" srcOrd="0" destOrd="0" presId="urn:microsoft.com/office/officeart/2009/3/layout/IncreasingArrowsProcess"/>
    <dgm:cxn modelId="{6F382094-EF2A-4CBC-822D-8BC3246DAB12}" type="presParOf" srcId="{CC0CA42C-DD09-486A-9A5D-BD33A6D8A952}" destId="{8911D67E-029D-4E30-981F-263F2EF8576F}" srcOrd="1" destOrd="0" presId="urn:microsoft.com/office/officeart/2009/3/layout/IncreasingArrowsProcess"/>
  </dgm:cxnLst>
  <dgm:bg/>
  <dgm:whole>
    <a:ln>
      <a:solidFill>
        <a:schemeClr val="tx1">
          <a:lumMod val="75000"/>
          <a:lumOff val="25000"/>
        </a:schemeClr>
      </a:solidFill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47B0B-BAB6-4E1C-8CDC-D90FE6CD1176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 составили 64 млн.руб.</a:t>
          </a:r>
        </a:p>
      </dgm:t>
    </dgm:pt>
    <dgm:pt modelId="{F13D7C96-17C1-4676-A4D1-F0B62A9220C4}" type="sibTrans" cxnId="{508B88B3-4BC3-4210-80D1-B676481ACD47}">
      <dgm:prSet/>
      <dgm:spPr/>
      <dgm:t>
        <a:bodyPr/>
        <a:lstStyle/>
        <a:p>
          <a:endParaRPr lang="ru-RU"/>
        </a:p>
      </dgm:t>
    </dgm:pt>
    <dgm:pt modelId="{B67FC7BE-6F95-4E33-9A87-0778098EBB52}" type="parTrans" cxnId="{508B88B3-4BC3-4210-80D1-B676481ACD47}">
      <dgm:prSet/>
      <dgm:spPr/>
      <dgm:t>
        <a:bodyPr/>
        <a:lstStyle/>
        <a:p>
          <a:endParaRPr lang="ru-RU"/>
        </a:p>
      </dgm:t>
    </dgm:pt>
    <dgm:pt modelId="{DFD145EB-1ADC-4FF5-803C-1E8731750404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МАУ ДО «Дом детского  творчества» реализует 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общеразвивающие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программы дополнительного образования по направленностям: художественная, социально- педагогическая, естественно- научная, техническая, 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туристско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- краеведческая, физкультурно-спортивная. По  лицензионным образовательным программам на постоянной основе занимаются 3989 чел., в том числе на платной основе 380 чел.</a:t>
          </a:r>
        </a:p>
      </dgm:t>
    </dgm:pt>
    <dgm:pt modelId="{FAD71944-F5F9-4F32-BE06-BF478C722054}" type="sibTrans" cxnId="{02D7F82C-7D25-4EF7-BA07-117E71974E8B}">
      <dgm:prSet/>
      <dgm:spPr/>
      <dgm:t>
        <a:bodyPr/>
        <a:lstStyle/>
        <a:p>
          <a:endParaRPr lang="ru-RU"/>
        </a:p>
      </dgm:t>
    </dgm:pt>
    <dgm:pt modelId="{14597D54-F343-471B-9673-C59EB7DCA67D}" type="parTrans" cxnId="{02D7F82C-7D25-4EF7-BA07-117E71974E8B}">
      <dgm:prSet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 sz="1200" b="1" i="1" dirty="0">
            <a:solidFill>
              <a:schemeClr val="tx1"/>
            </a:solidFill>
          </a:endParaRPr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1" custScaleX="144863" custLinFactX="79633" custLinFactNeighborX="100000" custLinFactNeighborY="-2668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49D74-8410-471D-9495-7FFDA5F22FBD}" type="pres">
      <dgm:prSet presAssocID="{8AEC4BE5-BFD1-4CB8-8150-5AA71E79FB96}" presName="childText1" presStyleLbl="solidAlignAcc1" presStyleIdx="0" presStyleCnt="1" custScaleX="160985" custScaleY="128866" custLinFactX="-46477" custLinFactNeighborX="-100000" custLinFactNeighborY="-40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1A498B6C-779D-4662-B1F6-8E92F185429F}" type="presOf" srcId="{8AEC4BE5-BFD1-4CB8-8150-5AA71E79FB96}" destId="{E8B211CE-1E0C-4835-B479-98C9B442848B}" srcOrd="0" destOrd="0" presId="urn:microsoft.com/office/officeart/2009/3/layout/IncreasingArrowsProcess"/>
    <dgm:cxn modelId="{508B88B3-4BC3-4210-80D1-B676481ACD47}" srcId="{8AEC4BE5-BFD1-4CB8-8150-5AA71E79FB96}" destId="{B1B47B0B-BAB6-4E1C-8CDC-D90FE6CD1176}" srcOrd="1" destOrd="0" parTransId="{B67FC7BE-6F95-4E33-9A87-0778098EBB52}" sibTransId="{F13D7C96-17C1-4676-A4D1-F0B62A9220C4}"/>
    <dgm:cxn modelId="{C8EC3CB0-870C-42AE-A71C-4B3814A76DBC}" type="presOf" srcId="{5D204DB7-CAED-4CB8-9AE9-73991A19DF17}" destId="{CC0CA42C-DD09-486A-9A5D-BD33A6D8A952}" srcOrd="0" destOrd="0" presId="urn:microsoft.com/office/officeart/2009/3/layout/IncreasingArrowsProcess"/>
    <dgm:cxn modelId="{02D7F82C-7D25-4EF7-BA07-117E71974E8B}" srcId="{8AEC4BE5-BFD1-4CB8-8150-5AA71E79FB96}" destId="{DFD145EB-1ADC-4FF5-803C-1E8731750404}" srcOrd="0" destOrd="0" parTransId="{14597D54-F343-471B-9673-C59EB7DCA67D}" sibTransId="{FAD71944-F5F9-4F32-BE06-BF478C722054}"/>
    <dgm:cxn modelId="{4F90EE41-1825-4796-B470-3E0B81DFFD87}" type="presOf" srcId="{B1B47B0B-BAB6-4E1C-8CDC-D90FE6CD1176}" destId="{57B49D74-8410-471D-9495-7FFDA5F22FBD}" srcOrd="0" destOrd="1" presId="urn:microsoft.com/office/officeart/2009/3/layout/IncreasingArrowsProcess"/>
    <dgm:cxn modelId="{D30D2290-0F57-49A5-BD32-07A4AB345123}" type="presOf" srcId="{DFD145EB-1ADC-4FF5-803C-1E8731750404}" destId="{57B49D74-8410-471D-9495-7FFDA5F22FBD}" srcOrd="0" destOrd="0" presId="urn:microsoft.com/office/officeart/2009/3/layout/IncreasingArrowsProcess"/>
    <dgm:cxn modelId="{CFEEE584-A7CE-45AD-AD5D-A239E00EB199}" type="presParOf" srcId="{CC0CA42C-DD09-486A-9A5D-BD33A6D8A952}" destId="{E8B211CE-1E0C-4835-B479-98C9B442848B}" srcOrd="0" destOrd="0" presId="urn:microsoft.com/office/officeart/2009/3/layout/IncreasingArrowsProcess"/>
    <dgm:cxn modelId="{0724B609-8D28-4F48-A59D-EB6EDBE954DE}" type="presParOf" srcId="{CC0CA42C-DD09-486A-9A5D-BD33A6D8A952}" destId="{57B49D74-8410-471D-9495-7FFDA5F22FB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6F5AB3-2595-47DC-AAD5-EC58BF8B7FC7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3546F-A101-4253-A479-1B941466863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 anchor="ctr" anchorCtr="1"/>
        <a:lstStyle/>
        <a:p>
          <a:r>
            <a:rPr lang="ru-RU" sz="1600" b="1" dirty="0" smtClean="0">
              <a:solidFill>
                <a:schemeClr val="tx1"/>
              </a:solidFill>
            </a:rPr>
            <a:t>Коммунальное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хозяйство-133млн.руб</a:t>
          </a:r>
          <a:r>
            <a:rPr lang="ru-RU" sz="1600" b="1" dirty="0" smtClean="0">
              <a:solidFill>
                <a:schemeClr val="tx1"/>
              </a:solidFill>
            </a:rPr>
            <a:t>.</a:t>
          </a:r>
          <a:endParaRPr lang="ru-RU" sz="1600" b="1" dirty="0">
            <a:solidFill>
              <a:schemeClr val="tx1"/>
            </a:solidFill>
          </a:endParaRPr>
        </a:p>
      </dgm:t>
    </dgm:pt>
    <dgm:pt modelId="{8C6946B1-5FBA-43D5-B3B3-4A3E6BCD8603}" type="parTrans" cxnId="{5C0FAE15-759C-41ED-81CA-9F21B277DD48}">
      <dgm:prSet/>
      <dgm:spPr/>
      <dgm:t>
        <a:bodyPr/>
        <a:lstStyle/>
        <a:p>
          <a:endParaRPr lang="ru-RU"/>
        </a:p>
      </dgm:t>
    </dgm:pt>
    <dgm:pt modelId="{012968CA-F20E-42F6-8D7B-21513BF75DC9}" type="sibTrans" cxnId="{5C0FAE15-759C-41ED-81CA-9F21B277DD48}">
      <dgm:prSet/>
      <dgm:spPr/>
      <dgm:t>
        <a:bodyPr/>
        <a:lstStyle/>
        <a:p>
          <a:endParaRPr lang="ru-RU"/>
        </a:p>
      </dgm:t>
    </dgm:pt>
    <dgm:pt modelId="{55C464BE-A1AD-4BCC-A41A-8B9DED693E36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Аварийное прикрытие и техобслуживание центрального теплового пункта</a:t>
          </a:r>
          <a:endParaRPr lang="ru-RU" sz="1600" dirty="0">
            <a:solidFill>
              <a:schemeClr val="bg1"/>
            </a:solidFill>
          </a:endParaRPr>
        </a:p>
      </dgm:t>
    </dgm:pt>
    <dgm:pt modelId="{0C1ADB44-6E09-4850-B76F-C54B9B97CA36}" type="parTrans" cxnId="{27697C66-5C5B-481E-B43C-A7B25F7199F1}">
      <dgm:prSet/>
      <dgm:spPr/>
      <dgm:t>
        <a:bodyPr/>
        <a:lstStyle/>
        <a:p>
          <a:endParaRPr lang="ru-RU"/>
        </a:p>
      </dgm:t>
    </dgm:pt>
    <dgm:pt modelId="{E5D844C4-D4B9-49A5-8EA3-489CE6C95EE8}" type="sibTrans" cxnId="{27697C66-5C5B-481E-B43C-A7B25F7199F1}">
      <dgm:prSet/>
      <dgm:spPr/>
      <dgm:t>
        <a:bodyPr/>
        <a:lstStyle/>
        <a:p>
          <a:endParaRPr lang="ru-RU"/>
        </a:p>
      </dgm:t>
    </dgm:pt>
    <dgm:pt modelId="{95DCF96B-DB51-4B04-9936-7F63CBD2A107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Основные расходы :</a:t>
          </a:r>
          <a:endParaRPr lang="ru-RU" sz="1600" dirty="0">
            <a:solidFill>
              <a:schemeClr val="bg1"/>
            </a:solidFill>
          </a:endParaRPr>
        </a:p>
      </dgm:t>
    </dgm:pt>
    <dgm:pt modelId="{CA3F64F1-35BC-48B3-8C4E-4915E188E99C}" type="parTrans" cxnId="{3C5F2AA2-9267-415D-8819-51F1F7F0245C}">
      <dgm:prSet/>
      <dgm:spPr/>
      <dgm:t>
        <a:bodyPr/>
        <a:lstStyle/>
        <a:p>
          <a:endParaRPr lang="ru-RU"/>
        </a:p>
      </dgm:t>
    </dgm:pt>
    <dgm:pt modelId="{E8886675-6740-4BD5-8ED0-431A8C4CFCC6}" type="sibTrans" cxnId="{3C5F2AA2-9267-415D-8819-51F1F7F0245C}">
      <dgm:prSet/>
      <dgm:spPr/>
      <dgm:t>
        <a:bodyPr/>
        <a:lstStyle/>
        <a:p>
          <a:endParaRPr lang="ru-RU"/>
        </a:p>
      </dgm:t>
    </dgm:pt>
    <dgm:pt modelId="{DBE579CB-6D93-4CFC-A991-465EB766C31F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Капитальный ремонт напорных коллекторов </a:t>
          </a:r>
          <a:endParaRPr lang="ru-RU" sz="1600" dirty="0">
            <a:solidFill>
              <a:schemeClr val="bg1"/>
            </a:solidFill>
          </a:endParaRPr>
        </a:p>
      </dgm:t>
    </dgm:pt>
    <dgm:pt modelId="{D5B870BE-D1D0-44AD-8AF7-547EED5D7A75}" type="parTrans" cxnId="{E981DC17-2524-49CD-9CAA-84EE994C9EAC}">
      <dgm:prSet/>
      <dgm:spPr/>
      <dgm:t>
        <a:bodyPr/>
        <a:lstStyle/>
        <a:p>
          <a:endParaRPr lang="ru-RU"/>
        </a:p>
      </dgm:t>
    </dgm:pt>
    <dgm:pt modelId="{4696A0F5-9D6C-4948-AD85-4A019626FD29}" type="sibTrans" cxnId="{E981DC17-2524-49CD-9CAA-84EE994C9EAC}">
      <dgm:prSet/>
      <dgm:spPr/>
      <dgm:t>
        <a:bodyPr/>
        <a:lstStyle/>
        <a:p>
          <a:endParaRPr lang="ru-RU"/>
        </a:p>
      </dgm:t>
    </dgm:pt>
    <dgm:pt modelId="{03E8E4A4-8458-4B81-AAE0-5C188AD46270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Капитальный ремонт  теплосетей</a:t>
          </a:r>
          <a:endParaRPr lang="ru-RU" sz="1600" dirty="0">
            <a:solidFill>
              <a:schemeClr val="bg1"/>
            </a:solidFill>
          </a:endParaRPr>
        </a:p>
      </dgm:t>
    </dgm:pt>
    <dgm:pt modelId="{A425E4E2-A18A-48DD-85D7-59A7A5E85902}" type="parTrans" cxnId="{EAD5EA69-831A-425C-A389-DF9630BE2CD0}">
      <dgm:prSet/>
      <dgm:spPr/>
      <dgm:t>
        <a:bodyPr/>
        <a:lstStyle/>
        <a:p>
          <a:endParaRPr lang="ru-RU"/>
        </a:p>
      </dgm:t>
    </dgm:pt>
    <dgm:pt modelId="{EBF8605B-9986-4852-906E-13137CBED540}" type="sibTrans" cxnId="{EAD5EA69-831A-425C-A389-DF9630BE2CD0}">
      <dgm:prSet/>
      <dgm:spPr/>
      <dgm:t>
        <a:bodyPr/>
        <a:lstStyle/>
        <a:p>
          <a:endParaRPr lang="ru-RU"/>
        </a:p>
      </dgm:t>
    </dgm:pt>
    <dgm:pt modelId="{8AF02C7C-72D9-48AC-8731-A6C797B83846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Строительство  Соколовского водозабора и водоочистительных сооружений</a:t>
          </a:r>
          <a:endParaRPr lang="ru-RU" sz="1600" dirty="0">
            <a:solidFill>
              <a:schemeClr val="bg1"/>
            </a:solidFill>
          </a:endParaRPr>
        </a:p>
      </dgm:t>
    </dgm:pt>
    <dgm:pt modelId="{FD6E565C-F96B-4B42-A0B9-E89CC0608FBE}" type="parTrans" cxnId="{E62914BA-112C-4F56-8742-DA2F8CDBCDB6}">
      <dgm:prSet/>
      <dgm:spPr/>
      <dgm:t>
        <a:bodyPr/>
        <a:lstStyle/>
        <a:p>
          <a:endParaRPr lang="ru-RU"/>
        </a:p>
      </dgm:t>
    </dgm:pt>
    <dgm:pt modelId="{37288E6B-BEBF-4700-95B8-F86A3594F7F8}" type="sibTrans" cxnId="{E62914BA-112C-4F56-8742-DA2F8CDBCDB6}">
      <dgm:prSet/>
      <dgm:spPr/>
      <dgm:t>
        <a:bodyPr/>
        <a:lstStyle/>
        <a:p>
          <a:endParaRPr lang="ru-RU"/>
        </a:p>
      </dgm:t>
    </dgm:pt>
    <dgm:pt modelId="{BF37D9F7-BE92-4847-85F5-05EA13C75375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Составление  проектной документации </a:t>
          </a:r>
          <a:endParaRPr lang="ru-RU" sz="1600" dirty="0">
            <a:solidFill>
              <a:schemeClr val="bg1"/>
            </a:solidFill>
          </a:endParaRPr>
        </a:p>
      </dgm:t>
    </dgm:pt>
    <dgm:pt modelId="{9411C3F0-2C3D-4147-994D-9B44A444597D}" type="parTrans" cxnId="{2CD91EAE-FD8E-41D1-98AD-7AD7AFC1A55A}">
      <dgm:prSet/>
      <dgm:spPr/>
      <dgm:t>
        <a:bodyPr/>
        <a:lstStyle/>
        <a:p>
          <a:endParaRPr lang="ru-RU"/>
        </a:p>
      </dgm:t>
    </dgm:pt>
    <dgm:pt modelId="{BBB8241C-A0BA-4A4F-A9AF-8DBD57BA51CD}" type="sibTrans" cxnId="{2CD91EAE-FD8E-41D1-98AD-7AD7AFC1A55A}">
      <dgm:prSet/>
      <dgm:spPr/>
      <dgm:t>
        <a:bodyPr/>
        <a:lstStyle/>
        <a:p>
          <a:endParaRPr lang="ru-RU"/>
        </a:p>
      </dgm:t>
    </dgm:pt>
    <dgm:pt modelId="{9CEAE26F-4CA9-44B5-97B2-28F5161AB699}" type="pres">
      <dgm:prSet presAssocID="{306F5AB3-2595-47DC-AAD5-EC58BF8B7FC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D8AD4B-E7E5-439D-BC5E-E659B598EAB5}" type="pres">
      <dgm:prSet presAssocID="{FA03546F-A101-4253-A479-1B941466863C}" presName="compositeNode" presStyleCnt="0">
        <dgm:presLayoutVars>
          <dgm:bulletEnabled val="1"/>
        </dgm:presLayoutVars>
      </dgm:prSet>
      <dgm:spPr/>
    </dgm:pt>
    <dgm:pt modelId="{0D900509-FF8C-4D6F-AA4B-6A96C734F9C2}" type="pres">
      <dgm:prSet presAssocID="{FA03546F-A101-4253-A479-1B941466863C}" presName="image" presStyleLbl="fgImgPlace1" presStyleIdx="0" presStyleCnt="1" custScaleX="140557" custLinFactX="178023" custLinFactNeighborX="200000" custLinFactNeighborY="-10074"/>
      <dgm:spPr/>
      <dgm:t>
        <a:bodyPr/>
        <a:lstStyle/>
        <a:p>
          <a:endParaRPr lang="ru-RU"/>
        </a:p>
      </dgm:t>
    </dgm:pt>
    <dgm:pt modelId="{4815921E-721D-48F0-ACA3-04C18D86402C}" type="pres">
      <dgm:prSet presAssocID="{FA03546F-A101-4253-A479-1B941466863C}" presName="childNode" presStyleLbl="node1" presStyleIdx="0" presStyleCnt="1" custScaleX="100255" custScaleY="99670" custLinFactNeighborX="644" custLinFactNeighborY="-6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E8329-7278-457B-B354-4A8D3B7D197A}" type="pres">
      <dgm:prSet presAssocID="{FA03546F-A101-4253-A479-1B941466863C}" presName="parentNode" presStyleLbl="revTx" presStyleIdx="0" presStyleCnt="1" custScaleY="96314" custLinFactNeighborX="-130" custLinFactNeighborY="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F9C21-74AD-47C7-9693-71190E906664}" type="presOf" srcId="{BF37D9F7-BE92-4847-85F5-05EA13C75375}" destId="{4815921E-721D-48F0-ACA3-04C18D86402C}" srcOrd="0" destOrd="5" presId="urn:microsoft.com/office/officeart/2005/8/layout/hList2#1"/>
    <dgm:cxn modelId="{5C0FAE15-759C-41ED-81CA-9F21B277DD48}" srcId="{306F5AB3-2595-47DC-AAD5-EC58BF8B7FC7}" destId="{FA03546F-A101-4253-A479-1B941466863C}" srcOrd="0" destOrd="0" parTransId="{8C6946B1-5FBA-43D5-B3B3-4A3E6BCD8603}" sibTransId="{012968CA-F20E-42F6-8D7B-21513BF75DC9}"/>
    <dgm:cxn modelId="{2BAEBF2A-5B6D-4AB6-8393-1B5727D0D022}" type="presOf" srcId="{306F5AB3-2595-47DC-AAD5-EC58BF8B7FC7}" destId="{9CEAE26F-4CA9-44B5-97B2-28F5161AB699}" srcOrd="0" destOrd="0" presId="urn:microsoft.com/office/officeart/2005/8/layout/hList2#1"/>
    <dgm:cxn modelId="{B95071CE-FDDD-46F7-B0EF-6758AE8E15A6}" type="presOf" srcId="{03E8E4A4-8458-4B81-AAE0-5C188AD46270}" destId="{4815921E-721D-48F0-ACA3-04C18D86402C}" srcOrd="0" destOrd="3" presId="urn:microsoft.com/office/officeart/2005/8/layout/hList2#1"/>
    <dgm:cxn modelId="{2CD91EAE-FD8E-41D1-98AD-7AD7AFC1A55A}" srcId="{FA03546F-A101-4253-A479-1B941466863C}" destId="{BF37D9F7-BE92-4847-85F5-05EA13C75375}" srcOrd="5" destOrd="0" parTransId="{9411C3F0-2C3D-4147-994D-9B44A444597D}" sibTransId="{BBB8241C-A0BA-4A4F-A9AF-8DBD57BA51CD}"/>
    <dgm:cxn modelId="{02BEA40A-C177-4529-8F1F-2C9F6F512310}" type="presOf" srcId="{8AF02C7C-72D9-48AC-8731-A6C797B83846}" destId="{4815921E-721D-48F0-ACA3-04C18D86402C}" srcOrd="0" destOrd="4" presId="urn:microsoft.com/office/officeart/2005/8/layout/hList2#1"/>
    <dgm:cxn modelId="{EAD5EA69-831A-425C-A389-DF9630BE2CD0}" srcId="{FA03546F-A101-4253-A479-1B941466863C}" destId="{03E8E4A4-8458-4B81-AAE0-5C188AD46270}" srcOrd="3" destOrd="0" parTransId="{A425E4E2-A18A-48DD-85D7-59A7A5E85902}" sibTransId="{EBF8605B-9986-4852-906E-13137CBED540}"/>
    <dgm:cxn modelId="{713903A8-DFBF-4C99-B533-0C0C7B27BCA9}" type="presOf" srcId="{95DCF96B-DB51-4B04-9936-7F63CBD2A107}" destId="{4815921E-721D-48F0-ACA3-04C18D86402C}" srcOrd="0" destOrd="0" presId="urn:microsoft.com/office/officeart/2005/8/layout/hList2#1"/>
    <dgm:cxn modelId="{27697C66-5C5B-481E-B43C-A7B25F7199F1}" srcId="{FA03546F-A101-4253-A479-1B941466863C}" destId="{55C464BE-A1AD-4BCC-A41A-8B9DED693E36}" srcOrd="2" destOrd="0" parTransId="{0C1ADB44-6E09-4850-B76F-C54B9B97CA36}" sibTransId="{E5D844C4-D4B9-49A5-8EA3-489CE6C95EE8}"/>
    <dgm:cxn modelId="{CB7DC4DE-B4FC-46CC-87A5-DDB63049E005}" type="presOf" srcId="{DBE579CB-6D93-4CFC-A991-465EB766C31F}" destId="{4815921E-721D-48F0-ACA3-04C18D86402C}" srcOrd="0" destOrd="1" presId="urn:microsoft.com/office/officeart/2005/8/layout/hList2#1"/>
    <dgm:cxn modelId="{3C5F2AA2-9267-415D-8819-51F1F7F0245C}" srcId="{FA03546F-A101-4253-A479-1B941466863C}" destId="{95DCF96B-DB51-4B04-9936-7F63CBD2A107}" srcOrd="0" destOrd="0" parTransId="{CA3F64F1-35BC-48B3-8C4E-4915E188E99C}" sibTransId="{E8886675-6740-4BD5-8ED0-431A8C4CFCC6}"/>
    <dgm:cxn modelId="{40D6C4C7-B9C5-454C-A858-F4AB92090C4C}" type="presOf" srcId="{FA03546F-A101-4253-A479-1B941466863C}" destId="{000E8329-7278-457B-B354-4A8D3B7D197A}" srcOrd="0" destOrd="0" presId="urn:microsoft.com/office/officeart/2005/8/layout/hList2#1"/>
    <dgm:cxn modelId="{E981DC17-2524-49CD-9CAA-84EE994C9EAC}" srcId="{FA03546F-A101-4253-A479-1B941466863C}" destId="{DBE579CB-6D93-4CFC-A991-465EB766C31F}" srcOrd="1" destOrd="0" parTransId="{D5B870BE-D1D0-44AD-8AF7-547EED5D7A75}" sibTransId="{4696A0F5-9D6C-4948-AD85-4A019626FD29}"/>
    <dgm:cxn modelId="{F6ED4D79-8BE2-448E-ABD8-56274AF99A32}" type="presOf" srcId="{55C464BE-A1AD-4BCC-A41A-8B9DED693E36}" destId="{4815921E-721D-48F0-ACA3-04C18D86402C}" srcOrd="0" destOrd="2" presId="urn:microsoft.com/office/officeart/2005/8/layout/hList2#1"/>
    <dgm:cxn modelId="{E62914BA-112C-4F56-8742-DA2F8CDBCDB6}" srcId="{FA03546F-A101-4253-A479-1B941466863C}" destId="{8AF02C7C-72D9-48AC-8731-A6C797B83846}" srcOrd="4" destOrd="0" parTransId="{FD6E565C-F96B-4B42-A0B9-E89CC0608FBE}" sibTransId="{37288E6B-BEBF-4700-95B8-F86A3594F7F8}"/>
    <dgm:cxn modelId="{6BF9D70D-8AC1-45CF-8D07-2D99A22AB56D}" type="presParOf" srcId="{9CEAE26F-4CA9-44B5-97B2-28F5161AB699}" destId="{E4D8AD4B-E7E5-439D-BC5E-E659B598EAB5}" srcOrd="0" destOrd="0" presId="urn:microsoft.com/office/officeart/2005/8/layout/hList2#1"/>
    <dgm:cxn modelId="{CB7ACC08-F550-4C11-A79B-C299D94A14BE}" type="presParOf" srcId="{E4D8AD4B-E7E5-439D-BC5E-E659B598EAB5}" destId="{0D900509-FF8C-4D6F-AA4B-6A96C734F9C2}" srcOrd="0" destOrd="0" presId="urn:microsoft.com/office/officeart/2005/8/layout/hList2#1"/>
    <dgm:cxn modelId="{CFE00464-1564-4166-8514-F12F1C08F119}" type="presParOf" srcId="{E4D8AD4B-E7E5-439D-BC5E-E659B598EAB5}" destId="{4815921E-721D-48F0-ACA3-04C18D86402C}" srcOrd="1" destOrd="0" presId="urn:microsoft.com/office/officeart/2005/8/layout/hList2#1"/>
    <dgm:cxn modelId="{232CAD99-5D5F-4696-960F-A2741E0360DB}" type="presParOf" srcId="{E4D8AD4B-E7E5-439D-BC5E-E659B598EAB5}" destId="{000E8329-7278-457B-B354-4A8D3B7D197A}" srcOrd="2" destOrd="0" presId="urn:microsoft.com/office/officeart/2005/8/layout/hList2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870314-E099-45A2-A194-F27AE8E28974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07660-CFB0-4A89-A544-716C9D60EA18}">
      <dgm:prSet phldrT="[Текст]"/>
      <dgm:spPr/>
      <dgm:t>
        <a:bodyPr/>
        <a:lstStyle/>
        <a:p>
          <a:endParaRPr lang="ru-RU" dirty="0"/>
        </a:p>
      </dgm:t>
    </dgm:pt>
    <dgm:pt modelId="{8A6A4FD1-E451-4BE3-A743-A0FDE5B0A7FD}" type="parTrans" cxnId="{B8681EDB-8852-4767-8C01-242874E3042B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3D5C43B9-F2E8-4DF9-B2DB-7E44032E8853}" type="sibTrans" cxnId="{B8681EDB-8852-4767-8C01-242874E3042B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9708A881-FB67-41CF-AD0A-1D831F975CE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endParaRPr lang="ru-RU" sz="1600" b="1" dirty="0" smtClean="0">
            <a:solidFill>
              <a:schemeClr val="bg1"/>
            </a:solidFill>
            <a:latin typeface="Arial Black" panose="020B0A04020102020204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endParaRPr lang="ru-RU" sz="1600" b="1" dirty="0" smtClean="0">
            <a:solidFill>
              <a:schemeClr val="bg1"/>
            </a:solidFill>
            <a:latin typeface="Arial Black" panose="020B0A04020102020204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«Основные направления развития гражданской обороны, защиты населения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 ЧС»</a:t>
          </a:r>
        </a:p>
        <a:p>
          <a:pPr>
            <a:spcAft>
              <a:spcPts val="0"/>
            </a:spcAft>
          </a:pPr>
          <a:endParaRPr lang="ru-RU" sz="2000" b="1" dirty="0">
            <a:solidFill>
              <a:srgbClr val="FFFF00"/>
            </a:solidFill>
            <a:latin typeface="Arial Black" panose="020B0A04020102020204" pitchFamily="34" charset="0"/>
            <a:cs typeface="Arial" pitchFamily="34" charset="0"/>
          </a:endParaRPr>
        </a:p>
      </dgm:t>
    </dgm:pt>
    <dgm:pt modelId="{BA992F37-F7C2-4F32-8D0B-F9DE760164B7}" type="parTrans" cxnId="{FFAB792F-0B9B-48D2-96BB-ED280FBCD2A7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972E6E36-5372-4F29-9BE3-909CD5A48097}" type="sibTrans" cxnId="{FFAB792F-0B9B-48D2-96BB-ED280FBCD2A7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15C06175-30E8-4A80-954E-1BC781670986}">
      <dgm:prSet phldrT="[Текст]" custT="1"/>
      <dgm:spPr>
        <a:solidFill>
          <a:schemeClr val="accent3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бюджетного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636F45-0B04-449E-8295-BA39D194A02A}" type="sibTrans" cxnId="{9C6BD64F-04C5-46E4-9493-92B5533B2443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74315028-C0D3-48F9-8B85-ADA742D78087}" type="parTrans" cxnId="{9C6BD64F-04C5-46E4-9493-92B5533B2443}">
      <dgm:prSet/>
      <dgm:spPr/>
      <dgm:t>
        <a:bodyPr/>
        <a:lstStyle/>
        <a:p>
          <a:endParaRPr lang="ru-RU">
            <a:latin typeface="Arial Black" panose="020B0A04020102020204" pitchFamily="34" charset="0"/>
          </a:endParaRPr>
        </a:p>
      </dgm:t>
    </dgm:pt>
    <dgm:pt modelId="{6E81EDF4-CED1-44E7-9396-5C4FE3BA58B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25BE69-E446-4888-9DD1-874723066C75}" type="parTrans" cxnId="{47DEF144-8407-40B0-94E1-D626DC219CDC}">
      <dgm:prSet/>
      <dgm:spPr/>
      <dgm:t>
        <a:bodyPr/>
        <a:lstStyle/>
        <a:p>
          <a:endParaRPr lang="ru-RU"/>
        </a:p>
      </dgm:t>
    </dgm:pt>
    <dgm:pt modelId="{7601729F-ECC3-4CB6-80EB-3E262D29E7AC}" type="sibTrans" cxnId="{47DEF144-8407-40B0-94E1-D626DC219CDC}">
      <dgm:prSet/>
      <dgm:spPr/>
      <dgm:t>
        <a:bodyPr/>
        <a:lstStyle/>
        <a:p>
          <a:endParaRPr lang="ru-RU"/>
        </a:p>
      </dgm:t>
    </dgm:pt>
    <dgm:pt modelId="{79000975-AAF5-4F60-B1E4-9C7D4AB7EEA5}" type="pres">
      <dgm:prSet presAssocID="{F3870314-E099-45A2-A194-F27AE8E289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EC174-A618-4138-B2F1-647CA7B94CC4}" type="pres">
      <dgm:prSet presAssocID="{F3870314-E099-45A2-A194-F27AE8E28974}" presName="radial" presStyleCnt="0">
        <dgm:presLayoutVars>
          <dgm:animLvl val="ctr"/>
        </dgm:presLayoutVars>
      </dgm:prSet>
      <dgm:spPr/>
    </dgm:pt>
    <dgm:pt modelId="{9EEFF49B-3195-46F8-8ACB-8D1591AA5987}" type="pres">
      <dgm:prSet presAssocID="{9708A881-FB67-41CF-AD0A-1D831F975CE5}" presName="centerShape" presStyleLbl="vennNode1" presStyleIdx="0" presStyleCnt="3" custAng="0" custScaleX="164541" custScaleY="48577" custLinFactNeighborX="-58599" custLinFactNeighborY="-33865"/>
      <dgm:spPr/>
      <dgm:t>
        <a:bodyPr/>
        <a:lstStyle/>
        <a:p>
          <a:endParaRPr lang="ru-RU"/>
        </a:p>
      </dgm:t>
    </dgm:pt>
    <dgm:pt modelId="{82E32210-721F-4304-B31C-D0FEA50D1488}" type="pres">
      <dgm:prSet presAssocID="{15C06175-30E8-4A80-954E-1BC781670986}" presName="node" presStyleLbl="vennNode1" presStyleIdx="1" presStyleCnt="3" custFlipVert="0" custScaleX="306831" custScaleY="67019" custRadScaleRad="124067" custRadScaleInc="-47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ACA34-C997-4A55-B2DC-36549FC19D3F}" type="pres">
      <dgm:prSet presAssocID="{6E81EDF4-CED1-44E7-9396-5C4FE3BA58BB}" presName="node" presStyleLbl="vennNode1" presStyleIdx="2" presStyleCnt="3" custFlipHor="0" custScaleX="318928" custScaleY="62346" custRadScaleRad="128499" custRadScaleInc="40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B792F-0B9B-48D2-96BB-ED280FBCD2A7}" srcId="{F3870314-E099-45A2-A194-F27AE8E28974}" destId="{9708A881-FB67-41CF-AD0A-1D831F975CE5}" srcOrd="0" destOrd="0" parTransId="{BA992F37-F7C2-4F32-8D0B-F9DE760164B7}" sibTransId="{972E6E36-5372-4F29-9BE3-909CD5A48097}"/>
    <dgm:cxn modelId="{9360F60A-D899-428C-B29F-4F82EA5714FA}" type="presOf" srcId="{9708A881-FB67-41CF-AD0A-1D831F975CE5}" destId="{9EEFF49B-3195-46F8-8ACB-8D1591AA5987}" srcOrd="0" destOrd="0" presId="urn:microsoft.com/office/officeart/2005/8/layout/radial3"/>
    <dgm:cxn modelId="{47DEF144-8407-40B0-94E1-D626DC219CDC}" srcId="{9708A881-FB67-41CF-AD0A-1D831F975CE5}" destId="{6E81EDF4-CED1-44E7-9396-5C4FE3BA58BB}" srcOrd="1" destOrd="0" parTransId="{9625BE69-E446-4888-9DD1-874723066C75}" sibTransId="{7601729F-ECC3-4CB6-80EB-3E262D29E7AC}"/>
    <dgm:cxn modelId="{AAC4F93E-4982-400D-A76B-7E4863AFFC41}" type="presOf" srcId="{15C06175-30E8-4A80-954E-1BC781670986}" destId="{82E32210-721F-4304-B31C-D0FEA50D1488}" srcOrd="0" destOrd="0" presId="urn:microsoft.com/office/officeart/2005/8/layout/radial3"/>
    <dgm:cxn modelId="{14255AD6-35B4-4D17-BE2E-DB3E9EAE55DB}" type="presOf" srcId="{F3870314-E099-45A2-A194-F27AE8E28974}" destId="{79000975-AAF5-4F60-B1E4-9C7D4AB7EEA5}" srcOrd="0" destOrd="0" presId="urn:microsoft.com/office/officeart/2005/8/layout/radial3"/>
    <dgm:cxn modelId="{9C6BD64F-04C5-46E4-9493-92B5533B2443}" srcId="{9708A881-FB67-41CF-AD0A-1D831F975CE5}" destId="{15C06175-30E8-4A80-954E-1BC781670986}" srcOrd="0" destOrd="0" parTransId="{74315028-C0D3-48F9-8B85-ADA742D78087}" sibTransId="{8A636F45-0B04-449E-8295-BA39D194A02A}"/>
    <dgm:cxn modelId="{04DF9AEF-5BFF-4B2E-9595-8CF46F08FB2C}" type="presOf" srcId="{6E81EDF4-CED1-44E7-9396-5C4FE3BA58BB}" destId="{103ACA34-C997-4A55-B2DC-36549FC19D3F}" srcOrd="0" destOrd="0" presId="urn:microsoft.com/office/officeart/2005/8/layout/radial3"/>
    <dgm:cxn modelId="{B8681EDB-8852-4767-8C01-242874E3042B}" srcId="{F3870314-E099-45A2-A194-F27AE8E28974}" destId="{41B07660-CFB0-4A89-A544-716C9D60EA18}" srcOrd="1" destOrd="0" parTransId="{8A6A4FD1-E451-4BE3-A743-A0FDE5B0A7FD}" sibTransId="{3D5C43B9-F2E8-4DF9-B2DB-7E44032E8853}"/>
    <dgm:cxn modelId="{98127230-C612-4D04-9B62-A7A3B09FF4BB}" type="presParOf" srcId="{79000975-AAF5-4F60-B1E4-9C7D4AB7EEA5}" destId="{FDCEC174-A618-4138-B2F1-647CA7B94CC4}" srcOrd="0" destOrd="0" presId="urn:microsoft.com/office/officeart/2005/8/layout/radial3"/>
    <dgm:cxn modelId="{56D4AA8A-4DFF-4C65-949F-215205B50C46}" type="presParOf" srcId="{FDCEC174-A618-4138-B2F1-647CA7B94CC4}" destId="{9EEFF49B-3195-46F8-8ACB-8D1591AA5987}" srcOrd="0" destOrd="0" presId="urn:microsoft.com/office/officeart/2005/8/layout/radial3"/>
    <dgm:cxn modelId="{A7ECBF2C-2A8A-4A68-8B71-2AE03103563A}" type="presParOf" srcId="{FDCEC174-A618-4138-B2F1-647CA7B94CC4}" destId="{82E32210-721F-4304-B31C-D0FEA50D1488}" srcOrd="1" destOrd="0" presId="urn:microsoft.com/office/officeart/2005/8/layout/radial3"/>
    <dgm:cxn modelId="{0C76EE35-393C-485C-887A-C55838A5122E}" type="presParOf" srcId="{FDCEC174-A618-4138-B2F1-647CA7B94CC4}" destId="{103ACA34-C997-4A55-B2DC-36549FC19D3F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909FB-0DDE-49A5-B3CA-230C0B7186F5}">
      <dsp:nvSpPr>
        <dsp:cNvPr id="0" name=""/>
        <dsp:cNvSpPr/>
      </dsp:nvSpPr>
      <dsp:spPr>
        <a:xfrm>
          <a:off x="5026611" y="1870580"/>
          <a:ext cx="3309822" cy="125030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1323" y="2053682"/>
        <a:ext cx="2340398" cy="884096"/>
      </dsp:txXfrm>
    </dsp:sp>
    <dsp:sp modelId="{59C0CE02-A939-4E70-BBD3-909D51573901}">
      <dsp:nvSpPr>
        <dsp:cNvPr id="0" name=""/>
        <dsp:cNvSpPr/>
      </dsp:nvSpPr>
      <dsp:spPr>
        <a:xfrm rot="21600000">
          <a:off x="6445820" y="1534413"/>
          <a:ext cx="486427" cy="224345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CA2F-A5B3-4FC6-8DE5-C0CD39B35BBD}">
      <dsp:nvSpPr>
        <dsp:cNvPr id="0" name=""/>
        <dsp:cNvSpPr/>
      </dsp:nvSpPr>
      <dsp:spPr>
        <a:xfrm>
          <a:off x="5026607" y="178826"/>
          <a:ext cx="3273841" cy="1266503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бюджета на очередной год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6050" y="364301"/>
        <a:ext cx="2314955" cy="895553"/>
      </dsp:txXfrm>
    </dsp:sp>
    <dsp:sp modelId="{1CE1D22B-522C-4E32-A093-026E894870DE}">
      <dsp:nvSpPr>
        <dsp:cNvPr id="0" name=""/>
        <dsp:cNvSpPr/>
      </dsp:nvSpPr>
      <dsp:spPr>
        <a:xfrm>
          <a:off x="6506895" y="3280374"/>
          <a:ext cx="486427" cy="224345"/>
        </a:xfrm>
        <a:prstGeom prst="triangle">
          <a:avLst/>
        </a:prstGeom>
        <a:solidFill>
          <a:srgbClr val="CC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071DB-A63A-4E7E-9733-012B1192E720}">
      <dsp:nvSpPr>
        <dsp:cNvPr id="0" name=""/>
        <dsp:cNvSpPr/>
      </dsp:nvSpPr>
      <dsp:spPr>
        <a:xfrm>
          <a:off x="585752" y="178829"/>
          <a:ext cx="3158013" cy="1343805"/>
        </a:xfrm>
        <a:prstGeom prst="ellipse">
          <a:avLst/>
        </a:prstGeom>
        <a:solidFill>
          <a:srgbClr val="10FC2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232" y="375625"/>
        <a:ext cx="2233053" cy="950213"/>
      </dsp:txXfrm>
    </dsp:sp>
    <dsp:sp modelId="{2D02792E-BB3A-4B04-BBDC-747E75464884}">
      <dsp:nvSpPr>
        <dsp:cNvPr id="0" name=""/>
        <dsp:cNvSpPr/>
      </dsp:nvSpPr>
      <dsp:spPr>
        <a:xfrm rot="10800000">
          <a:off x="1859258" y="1669673"/>
          <a:ext cx="486427" cy="224345"/>
        </a:xfrm>
        <a:prstGeom prst="triangle">
          <a:avLst/>
        </a:prstGeom>
        <a:solidFill>
          <a:srgbClr val="10FC2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B9404-2415-4580-840C-D687295BF07D}">
      <dsp:nvSpPr>
        <dsp:cNvPr id="0" name=""/>
        <dsp:cNvSpPr/>
      </dsp:nvSpPr>
      <dsp:spPr>
        <a:xfrm>
          <a:off x="585759" y="2011558"/>
          <a:ext cx="3129248" cy="1198063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в текущем году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4027" y="2187010"/>
        <a:ext cx="2212712" cy="847159"/>
      </dsp:txXfrm>
    </dsp:sp>
    <dsp:sp modelId="{6A250D6F-5E75-4CED-B1ED-031F43B8995C}">
      <dsp:nvSpPr>
        <dsp:cNvPr id="0" name=""/>
        <dsp:cNvSpPr/>
      </dsp:nvSpPr>
      <dsp:spPr>
        <a:xfrm rot="10800000">
          <a:off x="1854569" y="3350863"/>
          <a:ext cx="521611" cy="213361"/>
        </a:xfrm>
        <a:prstGeom prst="triangle">
          <a:avLst/>
        </a:prstGeom>
        <a:solidFill>
          <a:srgbClr val="00FF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8093A-0FBE-44B4-A0C3-75BC653B3D1D}">
      <dsp:nvSpPr>
        <dsp:cNvPr id="0" name=""/>
        <dsp:cNvSpPr/>
      </dsp:nvSpPr>
      <dsp:spPr>
        <a:xfrm>
          <a:off x="585759" y="3632824"/>
          <a:ext cx="3071997" cy="1345307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</a:t>
          </a:r>
          <a:r>
            <a:rPr lang="ru-RU" sz="16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предыдущего года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643" y="3829840"/>
        <a:ext cx="2172229" cy="951275"/>
      </dsp:txXfrm>
    </dsp:sp>
    <dsp:sp modelId="{943EBC7B-2D62-4160-982A-123170861D78}">
      <dsp:nvSpPr>
        <dsp:cNvPr id="0" name=""/>
        <dsp:cNvSpPr/>
      </dsp:nvSpPr>
      <dsp:spPr>
        <a:xfrm rot="5348148">
          <a:off x="4175537" y="4314497"/>
          <a:ext cx="486427" cy="224345"/>
        </a:xfrm>
        <a:prstGeom prst="triangle">
          <a:avLst/>
        </a:prstGeom>
        <a:solidFill>
          <a:srgbClr val="FFFF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6336-E515-48E5-AD47-EEC7C5259C2A}">
      <dsp:nvSpPr>
        <dsp:cNvPr id="0" name=""/>
        <dsp:cNvSpPr/>
      </dsp:nvSpPr>
      <dsp:spPr>
        <a:xfrm>
          <a:off x="5250216" y="3562334"/>
          <a:ext cx="3089414" cy="1359176"/>
        </a:xfrm>
        <a:prstGeom prst="ellipse">
          <a:avLst/>
        </a:prstGeom>
        <a:solidFill>
          <a:srgbClr val="FF99C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бюджета предыдущего года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2650" y="3761381"/>
        <a:ext cx="2184546" cy="961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6309-EAB4-4AC9-BB58-7D747CEB33D3}">
      <dsp:nvSpPr>
        <dsp:cNvPr id="0" name=""/>
        <dsp:cNvSpPr/>
      </dsp:nvSpPr>
      <dsp:spPr>
        <a:xfrm>
          <a:off x="406823" y="320"/>
          <a:ext cx="3155223" cy="100650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5391" tIns="40640" rIns="55391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rPr>
            <a:t>83</a:t>
          </a:r>
          <a:endParaRPr lang="ru-RU" sz="3200" b="1" kern="1200" dirty="0">
            <a:solidFill>
              <a:schemeClr val="bg1"/>
            </a:solidFill>
            <a:latin typeface="Arial Black" panose="020B0A04020102020204" pitchFamily="34" charset="0"/>
            <a:cs typeface="Arial" pitchFamily="34" charset="0"/>
          </a:endParaRPr>
        </a:p>
      </dsp:txBody>
      <dsp:txXfrm>
        <a:off x="868895" y="147719"/>
        <a:ext cx="2231079" cy="7117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6309-EAB4-4AC9-BB58-7D747CEB33D3}">
      <dsp:nvSpPr>
        <dsp:cNvPr id="0" name=""/>
        <dsp:cNvSpPr/>
      </dsp:nvSpPr>
      <dsp:spPr>
        <a:xfrm>
          <a:off x="1140732" y="143995"/>
          <a:ext cx="2605382" cy="77073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38629" tIns="40640" rIns="238629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Arial Black" panose="020B0A04020102020204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Black" panose="020B0A04020102020204" pitchFamily="34" charset="0"/>
              <a:cs typeface="Arial" pitchFamily="34" charset="0"/>
            </a:rPr>
            <a:t>23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Arial Black" panose="020B0A04020102020204" pitchFamily="34" charset="0"/>
            <a:cs typeface="Arial" pitchFamily="34" charset="0"/>
          </a:endParaRPr>
        </a:p>
      </dsp:txBody>
      <dsp:txXfrm>
        <a:off x="1522281" y="256867"/>
        <a:ext cx="1842284" cy="5449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6309-EAB4-4AC9-BB58-7D747CEB33D3}">
      <dsp:nvSpPr>
        <dsp:cNvPr id="0" name=""/>
        <dsp:cNvSpPr/>
      </dsp:nvSpPr>
      <dsp:spPr>
        <a:xfrm>
          <a:off x="73359" y="0"/>
          <a:ext cx="3086913" cy="117117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5941" tIns="40640" rIns="205941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latin typeface="Arial Black" panose="020B0A04020102020204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rPr>
            <a:t>46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Arial Black" panose="020B0A04020102020204" pitchFamily="34" charset="0"/>
            <a:cs typeface="Arial" pitchFamily="34" charset="0"/>
          </a:endParaRPr>
        </a:p>
      </dsp:txBody>
      <dsp:txXfrm>
        <a:off x="525427" y="171514"/>
        <a:ext cx="2182777" cy="8281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4F850-0F31-4755-906E-B1B516070362}">
      <dsp:nvSpPr>
        <dsp:cNvPr id="0" name=""/>
        <dsp:cNvSpPr/>
      </dsp:nvSpPr>
      <dsp:spPr>
        <a:xfrm>
          <a:off x="0" y="573"/>
          <a:ext cx="8135788" cy="58596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самоуправления-185млн.руб.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04" y="29177"/>
        <a:ext cx="8078580" cy="528755"/>
      </dsp:txXfrm>
    </dsp:sp>
    <dsp:sp modelId="{AB4E72F1-D896-4DE5-BECA-C07EC30559A5}">
      <dsp:nvSpPr>
        <dsp:cNvPr id="0" name=""/>
        <dsp:cNvSpPr/>
      </dsp:nvSpPr>
      <dsp:spPr>
        <a:xfrm>
          <a:off x="0" y="598349"/>
          <a:ext cx="8135788" cy="58596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расходы-154млн.руб.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04" y="626953"/>
        <a:ext cx="8078580" cy="528755"/>
      </dsp:txXfrm>
    </dsp:sp>
    <dsp:sp modelId="{73A6A5F5-1D38-4E99-88B3-C5D158974700}">
      <dsp:nvSpPr>
        <dsp:cNvPr id="0" name=""/>
        <dsp:cNvSpPr/>
      </dsp:nvSpPr>
      <dsp:spPr>
        <a:xfrm>
          <a:off x="0" y="1196126"/>
          <a:ext cx="8135788" cy="585963"/>
        </a:xfrm>
        <a:prstGeom prst="roundRect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 содержание муниципальных учреждений  не социальной сферы – 71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04" y="1224730"/>
        <a:ext cx="8078580" cy="528755"/>
      </dsp:txXfrm>
    </dsp:sp>
    <dsp:sp modelId="{1944D827-7C5D-4488-8A1C-8C763FB6BD1E}">
      <dsp:nvSpPr>
        <dsp:cNvPr id="0" name=""/>
        <dsp:cNvSpPr/>
      </dsp:nvSpPr>
      <dsp:spPr>
        <a:xfrm>
          <a:off x="0" y="1793902"/>
          <a:ext cx="8135788" cy="585963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обеспечение муниципального задания  МАУ «Центр  социального обслуживания населения» 79 млн.руб.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04" y="1822506"/>
        <a:ext cx="8078580" cy="528755"/>
      </dsp:txXfrm>
    </dsp:sp>
    <dsp:sp modelId="{A7C34ADF-DC8A-4360-BD76-5B101ADF0D6A}">
      <dsp:nvSpPr>
        <dsp:cNvPr id="0" name=""/>
        <dsp:cNvSpPr/>
      </dsp:nvSpPr>
      <dsp:spPr>
        <a:xfrm>
          <a:off x="0" y="2391678"/>
          <a:ext cx="8135788" cy="585963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коммунальное хозяйство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-3 </a:t>
          </a: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04" y="2420282"/>
        <a:ext cx="8078580" cy="528755"/>
      </dsp:txXfrm>
    </dsp:sp>
    <dsp:sp modelId="{C908E2E3-4CB7-48C0-B675-1AB9C92F3006}">
      <dsp:nvSpPr>
        <dsp:cNvPr id="0" name=""/>
        <dsp:cNvSpPr/>
      </dsp:nvSpPr>
      <dsp:spPr>
        <a:xfrm>
          <a:off x="0" y="2989455"/>
          <a:ext cx="8135788" cy="585963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жилищное хозяйство -45 млн.руб.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04" y="3018059"/>
        <a:ext cx="8078580" cy="528755"/>
      </dsp:txXfrm>
    </dsp:sp>
    <dsp:sp modelId="{A0024C26-2127-4E7E-AA88-25DD640EB024}">
      <dsp:nvSpPr>
        <dsp:cNvPr id="0" name=""/>
        <dsp:cNvSpPr/>
      </dsp:nvSpPr>
      <dsp:spPr>
        <a:xfrm>
          <a:off x="0" y="3586208"/>
          <a:ext cx="8135788" cy="752125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Благоустройство-5 млн.руб.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16" y="3622924"/>
        <a:ext cx="8062356" cy="678693"/>
      </dsp:txXfrm>
    </dsp:sp>
    <dsp:sp modelId="{B6BC03FD-47A5-4536-9DF5-8CA17C7F23B1}">
      <dsp:nvSpPr>
        <dsp:cNvPr id="0" name=""/>
        <dsp:cNvSpPr/>
      </dsp:nvSpPr>
      <dsp:spPr>
        <a:xfrm>
          <a:off x="0" y="4265531"/>
          <a:ext cx="8135788" cy="585963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Гранты, летний отдых детей-11 млн.руб.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Лесное хозяйство и другие расходы  в области национальной  экономики -21 </a:t>
          </a:r>
          <a:r>
            <a:rPr lang="ru-RU" sz="1600" b="1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04" y="4294135"/>
        <a:ext cx="8078580" cy="528755"/>
      </dsp:txXfrm>
    </dsp:sp>
    <dsp:sp modelId="{F7D890AD-1747-42F2-8598-AAAEA747B5D7}">
      <dsp:nvSpPr>
        <dsp:cNvPr id="0" name=""/>
        <dsp:cNvSpPr/>
      </dsp:nvSpPr>
      <dsp:spPr>
        <a:xfrm>
          <a:off x="0" y="4948946"/>
          <a:ext cx="8135788" cy="451080"/>
        </a:xfrm>
        <a:prstGeom prst="roundRect">
          <a:avLst/>
        </a:prstGeom>
        <a:solidFill>
          <a:srgbClr val="99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расходы -14 млн.руб.</a:t>
          </a:r>
          <a:endParaRPr lang="ru-RU" sz="16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20" y="4970966"/>
        <a:ext cx="8091748" cy="407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89FE-541A-47E0-AF13-CCF049494F87}">
      <dsp:nvSpPr>
        <dsp:cNvPr id="0" name=""/>
        <dsp:cNvSpPr/>
      </dsp:nvSpPr>
      <dsp:spPr>
        <a:xfrm>
          <a:off x="3637804" y="2676448"/>
          <a:ext cx="1529885" cy="10656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14156</a:t>
          </a:r>
          <a:endParaRPr lang="ru-RU" sz="1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861850" y="2832512"/>
        <a:ext cx="1081793" cy="753541"/>
      </dsp:txXfrm>
    </dsp:sp>
    <dsp:sp modelId="{7BC66545-C023-45B3-A75B-0CDBEA958CBE}">
      <dsp:nvSpPr>
        <dsp:cNvPr id="0" name=""/>
        <dsp:cNvSpPr/>
      </dsp:nvSpPr>
      <dsp:spPr>
        <a:xfrm rot="16989344">
          <a:off x="4311338" y="1923352"/>
          <a:ext cx="759975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0099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75523" y="2115065"/>
        <a:ext cx="593780" cy="332390"/>
      </dsp:txXfrm>
    </dsp:sp>
    <dsp:sp modelId="{D83E697A-927F-47F3-BA99-0EA6C03BFC1B}">
      <dsp:nvSpPr>
        <dsp:cNvPr id="0" name=""/>
        <dsp:cNvSpPr/>
      </dsp:nvSpPr>
      <dsp:spPr>
        <a:xfrm>
          <a:off x="4123114" y="514920"/>
          <a:ext cx="1551034" cy="1145557"/>
        </a:xfrm>
        <a:prstGeom prst="ellipse">
          <a:avLst/>
        </a:prstGeom>
        <a:solidFill>
          <a:srgbClr val="009900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ЖКХ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368</a:t>
          </a:r>
          <a:endParaRPr lang="ru-RU" sz="1400" b="1" kern="1200" baseline="0" dirty="0">
            <a:solidFill>
              <a:schemeClr val="bg1">
                <a:lumMod val="9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50258" y="682683"/>
        <a:ext cx="1096746" cy="810031"/>
      </dsp:txXfrm>
    </dsp:sp>
    <dsp:sp modelId="{394AD471-8957-42AC-BC3F-655176179E11}">
      <dsp:nvSpPr>
        <dsp:cNvPr id="0" name=""/>
        <dsp:cNvSpPr/>
      </dsp:nvSpPr>
      <dsp:spPr>
        <a:xfrm rot="19134775">
          <a:off x="5033286" y="2030656"/>
          <a:ext cx="806991" cy="553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53752" y="2196064"/>
        <a:ext cx="640796" cy="332390"/>
      </dsp:txXfrm>
    </dsp:sp>
    <dsp:sp modelId="{B79A4DBF-90B2-482D-9FC9-E67BB65D68EB}">
      <dsp:nvSpPr>
        <dsp:cNvPr id="0" name=""/>
        <dsp:cNvSpPr/>
      </dsp:nvSpPr>
      <dsp:spPr>
        <a:xfrm>
          <a:off x="5794393" y="673023"/>
          <a:ext cx="1539198" cy="130348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Нац.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10600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19803" y="863914"/>
        <a:ext cx="1088378" cy="921706"/>
      </dsp:txXfrm>
    </dsp:sp>
    <dsp:sp modelId="{EB3B4610-E749-47A6-8B1D-94F54D1756BA}">
      <dsp:nvSpPr>
        <dsp:cNvPr id="0" name=""/>
        <dsp:cNvSpPr/>
      </dsp:nvSpPr>
      <dsp:spPr>
        <a:xfrm rot="20889168">
          <a:off x="5375842" y="2664363"/>
          <a:ext cx="608299" cy="553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7612" y="2792219"/>
        <a:ext cx="442104" cy="332390"/>
      </dsp:txXfrm>
    </dsp:sp>
    <dsp:sp modelId="{2BDE92C5-8A71-4AD4-A464-8B02F131E21B}">
      <dsp:nvSpPr>
        <dsp:cNvPr id="0" name=""/>
        <dsp:cNvSpPr/>
      </dsp:nvSpPr>
      <dsp:spPr>
        <a:xfrm>
          <a:off x="6237983" y="2016373"/>
          <a:ext cx="1489118" cy="1303488"/>
        </a:xfrm>
        <a:prstGeom prst="ellipse">
          <a:avLst/>
        </a:prstGeom>
        <a:solidFill>
          <a:schemeClr val="accent5">
            <a:lumMod val="75000"/>
          </a:schemeClr>
        </a:solidFill>
        <a:ln>
          <a:solidFill>
            <a:schemeClr val="bg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rPr>
            <a:t>Общегос</a:t>
          </a:r>
          <a:r>
            <a:rPr lang="ru-RU" sz="1400" b="1" kern="1200" dirty="0" smtClean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rPr>
            <a:t>.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330</a:t>
          </a:r>
          <a:endParaRPr lang="ru-RU" sz="1400" b="1" kern="1200" baseline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456059" y="2207264"/>
        <a:ext cx="1052966" cy="921706"/>
      </dsp:txXfrm>
    </dsp:sp>
    <dsp:sp modelId="{DF91B256-DD86-4C50-BF48-91ADFC79ECB9}">
      <dsp:nvSpPr>
        <dsp:cNvPr id="0" name=""/>
        <dsp:cNvSpPr/>
      </dsp:nvSpPr>
      <dsp:spPr>
        <a:xfrm rot="1719307">
          <a:off x="5363278" y="3594290"/>
          <a:ext cx="501771" cy="553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2496" y="3668993"/>
        <a:ext cx="351240" cy="332390"/>
      </dsp:txXfrm>
    </dsp:sp>
    <dsp:sp modelId="{FE7C4730-E6D1-45E6-A9EB-31E329FF4F48}">
      <dsp:nvSpPr>
        <dsp:cNvPr id="0" name=""/>
        <dsp:cNvSpPr/>
      </dsp:nvSpPr>
      <dsp:spPr>
        <a:xfrm>
          <a:off x="6135059" y="3912895"/>
          <a:ext cx="1594948" cy="1357661"/>
        </a:xfrm>
        <a:prstGeom prst="ellipse">
          <a:avLst/>
        </a:prstGeom>
        <a:solidFill>
          <a:srgbClr val="FF9999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Нац.безопасность</a:t>
          </a: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 правоохранительная деятельность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50</a:t>
          </a:r>
        </a:p>
      </dsp:txBody>
      <dsp:txXfrm>
        <a:off x="6368634" y="4111720"/>
        <a:ext cx="1127798" cy="960011"/>
      </dsp:txXfrm>
    </dsp:sp>
    <dsp:sp modelId="{D3EA1707-D793-4222-B5C5-584AE1AE0456}">
      <dsp:nvSpPr>
        <dsp:cNvPr id="0" name=""/>
        <dsp:cNvSpPr/>
      </dsp:nvSpPr>
      <dsp:spPr>
        <a:xfrm rot="4389363">
          <a:off x="4421555" y="3972212"/>
          <a:ext cx="592067" cy="553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4480574" y="4003476"/>
        <a:ext cx="425872" cy="332390"/>
      </dsp:txXfrm>
    </dsp:sp>
    <dsp:sp modelId="{C1015EFA-012A-4449-94AE-DCD5F55BF236}">
      <dsp:nvSpPr>
        <dsp:cNvPr id="0" name=""/>
        <dsp:cNvSpPr/>
      </dsp:nvSpPr>
      <dsp:spPr>
        <a:xfrm>
          <a:off x="4247830" y="4782094"/>
          <a:ext cx="1656825" cy="1303488"/>
        </a:xfrm>
        <a:prstGeom prst="ellipse">
          <a:avLst/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Образование</a:t>
          </a: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400" b="1" kern="1200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2142</a:t>
          </a:r>
        </a:p>
      </dsp:txBody>
      <dsp:txXfrm>
        <a:off x="4490466" y="4972985"/>
        <a:ext cx="1171553" cy="921706"/>
      </dsp:txXfrm>
    </dsp:sp>
    <dsp:sp modelId="{D7448921-90D3-40DD-8D75-936FF350B717}">
      <dsp:nvSpPr>
        <dsp:cNvPr id="0" name=""/>
        <dsp:cNvSpPr/>
      </dsp:nvSpPr>
      <dsp:spPr>
        <a:xfrm rot="7286944">
          <a:off x="3555749" y="3901069"/>
          <a:ext cx="573153" cy="553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3682202" y="3940974"/>
        <a:ext cx="406958" cy="332390"/>
      </dsp:txXfrm>
    </dsp:sp>
    <dsp:sp modelId="{9F8548B8-0CEE-4866-B882-A8C3384AC750}">
      <dsp:nvSpPr>
        <dsp:cNvPr id="0" name=""/>
        <dsp:cNvSpPr/>
      </dsp:nvSpPr>
      <dsp:spPr>
        <a:xfrm>
          <a:off x="2342059" y="4624060"/>
          <a:ext cx="1593697" cy="13034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Культура 191</a:t>
          </a:r>
        </a:p>
      </dsp:txBody>
      <dsp:txXfrm>
        <a:off x="2575451" y="4814951"/>
        <a:ext cx="1126913" cy="921706"/>
      </dsp:txXfrm>
    </dsp:sp>
    <dsp:sp modelId="{323EE4A1-494D-40CD-9EC0-75A55274DEB9}">
      <dsp:nvSpPr>
        <dsp:cNvPr id="0" name=""/>
        <dsp:cNvSpPr/>
      </dsp:nvSpPr>
      <dsp:spPr>
        <a:xfrm rot="9447335">
          <a:off x="2861594" y="3391310"/>
          <a:ext cx="870818" cy="553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3021439" y="3470246"/>
        <a:ext cx="704623" cy="332390"/>
      </dsp:txXfrm>
    </dsp:sp>
    <dsp:sp modelId="{875B44B0-7C19-4600-B99E-A8EF6B560ED4}">
      <dsp:nvSpPr>
        <dsp:cNvPr id="0" name=""/>
        <dsp:cNvSpPr/>
      </dsp:nvSpPr>
      <dsp:spPr>
        <a:xfrm>
          <a:off x="1263651" y="3517766"/>
          <a:ext cx="1651950" cy="13034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Социальная политика 387</a:t>
          </a:r>
          <a:endParaRPr lang="ru-RU" sz="1400" b="1" kern="120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05573" y="3708657"/>
        <a:ext cx="1168106" cy="921706"/>
      </dsp:txXfrm>
    </dsp:sp>
    <dsp:sp modelId="{9B7557EA-3C2C-41B8-891C-22FCF1E5A5A9}">
      <dsp:nvSpPr>
        <dsp:cNvPr id="0" name=""/>
        <dsp:cNvSpPr/>
      </dsp:nvSpPr>
      <dsp:spPr>
        <a:xfrm rot="11495363">
          <a:off x="2809997" y="2668726"/>
          <a:ext cx="615099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974498" y="2796216"/>
        <a:ext cx="448904" cy="332390"/>
      </dsp:txXfrm>
    </dsp:sp>
    <dsp:sp modelId="{1B6AFE21-1CF3-4731-831F-B12DE4C4923E}">
      <dsp:nvSpPr>
        <dsp:cNvPr id="0" name=""/>
        <dsp:cNvSpPr/>
      </dsp:nvSpPr>
      <dsp:spPr>
        <a:xfrm>
          <a:off x="1214117" y="2040213"/>
          <a:ext cx="1332087" cy="130348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Физкультура  и спор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baseline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85</a:t>
          </a:r>
        </a:p>
      </dsp:txBody>
      <dsp:txXfrm>
        <a:off x="1409197" y="2231104"/>
        <a:ext cx="941927" cy="921706"/>
      </dsp:txXfrm>
    </dsp:sp>
    <dsp:sp modelId="{E261FEF4-1B9A-453C-BEF5-3922C3D9CCC0}">
      <dsp:nvSpPr>
        <dsp:cNvPr id="0" name=""/>
        <dsp:cNvSpPr/>
      </dsp:nvSpPr>
      <dsp:spPr>
        <a:xfrm rot="13790979">
          <a:off x="3239943" y="1975427"/>
          <a:ext cx="711223" cy="553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376621" y="2149739"/>
        <a:ext cx="545028" cy="332390"/>
      </dsp:txXfrm>
    </dsp:sp>
    <dsp:sp modelId="{773F8916-0D61-4A38-BF7A-1DD17FB07918}">
      <dsp:nvSpPr>
        <dsp:cNvPr id="0" name=""/>
        <dsp:cNvSpPr/>
      </dsp:nvSpPr>
      <dsp:spPr>
        <a:xfrm>
          <a:off x="2040251" y="565114"/>
          <a:ext cx="1363448" cy="13034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Здравоохранение 2</a:t>
          </a:r>
        </a:p>
      </dsp:txBody>
      <dsp:txXfrm>
        <a:off x="2239923" y="756005"/>
        <a:ext cx="964104" cy="921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843134" y="0"/>
          <a:ext cx="6080760" cy="1157467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9598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Социальной направленности 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32501" y="0"/>
        <a:ext cx="5791393" cy="1157467"/>
      </dsp:txXfrm>
    </dsp:sp>
    <dsp:sp modelId="{CDEEEE10-C59F-458A-A330-64FB345920B8}">
      <dsp:nvSpPr>
        <dsp:cNvPr id="0" name=""/>
        <dsp:cNvSpPr/>
      </dsp:nvSpPr>
      <dsp:spPr>
        <a:xfrm>
          <a:off x="1514839" y="547150"/>
          <a:ext cx="67120" cy="6712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D8FD9-8655-4223-9B07-DA30975E8426}">
      <dsp:nvSpPr>
        <dsp:cNvPr id="0" name=""/>
        <dsp:cNvSpPr/>
      </dsp:nvSpPr>
      <dsp:spPr>
        <a:xfrm rot="10800000">
          <a:off x="1867222" y="1271952"/>
          <a:ext cx="6080760" cy="1157467"/>
        </a:xfrm>
        <a:prstGeom prst="homePlate">
          <a:avLst/>
        </a:prstGeom>
        <a:solidFill>
          <a:srgbClr val="009900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598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На поддержку отраслей экономики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56589" y="1271952"/>
        <a:ext cx="5791393" cy="1157467"/>
      </dsp:txXfrm>
    </dsp:sp>
    <dsp:sp modelId="{7EF8BE09-5364-42D7-9760-82274CC4EAA5}">
      <dsp:nvSpPr>
        <dsp:cNvPr id="0" name=""/>
        <dsp:cNvSpPr/>
      </dsp:nvSpPr>
      <dsp:spPr>
        <a:xfrm>
          <a:off x="421277" y="1211678"/>
          <a:ext cx="1342411" cy="1342411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828366" y="2634399"/>
          <a:ext cx="6132568" cy="1157467"/>
        </a:xfrm>
        <a:prstGeom prst="homePlate">
          <a:avLst/>
        </a:prstGeom>
        <a:solidFill>
          <a:srgbClr val="FF0000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5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строительство, ремонт дорог,   благоустройство, </a:t>
          </a:r>
          <a:r>
            <a:rPr lang="ru-RU" sz="23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транспорт,коммунальное</a:t>
          </a: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хозяйство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17733" y="2634399"/>
        <a:ext cx="5843201" cy="1157467"/>
      </dsp:txXfrm>
    </dsp:sp>
    <dsp:sp modelId="{3D9C69A5-AD64-4190-A28F-BF140A0F02B3}">
      <dsp:nvSpPr>
        <dsp:cNvPr id="0" name=""/>
        <dsp:cNvSpPr/>
      </dsp:nvSpPr>
      <dsp:spPr>
        <a:xfrm>
          <a:off x="449427" y="2584969"/>
          <a:ext cx="1342411" cy="1342411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867222" y="3996846"/>
          <a:ext cx="6080760" cy="1157467"/>
        </a:xfrm>
        <a:prstGeom prst="homePlate">
          <a:avLst/>
        </a:prstGeom>
        <a:solidFill>
          <a:srgbClr val="FFFF00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598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 характера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56589" y="3996846"/>
        <a:ext cx="5791393" cy="1157467"/>
      </dsp:txXfrm>
    </dsp:sp>
    <dsp:sp modelId="{8E35D09F-D250-42A6-AE12-DF88E525A59E}">
      <dsp:nvSpPr>
        <dsp:cNvPr id="0" name=""/>
        <dsp:cNvSpPr/>
      </dsp:nvSpPr>
      <dsp:spPr>
        <a:xfrm>
          <a:off x="454137" y="3906351"/>
          <a:ext cx="1342411" cy="1342411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B4E8B-62A1-47F2-8E1F-F708A460FB31}">
      <dsp:nvSpPr>
        <dsp:cNvPr id="0" name=""/>
        <dsp:cNvSpPr/>
      </dsp:nvSpPr>
      <dsp:spPr>
        <a:xfrm rot="10800000">
          <a:off x="1807107" y="71859"/>
          <a:ext cx="2325855" cy="1151088"/>
        </a:xfrm>
        <a:prstGeom prst="homePlat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28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органов местного  самоуправления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94879" y="71859"/>
        <a:ext cx="2038083" cy="1151088"/>
      </dsp:txXfrm>
    </dsp:sp>
    <dsp:sp modelId="{0DC90E24-B2C0-4D2A-857A-4AEFD5DF38CF}">
      <dsp:nvSpPr>
        <dsp:cNvPr id="0" name=""/>
        <dsp:cNvSpPr/>
      </dsp:nvSpPr>
      <dsp:spPr>
        <a:xfrm>
          <a:off x="19350" y="27284"/>
          <a:ext cx="1613026" cy="12685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5F30F-EC80-468B-A850-F6687D923A0E}">
      <dsp:nvSpPr>
        <dsp:cNvPr id="0" name=""/>
        <dsp:cNvSpPr/>
      </dsp:nvSpPr>
      <dsp:spPr>
        <a:xfrm rot="10800000">
          <a:off x="1973069" y="1655410"/>
          <a:ext cx="2166593" cy="1026948"/>
        </a:xfrm>
        <a:prstGeom prst="homePlate">
          <a:avLst/>
        </a:prstGeom>
        <a:solidFill>
          <a:srgbClr val="FF99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2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Молодежная политика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229806" y="1655410"/>
        <a:ext cx="1909856" cy="1026948"/>
      </dsp:txXfrm>
    </dsp:sp>
    <dsp:sp modelId="{8B051FAC-49BE-4D3A-B870-C7AFE00AB04B}">
      <dsp:nvSpPr>
        <dsp:cNvPr id="0" name=""/>
        <dsp:cNvSpPr/>
      </dsp:nvSpPr>
      <dsp:spPr>
        <a:xfrm>
          <a:off x="107500" y="1512166"/>
          <a:ext cx="1650526" cy="14570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8F408-E4FD-4D77-BBC4-CD4878092A9B}">
      <dsp:nvSpPr>
        <dsp:cNvPr id="0" name=""/>
        <dsp:cNvSpPr/>
      </dsp:nvSpPr>
      <dsp:spPr>
        <a:xfrm rot="10800000">
          <a:off x="1957237" y="3439395"/>
          <a:ext cx="2146678" cy="1090141"/>
        </a:xfrm>
        <a:prstGeom prst="homePlate">
          <a:avLst/>
        </a:prstGeom>
        <a:solidFill>
          <a:srgbClr val="00B0F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22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229772" y="3439395"/>
        <a:ext cx="1874143" cy="1090141"/>
      </dsp:txXfrm>
    </dsp:sp>
    <dsp:sp modelId="{CC7F218B-12CD-4A5E-94F1-C905A79A63AD}">
      <dsp:nvSpPr>
        <dsp:cNvPr id="0" name=""/>
        <dsp:cNvSpPr/>
      </dsp:nvSpPr>
      <dsp:spPr>
        <a:xfrm>
          <a:off x="107502" y="3289498"/>
          <a:ext cx="1737637" cy="15367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D9E4D-CC98-4DF4-8B98-E40A9873260A}">
      <dsp:nvSpPr>
        <dsp:cNvPr id="0" name=""/>
        <dsp:cNvSpPr/>
      </dsp:nvSpPr>
      <dsp:spPr>
        <a:xfrm flipH="1">
          <a:off x="2635569" y="-88591"/>
          <a:ext cx="102837" cy="6346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2755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2661278" y="70074"/>
        <a:ext cx="77128" cy="317331"/>
      </dsp:txXfrm>
    </dsp:sp>
    <dsp:sp modelId="{8911D67E-029D-4E30-981F-263F2EF8576F}">
      <dsp:nvSpPr>
        <dsp:cNvPr id="0" name=""/>
        <dsp:cNvSpPr/>
      </dsp:nvSpPr>
      <dsp:spPr>
        <a:xfrm>
          <a:off x="-6" y="0"/>
          <a:ext cx="4932053" cy="1584176"/>
        </a:xfrm>
        <a:prstGeom prst="rect">
          <a:avLst/>
        </a:prstGeom>
        <a:solidFill>
          <a:srgbClr val="FF9999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МАУ 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«Центр  реализации  молодежных  и профилактических  программ» - расходы составили 48 млн.руб.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31 декабря 2017 года в досуговых учреждениях сферы молодежной политики на  постоянной основе занимается 2318 человек. Учреждение  координирует деятельность  советов рабочей и студенческой молодежи,  организует рабочие встречи  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молодежного 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парламента, функционируют 27 волонтерских отрядов.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6" y="0"/>
        <a:ext cx="4932053" cy="15841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11CE-1E0C-4835-B479-98C9B442848B}">
      <dsp:nvSpPr>
        <dsp:cNvPr id="0" name=""/>
        <dsp:cNvSpPr/>
      </dsp:nvSpPr>
      <dsp:spPr>
        <a:xfrm>
          <a:off x="105656" y="-92746"/>
          <a:ext cx="4765766" cy="4791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7606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>
            <a:solidFill>
              <a:schemeClr val="tx1"/>
            </a:solidFill>
          </a:endParaRPr>
        </a:p>
      </dsp:txBody>
      <dsp:txXfrm>
        <a:off x="105656" y="27038"/>
        <a:ext cx="4645983" cy="239567"/>
      </dsp:txXfrm>
    </dsp:sp>
    <dsp:sp modelId="{57B49D74-8410-471D-9495-7FFDA5F22FBD}">
      <dsp:nvSpPr>
        <dsp:cNvPr id="0" name=""/>
        <dsp:cNvSpPr/>
      </dsp:nvSpPr>
      <dsp:spPr>
        <a:xfrm>
          <a:off x="-83398" y="0"/>
          <a:ext cx="4894177" cy="1656184"/>
        </a:xfrm>
        <a:prstGeom prst="rect">
          <a:avLst/>
        </a:prstGeom>
        <a:solidFill>
          <a:srgbClr val="00B0F0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МАУ ДО «Дом детского  творчества» реализует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общеразвивающие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программы дополнительного образования по направленностям: художественная, социально- педагогическая, естественно- научная, техническая,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туристско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- краеведческая, физкультурно-спортивная. По  лицензионным образовательным программам на постоянной основе занимаются 3989 чел., в том числе на платной основе 380 чел.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 составили 64 млн.руб.</a:t>
          </a:r>
        </a:p>
      </dsp:txBody>
      <dsp:txXfrm>
        <a:off x="-83398" y="0"/>
        <a:ext cx="4894177" cy="16561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E8329-7278-457B-B354-4A8D3B7D197A}">
      <dsp:nvSpPr>
        <dsp:cNvPr id="0" name=""/>
        <dsp:cNvSpPr/>
      </dsp:nvSpPr>
      <dsp:spPr>
        <a:xfrm rot="16200000">
          <a:off x="-978058" y="2444323"/>
          <a:ext cx="3434735" cy="75438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65326" bIns="0" numCol="1" spcCol="1270" anchor="ctr" anchorCtr="1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Коммунальное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хозяйство-133млн.руб</a:t>
          </a:r>
          <a:r>
            <a:rPr lang="ru-RU" sz="1600" b="1" kern="1200" dirty="0" smtClean="0">
              <a:solidFill>
                <a:schemeClr val="tx1"/>
              </a:solidFill>
            </a:rPr>
            <a:t>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-978058" y="2444323"/>
        <a:ext cx="3434735" cy="754385"/>
      </dsp:txXfrm>
    </dsp:sp>
    <dsp:sp modelId="{4815921E-721D-48F0-ACA3-04C18D86402C}">
      <dsp:nvSpPr>
        <dsp:cNvPr id="0" name=""/>
        <dsp:cNvSpPr/>
      </dsp:nvSpPr>
      <dsp:spPr>
        <a:xfrm>
          <a:off x="1152112" y="792071"/>
          <a:ext cx="6721743" cy="3554416"/>
        </a:xfrm>
        <a:prstGeom prst="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 w="55000" cap="flat" cmpd="thickThin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6532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Основные расходы :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Капитальный ремонт напорных коллекторов 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Аварийное прикрытие и техобслуживание центрального теплового пункта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Капитальный ремонт  теплосетей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Строительство  Соколовского водозабора и водоочистительных сооружений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Составление  проектной документации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152112" y="792071"/>
        <a:ext cx="6721743" cy="3554416"/>
      </dsp:txXfrm>
    </dsp:sp>
    <dsp:sp modelId="{0D900509-FF8C-4D6F-AA4B-6A96C734F9C2}">
      <dsp:nvSpPr>
        <dsp:cNvPr id="0" name=""/>
        <dsp:cNvSpPr/>
      </dsp:nvSpPr>
      <dsp:spPr>
        <a:xfrm>
          <a:off x="5760641" y="0"/>
          <a:ext cx="2120682" cy="150877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FF49B-3195-46F8-8ACB-8D1591AA5987}">
      <dsp:nvSpPr>
        <dsp:cNvPr id="0" name=""/>
        <dsp:cNvSpPr/>
      </dsp:nvSpPr>
      <dsp:spPr>
        <a:xfrm>
          <a:off x="0" y="647658"/>
          <a:ext cx="4772628" cy="1409010"/>
        </a:xfrm>
        <a:prstGeom prst="ellipse">
          <a:avLst/>
        </a:prstGeom>
        <a:solidFill>
          <a:srgbClr val="7030A0">
            <a:alpha val="9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solidFill>
              <a:schemeClr val="bg1"/>
            </a:solidFill>
            <a:latin typeface="Arial Black" panose="020B0A04020102020204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solidFill>
              <a:schemeClr val="bg1"/>
            </a:solidFill>
            <a:latin typeface="Arial Black" panose="020B0A04020102020204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«Основные направления развития гражданской обороны, защиты населения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 ЧС»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rgbClr val="FFFF00"/>
            </a:solidFill>
            <a:latin typeface="Arial Black" panose="020B0A04020102020204" pitchFamily="34" charset="0"/>
            <a:cs typeface="Arial" pitchFamily="34" charset="0"/>
          </a:endParaRPr>
        </a:p>
      </dsp:txBody>
      <dsp:txXfrm>
        <a:off x="698935" y="854003"/>
        <a:ext cx="3374758" cy="996320"/>
      </dsp:txXfrm>
    </dsp:sp>
    <dsp:sp modelId="{82E32210-721F-4304-B31C-D0FEA50D1488}">
      <dsp:nvSpPr>
        <dsp:cNvPr id="0" name=""/>
        <dsp:cNvSpPr/>
      </dsp:nvSpPr>
      <dsp:spPr>
        <a:xfrm>
          <a:off x="12083" y="1945029"/>
          <a:ext cx="4449925" cy="971966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бюджетного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3759" y="2087370"/>
        <a:ext cx="3146573" cy="687284"/>
      </dsp:txXfrm>
    </dsp:sp>
    <dsp:sp modelId="{103ACA34-C997-4A55-B2DC-36549FC19D3F}">
      <dsp:nvSpPr>
        <dsp:cNvPr id="0" name=""/>
        <dsp:cNvSpPr/>
      </dsp:nvSpPr>
      <dsp:spPr>
        <a:xfrm>
          <a:off x="0" y="2912157"/>
          <a:ext cx="4625366" cy="9041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7369" y="3044573"/>
        <a:ext cx="3270628" cy="63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C77D-E12F-4EBA-B9E6-38CB1DD04F8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1BAA-9059-48AE-9F73-B8F67F34E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EF44BD-E9F3-4BC8-B8C6-E0D6BD226C62}" type="datetimeFigureOut">
              <a:rPr lang="ru-RU"/>
              <a:pPr/>
              <a:t>31.05.2018</a:t>
            </a:fld>
            <a:endParaRPr lang="ru-RU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charset="0"/>
              </a:rPr>
              <a:t>Бюджет города был и остается главным инструментом развития города.</a:t>
            </a:r>
          </a:p>
          <a:p>
            <a:r>
              <a:rPr lang="ru-RU" dirty="0" smtClean="0">
                <a:latin typeface="Arial" charset="0"/>
              </a:rPr>
              <a:t>От наполнения и исполнения городской казны зависит реализация социальных программ, благополучие жителей города, социально-экономическое развитие города.</a:t>
            </a:r>
          </a:p>
          <a:p>
            <a:r>
              <a:rPr lang="ru-RU" dirty="0" smtClean="0">
                <a:latin typeface="Arial" charset="0"/>
              </a:rPr>
              <a:t>В своем докладе я постараюсь кратко охарактеризовать итоги социально-экономического развития города и исполнения бюджета за </a:t>
            </a:r>
            <a:r>
              <a:rPr lang="ru-RU" smtClean="0">
                <a:latin typeface="Arial" charset="0"/>
              </a:rPr>
              <a:t>2017 од.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2D4F2C-597F-4616-86AD-3A411B29C265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7EA89D-4BA1-4D9B-BE6B-F825D8CCF21B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представлено исполнение плановых назначений по доходам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2017 год и динамика к показателям 2016 года.</a:t>
            </a:r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 в бюджет города Тобольска поступили доходы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млрд. 351 млн.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уточнённом плане на 2017 год -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млрд. 146 млн. руб..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Годовые назначения исполнены 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101,4 %.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отчетный год доходы бюджета города сложились за счёт: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налоговых доходов, поступивших в сумме 1 млрд. 627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их удельный вес в структуре доходов составил 11%, годовой план исполнен на 120,6%;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неналоговых доходов в сумме 305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занимающих в структуре доходов 2%, годовой план исполнен на 102,3%;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безвозмездных поступлений в объёме 12 млрд. 418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занимающих 87% в структуре доходов бюджета, 99,4% исполнения годовых плановых назначений.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сравнению с аналогичным периодом 2016 года доходная часть бюджета города увеличилась в 2,7 раза или на 9 млрд. 067 млн. руб., что обусловлено в первую очередь увеличением безвозмездных поступлений на 8 млрд.608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Рост налоговых и неналоговых доходов обеспечен на 31% (+459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1BAA-9059-48AE-9F73-B8F67F34ED8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представлены динамика и структура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основных образующих доходов,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долю которых приходится 93% собственных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доходов (это всего 6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доходных источников).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Самым значимым в структуре доходной части бюджета города является НДФЛ, на его долю приходится 66% общего объема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налоговых и неналоговых доходов бюджета.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сохранении норматива отчислений в бюджет города на уровне 36%,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удалось добиться положительной динамики к прошлому отчетному периоду (135%).  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одовой план исполнен на 127%.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Вторым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значимым источником является «Доходы от аренды земли», их удельный вес в структуре доходов составляет 9%. 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одовой плана исполнен на 103,6%. При этом, необходимо отметить что к периоду 2016 года сложилась отрицательная динамика (- 9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5%). Основными причинами снижения стали следующие факторы:</a:t>
            </a:r>
          </a:p>
          <a:p>
            <a:pPr lvl="0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течение 2017 года в отношении 17-ти земельных участков, находящихся в аренде, были приняты решения об уменьшении кадастровой стоимости по  результатам заседаний комиссий по рассмотрению споров о результатах определения кадастровой стоимости при Управлении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Тюменской области, а также на основании решений судебных инстанций. В результате перерасчета арендных платежей сумма начисленной аренды снизилась на 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.;</a:t>
            </a:r>
          </a:p>
          <a:p>
            <a:pPr lvl="0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марте 2017 года Тобольской городской Думой принято решение №30 «О внесении изменений в Положение об арендной плате за пользование земельными участками, находящимися в муниципальной собственности муниципального образования город Тобольск, утвержденное решением городской Думы от 28.04.2015 N 51», в соответствии с которым пересмотрен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коэффициент детализации для расчета арендных платежей за земли под объектами производственного и коммунально-складского назначения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2016 году коэффициент 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При этом, по данным земельным участкам с 01.01.2017 произошло уменьшение кадастровой стоимости (в 2 раза) по сравнению с кадастровой стоимостью 2016 года.</a:t>
            </a:r>
          </a:p>
          <a:p>
            <a:pPr lvl="0" hangingPunct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долю остальных источников (УСН, земельный налог, ЕНВД, аренда имущества) приходится 18%.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1BAA-9059-48AE-9F73-B8F67F34ED8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4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представлены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инамика поступлений налоговых доходов и их структура.</a:t>
            </a:r>
          </a:p>
          <a:p>
            <a:pPr hangingPunct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Налоговые доходы поступили в сумме 1 627 426 тыс. руб., годовой план исполнен на 121%.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Поступления 2017 года превысили поступления предыдущего года на 38%. </a:t>
            </a:r>
          </a:p>
          <a:p>
            <a:pPr hangingPunct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налоговых доходов бюджета значительный удельный вес приходится на НДФЛ, который  занимает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 в общем объеме налоговых доходов.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1BAA-9059-48AE-9F73-B8F67F34ED8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2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представлены динамика неналоговых доходов.</a:t>
            </a:r>
          </a:p>
          <a:p>
            <a:pPr hangingPunct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2017 год неналоговые доходы поступили в сумме 305 342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что составляет 102% годового плана на 2017 год. 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2016 году неналоговые доходы поступили в сумме 295 506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 Таким образом, рост поступлений в 2017 году составил 9 836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(103,3%).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1BAA-9059-48AE-9F73-B8F67F34ED8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22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представлены динамика и структура безвозмездных поступлений от других бюджетов.</a:t>
            </a:r>
          </a:p>
          <a:p>
            <a:pPr lvl="0"/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Безвозмездные поступления от других бюджетов бюджетной системы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уточненном годовом плане 12 млрд. 507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поступили в сумме 12 млрд. 427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 исполнение составило 99,4%. 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видим из слайда, 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прошлому отчетному периоду сложился значительный рост (более чем на 8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млрд.руб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.), что связано с выделением субсидий на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поддержку. </a:t>
            </a:r>
          </a:p>
          <a:p>
            <a:pPr lvl="0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2016 год – 0 руб.; 2017 год – 9 млрд. 905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1BAA-9059-48AE-9F73-B8F67F34ED8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3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2D4F2C-597F-4616-86AD-3A411B29C265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7EA89D-4BA1-4D9B-BE6B-F825D8CCF21B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Расходы  2017года   исполнены  в сумме 14 млр.156 млн.руб.</a:t>
            </a:r>
          </a:p>
          <a:p>
            <a:r>
              <a:rPr lang="ru-RU" smtClean="0">
                <a:latin typeface="Arial" charset="0"/>
              </a:rPr>
              <a:t> Из общей суммы расходов:</a:t>
            </a:r>
          </a:p>
          <a:p>
            <a:r>
              <a:rPr lang="ru-RU" smtClean="0">
                <a:latin typeface="Arial" charset="0"/>
              </a:rPr>
              <a:t> – 2 млр. 807 млн.руб. или 19,8 % направлено на финансирование расходов социальной сферы, (образование,культура,физкультура,здравоохранение,соцполитика) , </a:t>
            </a:r>
          </a:p>
          <a:p>
            <a:r>
              <a:rPr lang="ru-RU" smtClean="0">
                <a:latin typeface="Arial" charset="0"/>
              </a:rPr>
              <a:t>-10 млр.968млн.руб. или 77,5% средств направлено на отрасль жилищно-коммунального хозяйства и  национальную экономику. </a:t>
            </a:r>
          </a:p>
          <a:p>
            <a:r>
              <a:rPr lang="ru-RU" smtClean="0">
                <a:latin typeface="Arial" charset="0"/>
              </a:rPr>
              <a:t>-на остальные отрасли экономики направлено 381 млн.руб. или 2,7%  от общего объема расходов.</a:t>
            </a:r>
          </a:p>
          <a:p>
            <a:endParaRPr lang="ru-RU" smtClean="0">
              <a:latin typeface="Arial" charset="0"/>
            </a:endParaRPr>
          </a:p>
        </p:txBody>
      </p:sp>
      <p:sp>
        <p:nvSpPr>
          <p:cNvPr id="30724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3D14CC-9E42-4F7B-B369-D7A987451C7B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6F2962-3D9B-481B-AFC8-83C4D92BC9F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   Немного о том  что  мы  финансируем: на данном  слайде  показано  что за счет  средств  бюджета  содержалось в 2017году :</a:t>
            </a:r>
          </a:p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3 органа местного самоуправления,9 отраслевых комитета ,46 муниципальных учреждений</a:t>
            </a:r>
          </a:p>
          <a:p>
            <a:r>
              <a:rPr lang="ru-RU" smtClean="0">
                <a:solidFill>
                  <a:srgbClr val="FF0000"/>
                </a:solidFill>
                <a:latin typeface="Arial" charset="0"/>
              </a:rPr>
              <a:t>18 школ,7 дошкольных учреждения, 4 учреждения доп.образования,4 бюджетных учреждений общего назначения,4 учреждения культуры,  по 1 учреждению  отрасли социальная политика и  молодежной политики,2 учреждения образования,3 казенных учреждения.</a:t>
            </a:r>
          </a:p>
        </p:txBody>
      </p:sp>
      <p:sp>
        <p:nvSpPr>
          <p:cNvPr id="31748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2FC329-31A9-4C87-B3B3-D7EC0DF19032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7B4376-C6A4-47AD-92C6-D3CA5D4D4970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На данном слайде представлен объем  бюджета за 2017 год  по источникам.  </a:t>
            </a:r>
          </a:p>
          <a:p>
            <a:r>
              <a:rPr lang="ru-RU" smtClean="0">
                <a:latin typeface="Arial" charset="0"/>
              </a:rPr>
              <a:t>Всего </a:t>
            </a:r>
            <a:r>
              <a:rPr lang="ru-RU" b="1" smtClean="0">
                <a:latin typeface="Arial" charset="0"/>
              </a:rPr>
              <a:t>14млр 156 млн</a:t>
            </a:r>
            <a:r>
              <a:rPr lang="ru-RU" smtClean="0">
                <a:latin typeface="Arial" charset="0"/>
              </a:rPr>
              <a:t>.руб.</a:t>
            </a:r>
            <a:r>
              <a:rPr lang="ru-RU" b="1" smtClean="0">
                <a:latin typeface="Arial" charset="0"/>
              </a:rPr>
              <a:t>.</a:t>
            </a:r>
            <a:r>
              <a:rPr lang="ru-RU" smtClean="0">
                <a:latin typeface="Arial" charset="0"/>
              </a:rPr>
              <a:t>, в том числе расходы, осуществляемые за счет субвенций из областного бюджета на реализацию государственных полномочий, в сумме 1 млр.400млн. Руб. , расходы  на исполнение  собственных  полномочий городского округа-2 млр.851 млн.руб. расходы  на исполнение инвестпрограммы-9 млр.905 млн.руб..</a:t>
            </a:r>
          </a:p>
          <a:p>
            <a:endParaRPr lang="ru-RU" smtClean="0">
              <a:latin typeface="Arial" charset="0"/>
            </a:endParaRPr>
          </a:p>
        </p:txBody>
      </p:sp>
      <p:sp>
        <p:nvSpPr>
          <p:cNvPr id="32772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DE730E-A279-4C4C-9A55-686C6F4DCC37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753DA4-35A5-4C1A-A9F8-3B50340E2646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32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charset="0"/>
              </a:rPr>
              <a:t>Рассмотрим  расходы  бюджета  по экономической  классификации , видно, что  из общего объема наибольшие расходы направлены на:</a:t>
            </a:r>
          </a:p>
          <a:p>
            <a:r>
              <a:rPr lang="ru-RU" dirty="0" smtClean="0">
                <a:latin typeface="Arial" charset="0"/>
              </a:rPr>
              <a:t> - субсидии  автономным и бюджетным  муниципальным учреждениям на  выполнение муниципального задания и на иные цели  (2589 млн.руб. или 18,3%) </a:t>
            </a:r>
          </a:p>
          <a:p>
            <a:r>
              <a:rPr lang="ru-RU" dirty="0" smtClean="0">
                <a:latin typeface="Arial" charset="0"/>
              </a:rPr>
              <a:t> - на капитальные вложения, (132 млн.руб.)</a:t>
            </a:r>
          </a:p>
          <a:p>
            <a:r>
              <a:rPr lang="ru-RU" dirty="0" smtClean="0">
                <a:latin typeface="Arial" charset="0"/>
              </a:rPr>
              <a:t>- приобретение инвентаря и оборудования 166 млн. руб., </a:t>
            </a:r>
          </a:p>
          <a:p>
            <a:r>
              <a:rPr lang="ru-RU" dirty="0" smtClean="0">
                <a:latin typeface="Arial" charset="0"/>
              </a:rPr>
              <a:t>- содержание имущества  498млн.руб.</a:t>
            </a:r>
          </a:p>
          <a:p>
            <a:r>
              <a:rPr lang="ru-RU" dirty="0" smtClean="0">
                <a:latin typeface="Arial" charset="0"/>
              </a:rPr>
              <a:t>- оплату труда  с начислениями  работникам казенных учреждений- 282 млн.руб.</a:t>
            </a:r>
          </a:p>
          <a:p>
            <a:r>
              <a:rPr lang="ru-RU" dirty="0" smtClean="0">
                <a:latin typeface="Arial" charset="0"/>
              </a:rPr>
              <a:t>-  предоставление  субсидий  юридическим лицам -10 млр.344 млн.руб.</a:t>
            </a:r>
          </a:p>
          <a:p>
            <a:r>
              <a:rPr lang="ru-RU" dirty="0" smtClean="0">
                <a:latin typeface="Arial" charset="0"/>
              </a:rPr>
              <a:t>- другие расходы направлено 145  млн.руб.</a:t>
            </a:r>
          </a:p>
        </p:txBody>
      </p:sp>
      <p:sp>
        <p:nvSpPr>
          <p:cNvPr id="33796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35DF67-78BD-4E40-B4F8-829C77837CFB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012ACA-BB55-4A9B-AE01-FFFE6361A23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33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 Анализируя  в целом   расходы  бюджета города  за 2017год в  сравнении с расходами 2016 года   можно отметить,  что расходы в 2017году увеличились  на  8  </a:t>
            </a:r>
            <a:r>
              <a:rPr lang="ru-RU" dirty="0" err="1" smtClean="0"/>
              <a:t>млр</a:t>
            </a:r>
            <a:r>
              <a:rPr lang="ru-RU" dirty="0" smtClean="0"/>
              <a:t>. 885 млн.руб. </a:t>
            </a:r>
            <a:r>
              <a:rPr lang="ru-RU" b="1" dirty="0" smtClean="0"/>
              <a:t>  </a:t>
            </a:r>
            <a:r>
              <a:rPr lang="ru-RU" dirty="0" smtClean="0"/>
              <a:t>или 2.7 раза.</a:t>
            </a:r>
          </a:p>
          <a:p>
            <a:pPr>
              <a:defRPr/>
            </a:pPr>
            <a:r>
              <a:rPr lang="ru-RU" dirty="0" smtClean="0"/>
              <a:t> Наибольшие изменения произошли по  следующим отраслям:</a:t>
            </a:r>
          </a:p>
          <a:p>
            <a:pPr>
              <a:defRPr/>
            </a:pPr>
            <a:r>
              <a:rPr lang="ru-RU" dirty="0" smtClean="0"/>
              <a:t>           1.   По отрасли «Национальная экономика»  финансирование по сравнению с 2016 годом увеличилось на 10 </a:t>
            </a:r>
            <a:r>
              <a:rPr lang="ru-RU" dirty="0" err="1" smtClean="0"/>
              <a:t>млр</a:t>
            </a:r>
            <a:r>
              <a:rPr lang="ru-RU" dirty="0" smtClean="0"/>
              <a:t> 124 млн.руб., в связи с  предоставлением субсидий  по муниципальной программе «Комплексное социально-экономическое развитие города Тобольска» в сумме 9  млр.905. млн.руб.</a:t>
            </a:r>
          </a:p>
          <a:p>
            <a:pPr>
              <a:defRPr/>
            </a:pPr>
            <a:r>
              <a:rPr lang="ru-RU" dirty="0" smtClean="0"/>
              <a:t>           2. По отрасли «Здравоохранение» профинансировано повышение  заработной платы    на 2 млн.руб. работникам МАУ «Стоматологическая поликлиника».</a:t>
            </a:r>
          </a:p>
          <a:p>
            <a:pPr>
              <a:defRPr/>
            </a:pPr>
            <a:r>
              <a:rPr lang="ru-RU" dirty="0" smtClean="0"/>
              <a:t>           3. Увеличение расходов на  отрасль «Общегосударственные  вопросы» связано  с  выделением  дополнительных средств из областного  бюджета.</a:t>
            </a:r>
          </a:p>
          <a:p>
            <a:pPr>
              <a:defRPr/>
            </a:pPr>
            <a:r>
              <a:rPr lang="ru-RU" dirty="0" smtClean="0"/>
              <a:t>           4. В целом расходы по отраслям «Образование», «Культура», «Физическая культура и спорт»  за 2017 год увеличены  по сравнению с 2016 годом на 286 млн. руб. Выделялись средства на повышение заработной платы, проведение ремонтных работ, приобретение инвентаря и оборудования.</a:t>
            </a:r>
          </a:p>
          <a:p>
            <a:pPr>
              <a:defRPr/>
            </a:pPr>
            <a:r>
              <a:rPr lang="ru-RU" dirty="0" smtClean="0"/>
              <a:t>           5. Увеличены расходы  на 44 млн.руб.  по разделу «Социальная политика», в основном на выполнение  программы  «Молодая семья» ..</a:t>
            </a:r>
          </a:p>
          <a:p>
            <a:pPr>
              <a:defRPr/>
            </a:pPr>
            <a:r>
              <a:rPr lang="ru-RU" dirty="0" smtClean="0"/>
              <a:t>           6. Увеличено финансирование   на  отрасль «Национальная безопасность и правоохранительная деятельность» в общей сумме 11 млн..руб. В  составе средств - финансирование на противопаводковые работы и приобретение оборудования </a:t>
            </a:r>
          </a:p>
          <a:p>
            <a:pPr>
              <a:defRPr/>
            </a:pPr>
            <a:r>
              <a:rPr lang="ru-RU" dirty="0" smtClean="0"/>
              <a:t>      7. Расходы по отрасли «Жилищно-коммунальное хозяйство»  в 2017году уменьшились в связи с тем, что  в 2016г   реализована  программа переселения из аварийного жилья.</a:t>
            </a:r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4820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B8D35-02A0-4218-8299-5DE927949DE0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BB7BBD-A61E-45A0-9FD5-6C681094494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34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Финансирование расходов осуществлялось  по программно-целевому  принципу</a:t>
            </a:r>
          </a:p>
          <a:p>
            <a:r>
              <a:rPr lang="ru-RU" smtClean="0">
                <a:latin typeface="Arial" charset="0"/>
              </a:rPr>
              <a:t> Из общего объема расходов на  программные  расходы направлено 95,7 % или 13млр.551 млн.руб.,</a:t>
            </a:r>
          </a:p>
          <a:p>
            <a:r>
              <a:rPr lang="ru-RU" smtClean="0">
                <a:latin typeface="Arial" charset="0"/>
              </a:rPr>
              <a:t> непрограммные расходы составили 605  или  4,3%.</a:t>
            </a:r>
          </a:p>
          <a:p>
            <a:r>
              <a:rPr lang="ru-RU" smtClean="0">
                <a:latin typeface="Arial" charset="0"/>
              </a:rPr>
              <a:t>Далее  я расскажу о   расходах муниципальных программам.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83C3B4-4396-4F41-AA0D-D6DE1BB3FBDB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35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В 2017 году  осуществлялось  финансирование </a:t>
            </a: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14-ти  муниципальных программ на  общую сумм 13 млр551 млн.руб.</a:t>
            </a:r>
          </a:p>
          <a:p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Финансирование по муниципальным программам  представлено на данном слайде:</a:t>
            </a:r>
          </a:p>
          <a:p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- Средства  в сумме  2 млр.452 млн.руб.   Направлено по 4 –м   программам социальной направленности, (программы комитетов: культуры, физкультуры, образования, молодежи)</a:t>
            </a:r>
          </a:p>
          <a:p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-на  финансирование 4-х программ по строительству, ремонту дорог, благоустройству  города, транспортному  обслуживанию, коммунальному хозяйству  направлено 1042 млн.руб., </a:t>
            </a:r>
          </a:p>
          <a:p>
            <a:pPr>
              <a:buFontTx/>
              <a:buChar char="-"/>
            </a:pP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на поддержку  отраслей экономии  направлено 9 млр.905 млн.руб.</a:t>
            </a:r>
          </a:p>
          <a:p>
            <a:pPr>
              <a:buFontTx/>
              <a:buChar char="-"/>
            </a:pP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-по 5–ти программам общего характера финансирование составило 152 млн.руб.</a:t>
            </a:r>
          </a:p>
          <a:p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Далее  я расскажу о наиболее «затратных»  муниципальных программах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1D0918-7A01-4088-BD6D-017764CBAA04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36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Одна из наиболее «затратных» программ-</a:t>
            </a:r>
          </a:p>
          <a:p>
            <a:pPr eaLnBrk="1" hangingPunct="1"/>
            <a:r>
              <a:rPr lang="ru-RU" smtClean="0">
                <a:latin typeface="Arial" charset="0"/>
              </a:rPr>
              <a:t>  муниципальная программа «Основные направления развития  образования в городе  Тобольске».</a:t>
            </a:r>
          </a:p>
          <a:p>
            <a:pPr eaLnBrk="1" hangingPunct="1"/>
            <a:r>
              <a:rPr lang="ru-RU" smtClean="0">
                <a:latin typeface="Arial" charset="0"/>
              </a:rPr>
              <a:t>    Всего за 2017год  на финансирование мероприятий  программы направлено 1млр.884 млн.руб.  или 13,3% от общего объема  расходов бюджета.</a:t>
            </a:r>
          </a:p>
          <a:p>
            <a:pPr eaLnBrk="1" hangingPunct="1"/>
            <a:r>
              <a:rPr lang="ru-RU" smtClean="0">
                <a:latin typeface="Arial" charset="0"/>
              </a:rPr>
              <a:t>1.Из общих расходов  на дошкольное образование, в рамках программы,  направлено 776 млн.руб.</a:t>
            </a:r>
          </a:p>
          <a:p>
            <a:pPr eaLnBrk="1" hangingPunct="1"/>
            <a:r>
              <a:rPr lang="ru-RU" smtClean="0">
                <a:latin typeface="Arial" charset="0"/>
              </a:rPr>
              <a:t> Всего  в рамках  программы  оказывают услуги дошкольного образования 9 учреждений, из них 7 муниципальных учреждений,2-е некоммерческие организации. Охвачено муниципальной услугой 8719 детей, из которых  дети  в возрасте  от 3 до 7 лет  составляют 6933 чел.</a:t>
            </a:r>
          </a:p>
          <a:p>
            <a:pPr eaLnBrk="1" hangingPunct="1"/>
            <a:r>
              <a:rPr lang="ru-RU" smtClean="0">
                <a:latin typeface="Arial" charset="0"/>
              </a:rPr>
              <a:t>2.Услуги общего образования  оказывают 18 учреждений, обучаются 14892 учащихся. В школах организовано  горячее питание., средняя норма  для учащихся 17 руб34 коп., для учащихся  с ограниченными возможностями здоровья -131 руб 97 коп.., учащиеся из семей, признанных малоимущими – 48руб.  48 коп.</a:t>
            </a:r>
          </a:p>
          <a:p>
            <a:pPr eaLnBrk="1" hangingPunct="1"/>
            <a:r>
              <a:rPr lang="ru-RU" smtClean="0">
                <a:latin typeface="Arial" charset="0"/>
              </a:rPr>
              <a:t>3. В рамках  программы   профинансированы  расходы  на охрану семьи и детства  в сумме    51млн.руб.,  </a:t>
            </a:r>
          </a:p>
          <a:p>
            <a:pPr eaLnBrk="1" hangingPunct="1"/>
            <a:r>
              <a:rPr lang="ru-RU" smtClean="0">
                <a:latin typeface="Arial" charset="0"/>
              </a:rPr>
              <a:t>4.Профинансированы расходы по  подразделу «Другие расходы  в области образования»-  в сумме 33 млн.руб. </a:t>
            </a:r>
          </a:p>
          <a:p>
            <a:pPr eaLnBrk="1" hangingPunct="1"/>
            <a:r>
              <a:rPr lang="ru-RU" smtClean="0">
                <a:latin typeface="Arial" charset="0"/>
              </a:rPr>
              <a:t> Среднемесячная заработная плата педработников  за 2017год составила 39 тыс. 859руб.,  учителей-41 тыс 074 руб.,педработников дошкольных учреждений-34 тыс.882 руб.</a:t>
            </a:r>
          </a:p>
          <a:p>
            <a:pPr eaLnBrk="1" hangingPunct="1"/>
            <a:r>
              <a:rPr lang="ru-RU" smtClean="0">
                <a:latin typeface="Arial" charset="0"/>
              </a:rPr>
              <a:t> 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34C981-E469-44C9-844D-EC3758915F4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Расходы муниципальной программы «Основные направления  развития физической культуры и спорта « составили 216 млн.руб.,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 smtClean="0"/>
              <a:t> </a:t>
            </a:r>
            <a:r>
              <a:rPr lang="ru-RU" dirty="0" smtClean="0">
                <a:cs typeface="Arial" pitchFamily="34" charset="0"/>
              </a:rPr>
              <a:t> В рамках муниципальной программы  финансируются расходы: 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 smtClean="0">
                <a:cs typeface="Arial" pitchFamily="34" charset="0"/>
              </a:rPr>
              <a:t>-дополнительного образования в области  физической культуре и спорту, которые  за 2017г  составили 131 млн.руб.,  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 smtClean="0">
                <a:cs typeface="Arial" pitchFamily="34" charset="0"/>
              </a:rPr>
              <a:t>-массового спорта, расходы составили 78 млн.руб.,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 smtClean="0">
                <a:cs typeface="Arial" pitchFamily="34" charset="0"/>
              </a:rPr>
              <a:t>- И другие расходы в области физической культуры и спорта-7 млн.руб.</a:t>
            </a:r>
          </a:p>
          <a:p>
            <a:pPr>
              <a:defRPr/>
            </a:pPr>
            <a:r>
              <a:rPr lang="ru-RU" dirty="0" smtClean="0"/>
              <a:t>Муниципальные  услуги в  области дополнительного образования оказывают  2 муниципальных учреждения:</a:t>
            </a:r>
          </a:p>
          <a:p>
            <a:pPr>
              <a:defRPr/>
            </a:pPr>
            <a:r>
              <a:rPr lang="ru-RU" dirty="0" smtClean="0"/>
              <a:t>- МАУ ДО «ДЮСШ №1»;</a:t>
            </a:r>
          </a:p>
          <a:p>
            <a:pPr>
              <a:defRPr/>
            </a:pPr>
            <a:r>
              <a:rPr lang="ru-RU" dirty="0" smtClean="0"/>
              <a:t>МАУ ДО «ДЮСШ №2»; 	Средства учреждениям  перечисляются на основании соглашений.</a:t>
            </a:r>
          </a:p>
          <a:p>
            <a:pPr>
              <a:defRPr/>
            </a:pPr>
            <a:r>
              <a:rPr lang="ru-RU" dirty="0" smtClean="0"/>
              <a:t>Учреждения  реализуют дополнительные общеобразовательные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программы и дополнительные </a:t>
            </a:r>
            <a:r>
              <a:rPr lang="ru-RU" dirty="0" err="1" smtClean="0"/>
              <a:t>предпрофессиональные</a:t>
            </a:r>
            <a:r>
              <a:rPr lang="ru-RU" dirty="0" smtClean="0"/>
              <a:t> программы в области физической культуры и спорта  по 21 виду спорта. Количество групп (секций) в спортивных школах  в 2017г составило 303. Это и  группы (секции) лыжных гонок, фигурного катания, хоккей с шайбой, тяжелая и легкая атлетика  и т.д.</a:t>
            </a:r>
          </a:p>
          <a:p>
            <a:pPr>
              <a:defRPr/>
            </a:pPr>
            <a:r>
              <a:rPr lang="ru-RU" dirty="0" smtClean="0"/>
              <a:t>За 2017 год увеличилось  количество обучающихся  и составило 5362 чел. Среднемесячная заработная плата в учреждениях дополнительного образования за 2017 г. составила  27 тыс.560руб.</a:t>
            </a:r>
          </a:p>
          <a:p>
            <a:pPr>
              <a:defRPr/>
            </a:pPr>
            <a:r>
              <a:rPr lang="ru-RU" dirty="0" smtClean="0"/>
              <a:t>В рамках массового спорта  муниципальные услуги оказывают  2 учреждения : МАУ «Центр физкультурно-оздоровительной работы» и МАУ «Центр  по проведению  спортивных  мероприятий». Учреждения имеют в своей структуре спортивные комплексы и клубы: спортивного туризма «</a:t>
            </a:r>
            <a:r>
              <a:rPr lang="ru-RU" dirty="0" err="1" smtClean="0"/>
              <a:t>Тобольский</a:t>
            </a:r>
            <a:r>
              <a:rPr lang="ru-RU" dirty="0" smtClean="0"/>
              <a:t> экстрим», шахматный клуб «Ладья», стрелковый тир, клуб  «Старт»,  «</a:t>
            </a:r>
            <a:r>
              <a:rPr lang="ru-RU" dirty="0" err="1" smtClean="0"/>
              <a:t>Менделеевец</a:t>
            </a:r>
            <a:r>
              <a:rPr lang="ru-RU" dirty="0" smtClean="0"/>
              <a:t>»,  «Энтузиаст», «</a:t>
            </a:r>
            <a:r>
              <a:rPr lang="ru-RU" dirty="0" err="1" smtClean="0"/>
              <a:t>Сумкино</a:t>
            </a:r>
            <a:r>
              <a:rPr lang="ru-RU" dirty="0" smtClean="0"/>
              <a:t>», СК «Молодость», в которых развиваются 14  видов спорта. Общее количество систематически занимающихся в них составило 4416 человек. </a:t>
            </a:r>
          </a:p>
          <a:p>
            <a:pPr>
              <a:defRPr/>
            </a:pPr>
            <a:r>
              <a:rPr lang="ru-RU" dirty="0" smtClean="0"/>
              <a:t>За отчетный период численность населения систематически  занимающегося физической культурой и спортом  составила 39  тысяч 223 человека 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 smtClean="0"/>
              <a:t>На 8 площадках в микрорайонах города, было занято активным досугом ОДНА тысяча  664 человек из числа детей, подростков и молодежи. 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 smtClean="0"/>
              <a:t>В 2017 году в городе продолжает работать Центр тестирования по выполнению видов испытаний (тестов), нормативов, требований к оценке уровня знаний и умений в области физической культуры и спорта»</a:t>
            </a:r>
          </a:p>
          <a:p>
            <a:pPr algn="just">
              <a:buClr>
                <a:srgbClr val="FF0000"/>
              </a:buClr>
              <a:defRPr/>
            </a:pPr>
            <a:endParaRPr lang="ru-RU" dirty="0" smtClean="0"/>
          </a:p>
        </p:txBody>
      </p:sp>
      <p:sp>
        <p:nvSpPr>
          <p:cNvPr id="38916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73F345-E7FA-48F8-A01B-F57B4BCCC44A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91C54B-D0DF-44EA-8C09-E90597CA8772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Следующая  муниципальная программа «Основные направления  развития  отрасли «Культура»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Всего на реализацию программы направлено 235 млн.руб., из них  на организацию досуга и обеспечение  жителей города  услугами  учреждений культуры  128млн.руб., на организацию библиотечного  обслуживания -37 млн.руб., на организацию  дополнительного образования  в сфере культуры и исскуств 47млн.руб.,на административное обеспечение деятельности организации и  деятельности органов местного самоупраления-21 млн.руб., капитальный ремонт учреждений-2 млн.руб.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В рамках муниципальной программы  обеспечено обучение 2119 учащихся  по программам  музыкального и художественного направления, проведено 1274 общегородских мероприятий ,посетило которые  около 719 тысяч  человек.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В библиотеках зарегистрировано  38 тысяч пользователей,  число посещений  библиотеки  составило 455тысяч, объем книговыдач  за 2017год составил 872 тысяч экземпляров.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53589A-6906-4FE9-801E-E5F4A5B085F2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ru-RU" sz="1100" dirty="0" smtClean="0"/>
              <a:t>Всего на финансирование программы  было направлены 117 млн.руб. </a:t>
            </a:r>
          </a:p>
          <a:p>
            <a:pPr>
              <a:defRPr/>
            </a:pPr>
            <a:r>
              <a:rPr lang="ru-RU" sz="1100" dirty="0" smtClean="0"/>
              <a:t>В рамках  программы  финансируются расходы  учреждения дополнительного образования: МАУ ДО «Дом детского творчества»  г. Тобольска.  Учреждению предоставлены средства на финансовое обеспечение выполнения муниципального задания. Средства перечисляются на основании </a:t>
            </a:r>
            <a:r>
              <a:rPr lang="ru-RU" sz="1100" dirty="0" err="1" smtClean="0"/>
              <a:t>соглашений.Среднемесячная</a:t>
            </a:r>
            <a:r>
              <a:rPr lang="ru-RU" sz="1100" dirty="0" smtClean="0"/>
              <a:t> заработная плата в учреждениях дополнительного образования за 2017год составила25 тысяч 059 руб.  Учреждение реализует </a:t>
            </a:r>
            <a:r>
              <a:rPr lang="ru-RU" sz="1100" dirty="0" err="1" smtClean="0"/>
              <a:t>общеразвивающие</a:t>
            </a:r>
            <a:r>
              <a:rPr lang="ru-RU" sz="1100" dirty="0" smtClean="0"/>
              <a:t> программы дополнительного образования по направленностям: художественная, </a:t>
            </a:r>
            <a:r>
              <a:rPr lang="ru-RU" sz="1100" dirty="0" err="1" smtClean="0"/>
              <a:t>оциально</a:t>
            </a:r>
            <a:r>
              <a:rPr lang="ru-RU" sz="1100" dirty="0" smtClean="0"/>
              <a:t>- педагогическая, естественно- научная, техническая, </a:t>
            </a:r>
            <a:r>
              <a:rPr lang="ru-RU" sz="1100" dirty="0" err="1" smtClean="0"/>
              <a:t>туристско</a:t>
            </a:r>
            <a:r>
              <a:rPr lang="ru-RU" sz="1100" dirty="0" smtClean="0"/>
              <a:t>- краеведческая, физкультурно-спортивная. По  лицензионным образовательным программам на постоянной основе занимаются 3989 чел.</a:t>
            </a:r>
          </a:p>
          <a:p>
            <a:pPr>
              <a:defRPr/>
            </a:pPr>
            <a:r>
              <a:rPr lang="ru-RU" sz="1100" dirty="0" smtClean="0"/>
              <a:t>Также  финансируется  учреждение молодежной политики- МАУ «Центр реализации молодёжных и профилактических программ» </a:t>
            </a:r>
          </a:p>
          <a:p>
            <a:pPr marL="531160" indent="-531160" eaLnBrk="1" hangingPunct="1">
              <a:defRPr/>
            </a:pPr>
            <a:r>
              <a:rPr lang="ru-RU" sz="1100" dirty="0" smtClean="0"/>
              <a:t>На 31 декабря 2017 года в </a:t>
            </a:r>
            <a:r>
              <a:rPr lang="ru-RU" sz="1100" dirty="0" err="1" smtClean="0"/>
              <a:t>досуговых</a:t>
            </a:r>
            <a:r>
              <a:rPr lang="ru-RU" sz="1100" dirty="0" smtClean="0"/>
              <a:t> учреждениях сферы молодежной политики на  постоянной основе занимается 2318</a:t>
            </a:r>
            <a:r>
              <a:rPr lang="ru-RU" sz="1100" b="1" dirty="0" smtClean="0"/>
              <a:t> </a:t>
            </a:r>
            <a:r>
              <a:rPr lang="ru-RU" sz="1100" dirty="0" smtClean="0"/>
              <a:t>человек.</a:t>
            </a:r>
          </a:p>
          <a:p>
            <a:pPr marL="531160" indent="-531160" algn="just" eaLnBrk="1" hangingPunct="1">
              <a:defRPr/>
            </a:pPr>
            <a:r>
              <a:rPr lang="ru-RU" sz="1100" dirty="0" smtClean="0"/>
              <a:t>МАУ координирует деятельность Советов рабочей (14 чел.) и студенческой молодежи (17 чел.), коллегии молодежных общественных объединений (26 чел.), Совета молодых учёных и специалистов города Тобольска (18 чел.), молодежного Совета национально-культурных автономий и диаспор (24 чел.), организует рабочие встречи Молодёжного парламента (16 чел.). На конец года в городе функционирует 27 волонтерских отряда профилактической направленности, общая численность волонтёров – 713 человек.</a:t>
            </a:r>
          </a:p>
          <a:p>
            <a:pPr marL="531160" indent="-531160" algn="just" eaLnBrk="1" hangingPunct="1">
              <a:defRPr/>
            </a:pPr>
            <a:r>
              <a:rPr lang="ru-RU" sz="1100" dirty="0" smtClean="0"/>
              <a:t> Волонтеры проводят активную профилактическую деятельность -  мероприятиями охвачено 71744 человек. </a:t>
            </a:r>
          </a:p>
          <a:p>
            <a:pPr marL="531160" indent="-531160" eaLnBrk="1" hangingPunct="1">
              <a:defRPr/>
            </a:pPr>
            <a:endParaRPr lang="ru-RU" sz="1100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AC4240-0796-4BD1-B3F0-1CFA0D51C5A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Общая сумма  расходов на  мероприятия в рамках муниципальной программы «Содержание дорог и благоустройство города» составила 259н.руб.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Из них 42 млн.руб. направлены  на содержание 187,255 км электросетей и на уличное освещение, на озеленение  города потрачено 13 млн.руб.,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На содержание улично-дорожной сети, а протяженность дорог составляет 341,5 км , израсходовано 120 млн.руб.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Также   в рамках программы  направлены средства  на благоустройство придомовых территорий, мероприятий в области ЖКХ-41млн.руб., за счет  средств бюджета   содержатся  места захоронения, профинансированы расходы  на  устройство автостоянок, уборку и ликвидацию   свалок-39 млн.руб.,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E826B1-8FF6-43FF-A53F-CA1F65EABD0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41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Расходы по муниципальной программе «Строительство, реконструкция  и ремонт автомобильных дорог  муниципального значения» составили 258млн.руб.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На капитальный  ремонт и ремонт автомобильных дорог и искусственных сооружений на них (,а это ремонт улиц города  с фрезерованием , наружное освещение)  израсходовано 225 млн.руб. , на проектирование  и строительство  дорог  направлено 33 млн.руб.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Методом  фрезерования  выполнен ремонт дорожной одежды по ремонт ул. Нефтехимиков, проспекта Комсомольского на участке  от ул.Полонского до ул. Нефтехимиков, в 4 мкр-не, в мкр. Иртышский, и т.д.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Произведен  ремонт автомобильных дорог с устройством парковочных зон  к 18 детским  дошкольным учреждениям, ремонт  дорожной одежды  проезда  и тротуаров., ремонт автобусных остановок на автодорогах, устройство  сетей наружной ливневой  канализации.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0CD5A4-E15B-4E3B-A8B7-5B7697DC32B8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42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100" dirty="0" smtClean="0">
                <a:latin typeface="Arial" charset="0"/>
              </a:rPr>
              <a:t>Следующая программа: </a:t>
            </a:r>
          </a:p>
          <a:p>
            <a:pPr eaLnBrk="1" hangingPunct="1"/>
            <a:r>
              <a:rPr lang="ru-RU" sz="1100" dirty="0" smtClean="0">
                <a:latin typeface="Arial" charset="0"/>
              </a:rPr>
              <a:t>Муниципальная программа  «Программа комплексного развития  систем коммунальной инфраструктуры».,всего  направлено на реализации мероприятий 133 млн.руб.     В рамках мероприятий выполнены следующие объекты:</a:t>
            </a:r>
          </a:p>
          <a:p>
            <a:r>
              <a:rPr lang="ru-RU" sz="1100" dirty="0" smtClean="0">
                <a:latin typeface="Arial" charset="0"/>
              </a:rPr>
              <a:t>-Капитальный ремонт напорных  коллекторов от КНС пос. Менделеево до БОС, от КП 2. 2 этап, от КНС-7а по ул. Знаменского от т.А до </a:t>
            </a:r>
            <a:r>
              <a:rPr lang="ru-RU" sz="1100" dirty="0" err="1" smtClean="0">
                <a:latin typeface="Arial" charset="0"/>
              </a:rPr>
              <a:t>т.Б,оплачены</a:t>
            </a:r>
            <a:r>
              <a:rPr lang="ru-RU" sz="1100" dirty="0" smtClean="0">
                <a:latin typeface="Arial" charset="0"/>
              </a:rPr>
              <a:t>  услуги строительного контроля ;</a:t>
            </a:r>
          </a:p>
          <a:p>
            <a:r>
              <a:rPr lang="ru-RU" sz="1100" dirty="0" smtClean="0">
                <a:latin typeface="Arial" charset="0"/>
              </a:rPr>
              <a:t>-Аварийное прикрытие и техобслуживание центрального теплового пункта 5-1(ЦТП 5 - 1), центрального теплового пункта 5-2(ЦТП 5-2);</a:t>
            </a:r>
          </a:p>
          <a:p>
            <a:r>
              <a:rPr lang="ru-RU" sz="1100" dirty="0" smtClean="0">
                <a:latin typeface="Arial" charset="0"/>
              </a:rPr>
              <a:t>-Капитальный ремонт теплосети в подвале и сетей водоснабжения и другие</a:t>
            </a:r>
          </a:p>
          <a:p>
            <a:r>
              <a:rPr lang="ru-RU" sz="1100" dirty="0" smtClean="0">
                <a:latin typeface="Arial" charset="0"/>
              </a:rPr>
              <a:t>- В рамках заключенных концессионных соглашений с «Тепло Тюмени» - ПАО СУЭНКО осуществляется строительство водозабора и водоочистных сооружений в п. </a:t>
            </a:r>
            <a:r>
              <a:rPr lang="ru-RU" sz="1100" dirty="0" err="1" smtClean="0">
                <a:latin typeface="Arial" charset="0"/>
              </a:rPr>
              <a:t>Сумкино</a:t>
            </a:r>
            <a:r>
              <a:rPr lang="ru-RU" sz="1100" dirty="0" smtClean="0">
                <a:latin typeface="Arial" charset="0"/>
              </a:rPr>
              <a:t> г. Тобольска и реконструкция Соколовского водозабора и водоочистных </a:t>
            </a:r>
            <a:r>
              <a:rPr lang="ru-RU" sz="1100" dirty="0" err="1" smtClean="0">
                <a:latin typeface="Arial" charset="0"/>
              </a:rPr>
              <a:t>сооружений,в</a:t>
            </a:r>
            <a:r>
              <a:rPr lang="ru-RU" sz="1100" dirty="0" smtClean="0">
                <a:latin typeface="Arial" charset="0"/>
              </a:rPr>
              <a:t> т.ч.</a:t>
            </a:r>
          </a:p>
          <a:p>
            <a:r>
              <a:rPr lang="ru-RU" sz="1100" dirty="0" smtClean="0">
                <a:latin typeface="Arial" charset="0"/>
              </a:rPr>
              <a:t>- Строительство водозабора и водоочистных сооружений в п. </a:t>
            </a:r>
            <a:r>
              <a:rPr lang="ru-RU" sz="1100" dirty="0" err="1" smtClean="0">
                <a:latin typeface="Arial" charset="0"/>
              </a:rPr>
              <a:t>Сумкино</a:t>
            </a:r>
            <a:r>
              <a:rPr lang="ru-RU" sz="1100" dirty="0" smtClean="0">
                <a:latin typeface="Arial" charset="0"/>
              </a:rPr>
              <a:t> г. Тобольска, расходы за 2017 год составили 4 814,2 тыс. руб.</a:t>
            </a:r>
          </a:p>
          <a:p>
            <a:r>
              <a:rPr lang="ru-RU" sz="1100" dirty="0" smtClean="0">
                <a:latin typeface="Arial" charset="0"/>
              </a:rPr>
              <a:t>- Реконструкция Соколовского водозабора и водоочистных сооружений, Q=25тыс.м3/сутки, расходы на реконструкцию составили 18 179,4 тыс. руб., расходы на оплату услуг независимого строительного контроля составили 2 590,6 тыс. руб.</a:t>
            </a:r>
          </a:p>
          <a:p>
            <a:r>
              <a:rPr lang="ru-RU" sz="1100" dirty="0" smtClean="0">
                <a:latin typeface="Arial" charset="0"/>
              </a:rPr>
              <a:t>Произведена реконструкция 9-ти котельных с переводом на 2-х контурную схему.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706AAF-8E94-4A8E-936A-5BF27CA63C17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43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100" dirty="0" smtClean="0">
                <a:latin typeface="Arial" charset="0"/>
              </a:rPr>
              <a:t>   В рамках  других муниципальных программ   произведены расходы в общей сумме 153 млн.руб., в том числе: </a:t>
            </a:r>
          </a:p>
          <a:p>
            <a:r>
              <a:rPr lang="ru-RU" sz="1100" dirty="0" smtClean="0">
                <a:latin typeface="Arial" charset="0"/>
              </a:rPr>
              <a:t>- на программу «Основные  направления  развития  в области  управления и  распоряжения муниципальной собственностью» направлено 83 млн.руб. В рамках  программы  направлены средства на  содержание МКУ «Имущественная казна», расходы на управление  муниципальной собственности.</a:t>
            </a:r>
          </a:p>
          <a:p>
            <a:r>
              <a:rPr lang="ru-RU" sz="1100" dirty="0" smtClean="0">
                <a:latin typeface="Arial" charset="0"/>
              </a:rPr>
              <a:t>-в рамках  программы  </a:t>
            </a:r>
            <a:r>
              <a:rPr lang="ru-RU" sz="1100" dirty="0" smtClean="0">
                <a:latin typeface="Arial Black" pitchFamily="34" charset="0"/>
                <a:cs typeface="Arial" charset="0"/>
              </a:rPr>
              <a:t>«Основные направления развития гражданской обороны, защиты населения от ЧС»  финансируется  муниципальное задание МБУ «Служба обеспечения  безопасности на воде» и содержится МКУ «Управление ГОЧС».Расходы муниципальной программы  «Организация  бюджетного  процесса» составили 46 млн.руб.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Arial Black" pitchFamily="34" charset="0"/>
                <a:cs typeface="Arial" charset="0"/>
              </a:rPr>
              <a:t>по муниципальной программе «организация бюджетного  процесса» осуществляются расходы   направленные на  исполнение бюджета города, в том числе казначейское исполнение </a:t>
            </a:r>
            <a:r>
              <a:rPr lang="ru-RU" sz="1100" dirty="0" err="1" smtClean="0">
                <a:latin typeface="Arial Black" pitchFamily="34" charset="0"/>
                <a:cs typeface="Arial" charset="0"/>
              </a:rPr>
              <a:t>бюджета,за</a:t>
            </a:r>
            <a:r>
              <a:rPr lang="ru-RU" sz="1100" dirty="0" smtClean="0">
                <a:latin typeface="Arial Black" pitchFamily="34" charset="0"/>
                <a:cs typeface="Arial" charset="0"/>
              </a:rPr>
              <a:t> 2017год сумма составила 23 млн.руб.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Arial Black" pitchFamily="34" charset="0"/>
                <a:cs typeface="Arial" charset="0"/>
              </a:rPr>
              <a:t>«Пожарная безопасность» . Программа направлена на </a:t>
            </a:r>
            <a:r>
              <a:rPr lang="ru-RU" sz="1100" dirty="0" smtClean="0">
                <a:latin typeface="Arial" charset="0"/>
              </a:rPr>
              <a:t> обеспечение первичных мер пожарной безопасности в границах </a:t>
            </a:r>
            <a:r>
              <a:rPr lang="ru-RU" sz="1100" dirty="0" err="1" smtClean="0">
                <a:latin typeface="Arial" charset="0"/>
              </a:rPr>
              <a:t>Тобольского</a:t>
            </a:r>
            <a:r>
              <a:rPr lang="ru-RU" sz="1100" dirty="0" smtClean="0">
                <a:latin typeface="Arial" charset="0"/>
              </a:rPr>
              <a:t> городского округа</a:t>
            </a:r>
            <a:r>
              <a:rPr lang="ru-RU" sz="1100" dirty="0" smtClean="0">
                <a:latin typeface="Arial Black" pitchFamily="34" charset="0"/>
                <a:cs typeface="Arial" charset="0"/>
              </a:rPr>
              <a:t>, расходы составили 0,6 млн.руб.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Arial" charset="0"/>
              </a:rPr>
              <a:t>Муниципальная программа "Основные направления деятельности по реализации государственной политике в сферах национальных, государственно-конфессиональных, общественно-политических отношений и профилактике экстремистских проявлений на территории города Тобольска« направлена на укрепление единства российской нации. Обеспечение межнационального, межконфессионального согласия, общественно-политической стабильности. Профилактика проявлений этнического, религиозного, политического  экстремизма. – расходы составили 0,4 млн.руб.</a:t>
            </a:r>
          </a:p>
          <a:p>
            <a:pPr>
              <a:buFontTx/>
              <a:buChar char="-"/>
            </a:pPr>
            <a:endParaRPr lang="ru-RU" sz="1100" dirty="0" smtClean="0">
              <a:latin typeface="Arial" charset="0"/>
            </a:endParaRPr>
          </a:p>
          <a:p>
            <a:pPr>
              <a:buFontTx/>
              <a:buChar char="-"/>
            </a:pPr>
            <a:endParaRPr lang="ru-RU" sz="1100" dirty="0" smtClean="0">
              <a:latin typeface="Arial Black" pitchFamily="34" charset="0"/>
              <a:cs typeface="Arial" charset="0"/>
            </a:endParaRPr>
          </a:p>
          <a:p>
            <a:pPr>
              <a:buFontTx/>
              <a:buChar char="-"/>
            </a:pPr>
            <a:endParaRPr lang="ru-RU" sz="1100" dirty="0" smtClean="0">
              <a:latin typeface="Arial Black" pitchFamily="34" charset="0"/>
              <a:cs typeface="Arial" charset="0"/>
            </a:endParaRPr>
          </a:p>
          <a:p>
            <a:endParaRPr lang="ru-RU" sz="1100" dirty="0" smtClean="0">
              <a:latin typeface="Arial" charset="0"/>
            </a:endParaRPr>
          </a:p>
        </p:txBody>
      </p:sp>
      <p:sp>
        <p:nvSpPr>
          <p:cNvPr id="45060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A6DB37-FFAE-424A-A3D4-183E3070C219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D45493-FE09-42AD-A5E2-4D021311C2FC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44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В  бюджете города  также  осуществляются расходы  вне рамок  муниципальных программ.</a:t>
            </a:r>
          </a:p>
          <a:p>
            <a:pPr>
              <a:defRPr/>
            </a:pPr>
            <a:r>
              <a:rPr lang="ru-RU" dirty="0" smtClean="0"/>
              <a:t>На выполнение </a:t>
            </a:r>
            <a:r>
              <a:rPr lang="ru-RU" dirty="0" err="1" smtClean="0"/>
              <a:t>непрограммных</a:t>
            </a:r>
            <a:r>
              <a:rPr lang="ru-RU" dirty="0" smtClean="0"/>
              <a:t> мероприятий в бюджете города за 2017год израсходованы средства в сумме 605 </a:t>
            </a:r>
            <a:r>
              <a:rPr lang="ru-RU" dirty="0" err="1" smtClean="0"/>
              <a:t>млн.руб</a:t>
            </a:r>
            <a:r>
              <a:rPr lang="ru-RU" dirty="0" smtClean="0"/>
              <a:t>, из них: </a:t>
            </a:r>
          </a:p>
          <a:p>
            <a:pPr>
              <a:defRPr/>
            </a:pPr>
            <a:r>
              <a:rPr lang="ru-RU" dirty="0" smtClean="0"/>
              <a:t>-  содержание  аппарата управления администрации, контрольно- счетной палаты, </a:t>
            </a:r>
            <a:r>
              <a:rPr lang="ru-RU" dirty="0" err="1" smtClean="0"/>
              <a:t>Тобольской</a:t>
            </a:r>
            <a:r>
              <a:rPr lang="ru-RU" dirty="0" smtClean="0"/>
              <a:t> городской Думы., в общей сумме 185 млн.руб.</a:t>
            </a:r>
          </a:p>
          <a:p>
            <a:pPr>
              <a:defRPr/>
            </a:pPr>
            <a:r>
              <a:rPr lang="ru-RU" dirty="0" smtClean="0"/>
              <a:t>-на содержание муниципальных учреждений не социальной сферы-71 млн.руб.</a:t>
            </a:r>
          </a:p>
          <a:p>
            <a:pPr>
              <a:defRPr/>
            </a:pPr>
            <a:r>
              <a:rPr lang="ru-RU" dirty="0" smtClean="0"/>
              <a:t>-на обеспечение муниципального задания МАУ «Центр социального обслуживания населения»-79 млн.руб.</a:t>
            </a:r>
          </a:p>
          <a:p>
            <a:pPr>
              <a:defRPr/>
            </a:pPr>
            <a:r>
              <a:rPr lang="ru-RU" dirty="0" smtClean="0"/>
              <a:t>-на коммунальное хозяйство-3 млн.руб. (инженерное обеспечение площадки-2 </a:t>
            </a:r>
            <a:r>
              <a:rPr lang="ru-RU" dirty="0" err="1" smtClean="0"/>
              <a:t>млн.р</a:t>
            </a:r>
            <a:r>
              <a:rPr lang="ru-RU" dirty="0" smtClean="0"/>
              <a:t> и транспортировка тел умерших)</a:t>
            </a:r>
          </a:p>
          <a:p>
            <a:pPr>
              <a:defRPr/>
            </a:pPr>
            <a:r>
              <a:rPr lang="ru-RU" dirty="0" smtClean="0"/>
              <a:t>-на жилищное хозяйство-45 млн.руб. (переселение граждан из аварийного </a:t>
            </a:r>
            <a:r>
              <a:rPr lang="ru-RU" dirty="0" err="1" smtClean="0"/>
              <a:t>ж.фонда,предоставление</a:t>
            </a:r>
            <a:r>
              <a:rPr lang="ru-RU" dirty="0" smtClean="0"/>
              <a:t> участков молодым </a:t>
            </a:r>
            <a:r>
              <a:rPr lang="ru-RU" dirty="0" err="1" smtClean="0"/>
              <a:t>семьям,капремонт</a:t>
            </a:r>
            <a:r>
              <a:rPr lang="ru-RU" dirty="0" smtClean="0"/>
              <a:t> государственного жилищного фонда, и т.д.)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благостройство-5 млн.руб. (ремонт </a:t>
            </a:r>
            <a:r>
              <a:rPr lang="ru-RU" dirty="0" err="1" smtClean="0"/>
              <a:t>перекач</a:t>
            </a:r>
            <a:r>
              <a:rPr lang="ru-RU" dirty="0" smtClean="0"/>
              <a:t>.  </a:t>
            </a:r>
            <a:r>
              <a:rPr lang="ru-RU" dirty="0" err="1" smtClean="0"/>
              <a:t>насосоной</a:t>
            </a:r>
            <a:r>
              <a:rPr lang="ru-RU" dirty="0" smtClean="0"/>
              <a:t> станции, благоустройство сада </a:t>
            </a:r>
            <a:r>
              <a:rPr lang="ru-RU" dirty="0" err="1" smtClean="0"/>
              <a:t>ермака</a:t>
            </a:r>
            <a:r>
              <a:rPr lang="ru-RU" dirty="0" smtClean="0"/>
              <a:t>, углубление русел речек)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Летний отдых,гранты-11 млн.руб.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Расходы на ведение лесного хозяйства и другие расходы-21 млн.руб.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Прочие расходы -14 млн.руб. ( ведение  </a:t>
            </a:r>
            <a:r>
              <a:rPr lang="ru-RU" dirty="0" err="1" smtClean="0"/>
              <a:t>информац</a:t>
            </a:r>
            <a:r>
              <a:rPr lang="ru-RU" dirty="0" smtClean="0"/>
              <a:t>. </a:t>
            </a:r>
            <a:r>
              <a:rPr lang="ru-RU" dirty="0" err="1" smtClean="0"/>
              <a:t>Системы,проведение</a:t>
            </a:r>
            <a:r>
              <a:rPr lang="ru-RU" dirty="0" smtClean="0"/>
              <a:t> выборов  в городскую думу, членские  взносы, услуги  </a:t>
            </a:r>
            <a:r>
              <a:rPr lang="ru-RU" dirty="0" err="1" smtClean="0"/>
              <a:t>сми</a:t>
            </a:r>
            <a:r>
              <a:rPr lang="ru-RU" dirty="0" smtClean="0"/>
              <a:t>,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Оплата судебных решений и т.д.)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CEEFDD-87DF-460F-AD69-6210046E5D77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45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89C323-0BC1-4C2C-BE39-D0EB9E009E04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8188"/>
            <a:ext cx="4938712" cy="3705225"/>
          </a:xfrm>
          <a:ln/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>
          <a:xfrm>
            <a:off x="674836" y="4687292"/>
            <a:ext cx="5387667" cy="44398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0" tIns="45491" rIns="90980" bIns="45491"/>
          <a:lstStyle/>
          <a:p>
            <a:r>
              <a:rPr lang="ru-RU" sz="1400" dirty="0" smtClean="0">
                <a:latin typeface="Times New Roman" pitchFamily="18" charset="0"/>
              </a:rPr>
              <a:t>Решением </a:t>
            </a:r>
            <a:r>
              <a:rPr lang="ru-RU" sz="1400" dirty="0" err="1" smtClean="0">
                <a:latin typeface="Times New Roman" pitchFamily="18" charset="0"/>
              </a:rPr>
              <a:t>Тобольской</a:t>
            </a:r>
            <a:r>
              <a:rPr lang="ru-RU" sz="1400" dirty="0" smtClean="0">
                <a:latin typeface="Times New Roman" pitchFamily="18" charset="0"/>
              </a:rPr>
              <a:t> городской думы от 29.10.2013г № 145  создан  муниципальный дорожный  фонд города Тобольска и  утвержден порядок формирования и использования бюджетных ассигнований муниципального дорожного фонда города Тобольска. </a:t>
            </a:r>
          </a:p>
          <a:p>
            <a:r>
              <a:rPr lang="ru-RU" sz="1400" dirty="0" smtClean="0">
                <a:latin typeface="Times New Roman" pitchFamily="18" charset="0"/>
              </a:rPr>
              <a:t>Главным распорядителем бюджетных средств дорожного фонда определен Комитет жилищно-коммунального хозяйства администрации города.</a:t>
            </a:r>
          </a:p>
          <a:p>
            <a:pPr eaLnBrk="1" hangingPunct="1"/>
            <a:r>
              <a:rPr lang="ru-RU" sz="1400" dirty="0" smtClean="0">
                <a:latin typeface="Times New Roman" pitchFamily="18" charset="0"/>
              </a:rPr>
              <a:t>Остаток бюджетных ассигнований дорожного фонда на начало 2017 года составил – 2 ,9млн.руб..</a:t>
            </a:r>
          </a:p>
          <a:p>
            <a:r>
              <a:rPr lang="ru-RU" sz="1400" dirty="0" smtClean="0">
                <a:latin typeface="Times New Roman" pitchFamily="18" charset="0"/>
              </a:rPr>
              <a:t>Доходы дорожного фонда за 2017год – 16,6млн.руб.</a:t>
            </a:r>
          </a:p>
          <a:p>
            <a:r>
              <a:rPr lang="ru-RU" sz="1400" dirty="0" smtClean="0">
                <a:latin typeface="Times New Roman" pitchFamily="18" charset="0"/>
              </a:rPr>
              <a:t>Расходы дорожного фонда за 2017год составили – 17,4 млн.руб. </a:t>
            </a:r>
          </a:p>
          <a:p>
            <a:r>
              <a:rPr lang="ru-RU" sz="1400" dirty="0" smtClean="0">
                <a:latin typeface="Times New Roman" pitchFamily="18" charset="0"/>
              </a:rPr>
              <a:t>Остаток бюджетных ассигнований дорожного фонда на 01.01.2018 г составил – 2,1 млн.руб..</a:t>
            </a:r>
          </a:p>
          <a:p>
            <a:r>
              <a:rPr lang="ru-RU" sz="1400" dirty="0" smtClean="0">
                <a:latin typeface="Times New Roman" pitchFamily="18" charset="0"/>
              </a:rPr>
              <a:t>В соответствии с бюджетным законодательством бюджетные ассигнования дорожного фонда, не использованные в текущем финансовом году, направляются на увеличение бюджетных ассигнований дорожного фонда в очередном финансовом году.</a:t>
            </a: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16199" y="9371412"/>
            <a:ext cx="2917992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80" tIns="45491" rIns="90980" bIns="45491" anchor="b"/>
          <a:lstStyle/>
          <a:p>
            <a:pPr algn="r">
              <a:defRPr/>
            </a:pPr>
            <a:fld id="{C365D388-D074-48A0-8736-A505097FE66B}" type="slidenum">
              <a:rPr lang="ru-RU" sz="1200" b="0">
                <a:solidFill>
                  <a:schemeClr val="tx1"/>
                </a:solidFill>
                <a:latin typeface="+mn-lt"/>
              </a:rPr>
              <a:pPr algn="r">
                <a:defRPr/>
              </a:pPr>
              <a:t>46</a:t>
            </a:fld>
            <a:endParaRPr lang="ru-RU" sz="12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A0FE2F-A1D0-402F-9EF7-FC3E78D73643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31.05.2018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Уважаемые коллеги! 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В заключение хотел бы выразить огромную благодарность всем участникам бюджетного процесса за понимание важности нашей совместной работы, за то, что ставили интересы города выше всего и помогали находить компромиссы. Благодарю общественность, средства массовой информации за то, что не оставались в стороне, поднимали волнующие всех темы, которые способствуют принятию верных решений. 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Считаю, что </a:t>
            </a:r>
            <a:r>
              <a:rPr lang="ru-RU" b="1" dirty="0" smtClean="0">
                <a:latin typeface="Arial" charset="0"/>
              </a:rPr>
              <a:t>главная задача</a:t>
            </a:r>
            <a:r>
              <a:rPr lang="ru-RU" dirty="0" smtClean="0">
                <a:latin typeface="Arial" charset="0"/>
              </a:rPr>
              <a:t>, которая стояла перед нами в прошлом году – </a:t>
            </a:r>
            <a:r>
              <a:rPr lang="ru-RU" b="1" dirty="0" smtClean="0">
                <a:latin typeface="Arial" charset="0"/>
              </a:rPr>
              <a:t>сохранить устойчивость и сбалансированность бюджета города </a:t>
            </a:r>
            <a:r>
              <a:rPr lang="ru-RU" dirty="0" smtClean="0">
                <a:latin typeface="Arial" charset="0"/>
              </a:rPr>
              <a:t>– </a:t>
            </a:r>
            <a:r>
              <a:rPr lang="ru-RU" b="1" dirty="0" smtClean="0">
                <a:latin typeface="Arial" charset="0"/>
              </a:rPr>
              <a:t>нами выполнена</a:t>
            </a:r>
            <a:r>
              <a:rPr lang="ru-RU" dirty="0" smtClean="0">
                <a:latin typeface="Arial" charset="0"/>
              </a:rPr>
              <a:t>. Надеюсь, что сообща мы справимся и с теми задачами, которые стоят перед нами сегодня.</a:t>
            </a:r>
          </a:p>
          <a:p>
            <a:pPr eaLnBrk="1" hangingPunct="1"/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75" y="-4763"/>
            <a:ext cx="6696075" cy="5022851"/>
          </a:xfrm>
          <a:ln/>
        </p:spPr>
      </p:sp>
      <p:sp>
        <p:nvSpPr>
          <p:cNvPr id="14339" name="Номер слайда 3"/>
          <p:cNvSpPr txBox="1">
            <a:spLocks noGrp="1"/>
          </p:cNvSpPr>
          <p:nvPr/>
        </p:nvSpPr>
        <p:spPr bwMode="auto">
          <a:xfrm>
            <a:off x="3814627" y="9372997"/>
            <a:ext cx="2919564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9" tIns="45503" rIns="91009" bIns="45503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42E522F-F233-476D-A313-C33CCDC549E8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17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18814"/>
            <a:ext cx="6650819" cy="48459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Объем отгруженных товаров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собственного производства, выполненных работ и услуг собственными силами (предприятиями, зарегистрированными на территории г. Тобольска, без субъектов малого предпринимательства) за 2017 год составил 381917,1  млн. рублей. Увеличение по сравнению с аналогичным периодом прошлого года составило 8,6% </a:t>
            </a:r>
            <a:r>
              <a:rPr lang="ru-RU" sz="1600" dirty="0" smtClean="0"/>
              <a:t>за счет химической и нефтехимической промышленности.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341" name="Номер слайда 1"/>
          <p:cNvSpPr txBox="1">
            <a:spLocks noGrp="1"/>
          </p:cNvSpPr>
          <p:nvPr/>
        </p:nvSpPr>
        <p:spPr bwMode="auto">
          <a:xfrm>
            <a:off x="3814627" y="9371412"/>
            <a:ext cx="2919564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7124253-3B99-4545-8CCB-305A5B0E65AD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17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184047" y="7810568"/>
          <a:ext cx="6194637" cy="14482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9881"/>
                <a:gridCol w="838687"/>
                <a:gridCol w="774553"/>
                <a:gridCol w="767857"/>
                <a:gridCol w="783215"/>
                <a:gridCol w="706429"/>
                <a:gridCol w="771913"/>
                <a:gridCol w="762102"/>
              </a:tblGrid>
              <a:tr h="456564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</a:tr>
              <a:tr h="359005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0589" marR="90589" marT="45363" marB="45363" anchor="ctr" horzOverflow="overflow"/>
                </a:tc>
              </a:tr>
              <a:tr h="359005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102,2</a:t>
                      </a:r>
                      <a:endParaRPr lang="ru-RU" sz="15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46038"/>
            <a:ext cx="6707188" cy="50307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43" y="5148884"/>
            <a:ext cx="6652391" cy="460480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соответствии с заключенным Соглашением от 28.03.2016 г. о взаимодействии между Главным управлением строительства Тюменской области и администрацией города Тобольска по реализации приоритетного национального проекта «Доступное и комфортное жильё – гражданам России» запланирован ввод жилья на 2017 год в размере 70,0 тыс. 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За 2017 год введено в эксплуатацию 103,3 тыс. 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жилья, что составило 74,4%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к 2016 году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388" name="Номер слайда 1"/>
          <p:cNvSpPr txBox="1">
            <a:spLocks noGrp="1"/>
          </p:cNvSpPr>
          <p:nvPr/>
        </p:nvSpPr>
        <p:spPr bwMode="auto">
          <a:xfrm>
            <a:off x="3814627" y="9371412"/>
            <a:ext cx="2919564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5C766DD-CB77-47D7-9CD4-F02C157EAA13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18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" y="-33338"/>
            <a:ext cx="6623050" cy="49672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8" y="4893502"/>
            <a:ext cx="6720032" cy="49712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Одной из важных составляющих 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потребительского рынка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является торговля. </a:t>
            </a:r>
            <a:r>
              <a:rPr lang="ru-RU" sz="1400" b="0" i="0" dirty="0" smtClean="0">
                <a:latin typeface="Arial" charset="0"/>
              </a:rPr>
              <a:t>Оборот розничной торговли </a:t>
            </a:r>
            <a:r>
              <a:rPr lang="ru-RU" sz="1400" dirty="0" smtClean="0">
                <a:latin typeface="Arial" charset="0"/>
              </a:rPr>
              <a:t>в 2017 году составил 23929  млн. рублей,</a:t>
            </a:r>
            <a:r>
              <a:rPr lang="ru-RU" sz="1400" baseline="0" dirty="0" smtClean="0">
                <a:latin typeface="Arial" charset="0"/>
              </a:rPr>
              <a:t> что в </a:t>
            </a:r>
            <a:r>
              <a:rPr lang="ru-RU" sz="1400" dirty="0" smtClean="0">
                <a:latin typeface="Arial" charset="0"/>
              </a:rPr>
              <a:t> сопоставимых ценах  100,0%  к 2016 году.</a:t>
            </a:r>
          </a:p>
          <a:p>
            <a:pPr indent="179388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0000FF"/>
                </a:solidFill>
                <a:latin typeface="Arial" charset="0"/>
              </a:rPr>
              <a:t>В расчете на душу населения продажа товаров в 2017 году составила 233,6 тыс.</a:t>
            </a:r>
            <a:r>
              <a:rPr lang="ru-RU" sz="1400" baseline="0" dirty="0" smtClean="0">
                <a:solidFill>
                  <a:srgbClr val="0000FF"/>
                </a:solidFill>
                <a:latin typeface="Arial" charset="0"/>
              </a:rPr>
              <a:t> рублей, что на 4% больше 2016 года.</a:t>
            </a:r>
            <a:endParaRPr lang="ru-RU" sz="1300" dirty="0" smtClean="0">
              <a:latin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городе Тобольске сформирована устойчивая система торгового и бытового обслуживания населения: по состоянию на 01.01.2018 г. в городе действуют 489 объектов  розничной торговли, торговой площадью 143,5 тыс. 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135 объектов  общественного питания с количеством посадочных мест – 9260.</a:t>
            </a:r>
            <a:endParaRPr lang="ru-RU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300452" y="8602093"/>
          <a:ext cx="6197783" cy="12261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29033"/>
                <a:gridCol w="800361"/>
                <a:gridCol w="785905"/>
                <a:gridCol w="717597"/>
                <a:gridCol w="812018"/>
                <a:gridCol w="717597"/>
                <a:gridCol w="772783"/>
                <a:gridCol w="762489"/>
              </a:tblGrid>
              <a:tr h="344016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</a:tr>
              <a:tr h="304667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  <a:r>
                        <a:rPr lang="ru-RU" sz="14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endParaRPr lang="ru-RU" sz="14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0635" marR="90635" marT="45448" marB="45448" anchor="ctr" horzOverflow="overflow"/>
                </a:tc>
              </a:tr>
              <a:tr h="304667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</a:tr>
            </a:tbl>
          </a:graphicData>
        </a:graphic>
      </p:graphicFrame>
      <p:sp>
        <p:nvSpPr>
          <p:cNvPr id="17454" name="Номер слайда 3"/>
          <p:cNvSpPr txBox="1">
            <a:spLocks noGrp="1"/>
          </p:cNvSpPr>
          <p:nvPr/>
        </p:nvSpPr>
        <p:spPr bwMode="auto">
          <a:xfrm>
            <a:off x="3814627" y="9371412"/>
            <a:ext cx="2919564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8280E9C-5F55-4EE6-8242-88FAB92DDA73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19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0"/>
            <a:ext cx="6289675" cy="47180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4" y="4788811"/>
            <a:ext cx="6537560" cy="4771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</a:p>
          <a:p>
            <a:pPr marL="88900" algn="just">
              <a:spcBef>
                <a:spcPts val="1200"/>
              </a:spcBef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Среднемесячная номинальная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заработная плата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в городе (по полному кругу предприятий) за январь-декабрь 2017 года составила 39,1 тыс. рублей.  </a:t>
            </a:r>
            <a:r>
              <a:rPr lang="ru-RU" b="0" dirty="0" smtClean="0">
                <a:solidFill>
                  <a:schemeClr val="tx1"/>
                </a:solidFill>
              </a:rPr>
              <a:t>Увеличение  среднемесячной заработной платы в 2017 году в сравнении с 2016 годом составило  6,2%. Наибольший рост отмечается в отраслях по производству нефтепродуктов, химической промышленности, строительстве.</a:t>
            </a:r>
            <a:endParaRPr lang="ru-RU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5507" y="7883534"/>
          <a:ext cx="6502953" cy="18780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3111"/>
                <a:gridCol w="820584"/>
                <a:gridCol w="749099"/>
                <a:gridCol w="570794"/>
                <a:gridCol w="642143"/>
                <a:gridCol w="713492"/>
                <a:gridCol w="570794"/>
                <a:gridCol w="642143"/>
                <a:gridCol w="570794"/>
              </a:tblGrid>
              <a:tr h="199387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</a:tr>
              <a:tr h="426898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8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671" marR="35671" marT="30717" marB="30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0592" marR="90592" marT="38783" marB="38783" anchor="ctr" horzOverflow="overflow"/>
                </a:tc>
              </a:tr>
              <a:tr h="234630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671" marR="35671" marT="30717" marB="30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</a:tr>
              <a:tr h="414762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5671" marR="35671" marT="30717" marB="30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0592" marR="90592" marT="38783" marB="38783" anchor="ctr" horzOverflow="overflow"/>
                </a:tc>
              </a:tr>
              <a:tr h="236950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671" marR="35671" marT="30717" marB="30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4944" y="7379114"/>
            <a:ext cx="6537560" cy="4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37" tIns="45518" rIns="91037" bIns="45518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1400" b="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algn="l">
              <a:lnSpc>
                <a:spcPct val="90000"/>
              </a:lnSpc>
              <a:defRPr/>
            </a:pPr>
            <a:r>
              <a:rPr lang="ru-RU" sz="1200" b="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b="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b="0" dirty="0">
              <a:solidFill>
                <a:srgbClr val="0000FF"/>
              </a:solidFill>
            </a:endParaRPr>
          </a:p>
        </p:txBody>
      </p:sp>
      <p:sp>
        <p:nvSpPr>
          <p:cNvPr id="18503" name="Номер слайда 3"/>
          <p:cNvSpPr txBox="1">
            <a:spLocks noGrp="1"/>
          </p:cNvSpPr>
          <p:nvPr/>
        </p:nvSpPr>
        <p:spPr bwMode="auto">
          <a:xfrm>
            <a:off x="3814627" y="9371412"/>
            <a:ext cx="2919564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8402B9-6F5C-4B15-9946-659C37E61519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20</a:t>
            </a:fld>
            <a:endParaRPr lang="ru-RU" altLang="ru-RU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Arial" charset="0"/>
              </a:rPr>
              <a:t>Основные параметры бюджет города за 2017 год сложились в следующих объемах:</a:t>
            </a:r>
          </a:p>
          <a:p>
            <a:r>
              <a:rPr lang="ru-RU" altLang="ru-RU" u="sng" dirty="0" smtClean="0">
                <a:latin typeface="Arial" charset="0"/>
              </a:rPr>
              <a:t>По доходам: </a:t>
            </a:r>
          </a:p>
          <a:p>
            <a:r>
              <a:rPr lang="ru-RU" altLang="ru-RU" dirty="0" smtClean="0">
                <a:latin typeface="Arial" charset="0"/>
              </a:rPr>
              <a:t>Уточненные плановые показатели утверждены в сумме 14 млрд. 146 </a:t>
            </a:r>
            <a:r>
              <a:rPr lang="ru-RU" altLang="ru-RU" dirty="0" err="1" smtClean="0">
                <a:latin typeface="Arial" charset="0"/>
              </a:rPr>
              <a:t>млн.руб</a:t>
            </a:r>
            <a:r>
              <a:rPr lang="ru-RU" altLang="ru-RU" dirty="0" smtClean="0">
                <a:latin typeface="Arial" charset="0"/>
              </a:rPr>
              <a:t>.</a:t>
            </a:r>
          </a:p>
          <a:p>
            <a:r>
              <a:rPr lang="ru-RU" altLang="ru-RU" dirty="0" smtClean="0">
                <a:latin typeface="Arial" charset="0"/>
              </a:rPr>
              <a:t>Фактическое исполнение по доходам за 2017 год составило – 14 млрд. 351 </a:t>
            </a:r>
            <a:r>
              <a:rPr lang="ru-RU" altLang="ru-RU" dirty="0" err="1" smtClean="0">
                <a:latin typeface="Arial" charset="0"/>
              </a:rPr>
              <a:t>млн.руб</a:t>
            </a:r>
            <a:r>
              <a:rPr lang="ru-RU" altLang="ru-RU" dirty="0" smtClean="0">
                <a:latin typeface="Arial" charset="0"/>
              </a:rPr>
              <a:t>. </a:t>
            </a:r>
          </a:p>
          <a:p>
            <a:r>
              <a:rPr lang="ru-RU" altLang="ru-RU" dirty="0" smtClean="0">
                <a:latin typeface="Arial" charset="0"/>
              </a:rPr>
              <a:t>Рост к 2016 год –</a:t>
            </a:r>
            <a:r>
              <a:rPr lang="ru-RU" altLang="ru-RU" baseline="0" dirty="0" smtClean="0">
                <a:latin typeface="Arial" charset="0"/>
              </a:rPr>
              <a:t> 272%</a:t>
            </a:r>
            <a:endParaRPr lang="ru-RU" altLang="ru-RU" dirty="0" smtClean="0">
              <a:latin typeface="Arial" charset="0"/>
            </a:endParaRPr>
          </a:p>
          <a:p>
            <a:endParaRPr lang="ru-RU" altLang="ru-RU" u="sng" dirty="0" smtClean="0">
              <a:latin typeface="Arial" charset="0"/>
            </a:endParaRPr>
          </a:p>
          <a:p>
            <a:r>
              <a:rPr lang="ru-RU" altLang="ru-RU" u="sng" dirty="0" smtClean="0">
                <a:latin typeface="Arial" charset="0"/>
              </a:rPr>
              <a:t>По расходам:	</a:t>
            </a:r>
          </a:p>
          <a:p>
            <a:r>
              <a:rPr lang="ru-RU" altLang="ru-RU" dirty="0" smtClean="0">
                <a:latin typeface="Arial" charset="0"/>
              </a:rPr>
              <a:t>Уточненные плановые показатели утверждены в сумме 14 млрд. 485 </a:t>
            </a:r>
            <a:r>
              <a:rPr lang="ru-RU" altLang="ru-RU" dirty="0" err="1" smtClean="0">
                <a:latin typeface="Arial" charset="0"/>
              </a:rPr>
              <a:t>млн.руб</a:t>
            </a:r>
            <a:r>
              <a:rPr lang="ru-RU" altLang="ru-RU" dirty="0" smtClean="0">
                <a:latin typeface="Arial" charset="0"/>
              </a:rPr>
              <a:t>.</a:t>
            </a:r>
          </a:p>
          <a:p>
            <a:r>
              <a:rPr lang="ru-RU" altLang="ru-RU" dirty="0" smtClean="0">
                <a:latin typeface="Arial" charset="0"/>
              </a:rPr>
              <a:t>Фактическое исполнение по расходам за 2017 год составило – 14 млрд. 156 млн. руб. </a:t>
            </a:r>
          </a:p>
          <a:p>
            <a:r>
              <a:rPr lang="ru-RU" altLang="ru-RU" dirty="0" smtClean="0">
                <a:latin typeface="Arial" charset="0"/>
              </a:rPr>
              <a:t>Рост к 2016 год –</a:t>
            </a:r>
            <a:r>
              <a:rPr lang="ru-RU" altLang="ru-RU" baseline="0" dirty="0" smtClean="0">
                <a:latin typeface="Arial" charset="0"/>
              </a:rPr>
              <a:t> 269%</a:t>
            </a:r>
          </a:p>
          <a:p>
            <a:endParaRPr lang="ru-RU" altLang="ru-RU" baseline="0" dirty="0" smtClean="0">
              <a:latin typeface="Arial" charset="0"/>
            </a:endParaRPr>
          </a:p>
          <a:p>
            <a:r>
              <a:rPr lang="ru-RU" altLang="ru-RU" baseline="0" dirty="0" smtClean="0">
                <a:latin typeface="Arial" charset="0"/>
              </a:rPr>
              <a:t>Бюджет исполнен с профицитом – 195 </a:t>
            </a:r>
            <a:r>
              <a:rPr lang="ru-RU" altLang="ru-RU" baseline="0" dirty="0" err="1" smtClean="0">
                <a:latin typeface="Arial" charset="0"/>
              </a:rPr>
              <a:t>млн.руб</a:t>
            </a:r>
            <a:r>
              <a:rPr lang="ru-RU" altLang="ru-RU" baseline="0" dirty="0" smtClean="0">
                <a:latin typeface="Arial" charset="0"/>
              </a:rPr>
              <a:t>.</a:t>
            </a:r>
          </a:p>
          <a:p>
            <a:endParaRPr lang="ru-RU" altLang="ru-RU" baseline="0" dirty="0" smtClean="0">
              <a:latin typeface="Arial" charset="0"/>
            </a:endParaRPr>
          </a:p>
          <a:p>
            <a:r>
              <a:rPr lang="ru-RU" altLang="ru-RU" baseline="0" dirty="0" smtClean="0">
                <a:latin typeface="Arial" charset="0"/>
              </a:rPr>
              <a:t>Далее кратко остановлюсь на исполнении доходной и расходной частей бюджета.</a:t>
            </a:r>
            <a:endParaRPr lang="ru-RU" alt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1BAA-9059-48AE-9F73-B8F67F34ED8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0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A62C-A6B0-417F-8BAC-8655B457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705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5F2B-3FF2-4F6E-B6CD-EC08983DA1F8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395E-52DD-4101-98BF-70A82F761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2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6A18D5-4946-465A-8E14-CC141F321AF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2E1B31-DBA4-4145-A1CA-568D94B98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4.pn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wmf"/><Relationship Id="rId10" Type="http://schemas.openxmlformats.org/officeDocument/2006/relationships/image" Target="../media/image26.jpeg"/><Relationship Id="rId4" Type="http://schemas.openxmlformats.org/officeDocument/2006/relationships/image" Target="../media/image20.wmf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39.emf"/><Relationship Id="rId4" Type="http://schemas.openxmlformats.org/officeDocument/2006/relationships/oleObject" Target="../embeddings/_____Microsoft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emf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emf"/><Relationship Id="rId5" Type="http://schemas.openxmlformats.org/officeDocument/2006/relationships/oleObject" Target="../embeddings/_____Microsoft_Excel_97-20033.xls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image" Target="../media/image41.jpeg"/><Relationship Id="rId21" Type="http://schemas.openxmlformats.org/officeDocument/2006/relationships/diagramLayout" Target="../diagrams/layout7.xml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27.xml"/><Relationship Id="rId16" Type="http://schemas.openxmlformats.org/officeDocument/2006/relationships/diagramLayout" Target="../diagrams/layout6.xml"/><Relationship Id="rId20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24" Type="http://schemas.microsoft.com/office/2007/relationships/diagramDrawing" Target="../diagrams/drawing7.xml"/><Relationship Id="rId5" Type="http://schemas.openxmlformats.org/officeDocument/2006/relationships/diagramLayout" Target="../diagrams/layout4.xml"/><Relationship Id="rId15" Type="http://schemas.openxmlformats.org/officeDocument/2006/relationships/diagramData" Target="../diagrams/data6.xml"/><Relationship Id="rId23" Type="http://schemas.openxmlformats.org/officeDocument/2006/relationships/diagramColors" Target="../diagrams/colors7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diagramData" Target="../diagrams/data4.xml"/><Relationship Id="rId9" Type="http://schemas.openxmlformats.org/officeDocument/2006/relationships/image" Target="../media/image52.png"/><Relationship Id="rId14" Type="http://schemas.microsoft.com/office/2007/relationships/diagramDrawing" Target="../diagrams/drawing5.xml"/><Relationship Id="rId22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44.pn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7.xml"/><Relationship Id="rId5" Type="http://schemas.openxmlformats.org/officeDocument/2006/relationships/image" Target="../media/image44.png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8.xml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73.jpeg"/><Relationship Id="rId5" Type="http://schemas.openxmlformats.org/officeDocument/2006/relationships/diagramLayout" Target="../diagrams/layout8.xml"/><Relationship Id="rId10" Type="http://schemas.openxmlformats.org/officeDocument/2006/relationships/image" Target="../media/image72.jpeg"/><Relationship Id="rId4" Type="http://schemas.openxmlformats.org/officeDocument/2006/relationships/diagramData" Target="../diagrams/data8.xml"/><Relationship Id="rId9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41.jpeg"/><Relationship Id="rId21" Type="http://schemas.openxmlformats.org/officeDocument/2006/relationships/diagramQuickStyle" Target="../diagrams/quickStyle12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notesSlide" Target="../notesSlides/notesSlide31.xml"/><Relationship Id="rId16" Type="http://schemas.openxmlformats.org/officeDocument/2006/relationships/diagramQuickStyle" Target="../diagrams/quickStyle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44.pn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microsoft.com/office/2007/relationships/diagramDrawing" Target="../diagrams/drawing12.xml"/><Relationship Id="rId10" Type="http://schemas.openxmlformats.org/officeDocument/2006/relationships/diagramLayout" Target="../diagrams/layout10.xml"/><Relationship Id="rId19" Type="http://schemas.openxmlformats.org/officeDocument/2006/relationships/diagramData" Target="../diagrams/data12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1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65" name="Picture 9" descr="i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60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964612" cy="5832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8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  «</a:t>
            </a:r>
            <a:r>
              <a:rPr lang="ru-RU" sz="2800" b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Об исполнении бюджета </a:t>
            </a:r>
          </a:p>
          <a:p>
            <a:pPr algn="ctr"/>
            <a:r>
              <a:rPr lang="ru-RU" sz="2800" b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города Тобольска </a:t>
            </a:r>
          </a:p>
          <a:p>
            <a:pPr algn="ctr"/>
            <a:r>
              <a:rPr lang="ru-RU" sz="2800" b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за </a:t>
            </a:r>
            <a:r>
              <a:rPr lang="ru-RU" sz="2800" b="1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2017 </a:t>
            </a:r>
            <a:r>
              <a:rPr lang="ru-RU" sz="2800" b="1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год</a:t>
            </a:r>
            <a:r>
              <a:rPr lang="ru-RU" sz="28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»</a:t>
            </a:r>
          </a:p>
        </p:txBody>
      </p:sp>
      <p:pic>
        <p:nvPicPr>
          <p:cNvPr id="48027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5505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07950" y="1916832"/>
            <a:ext cx="2592388" cy="30243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ЭТО ПОСТУПАЮЩИЕ В БЮДЖЕТ ДЕНЕЖНЫЕ СРЕДСТВА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72225" y="1772816"/>
            <a:ext cx="2643188" cy="31683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ЭТО ВЫПЛАЧИВАЕМЫЕ ИЗ БЮДЖЕТА ДЕНЕЖНЫЕ СРЕДСТВА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0825" y="260648"/>
            <a:ext cx="8191500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БЮДЖЕТ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–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ЭТО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ПЛАН ДОХОДОВ И РАСХОДОВ НА ОПРЕДЕЛЕННЫЙ ПЕРИОД</a:t>
            </a:r>
          </a:p>
        </p:txBody>
      </p:sp>
      <p:pic>
        <p:nvPicPr>
          <p:cNvPr id="68613" name="Picture 3" descr="C:\Users\KorolkoEA\Desktop\8_budj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392487" cy="388778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425950" y="1233488"/>
            <a:ext cx="0" cy="35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90675" y="1604963"/>
            <a:ext cx="5903913" cy="7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601788" y="1631950"/>
            <a:ext cx="0" cy="373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25950" y="1612900"/>
            <a:ext cx="0" cy="3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494588" y="1612900"/>
            <a:ext cx="0" cy="3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495425" y="2997200"/>
            <a:ext cx="0" cy="682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494588" y="2997200"/>
            <a:ext cx="0" cy="676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54525" y="3930650"/>
            <a:ext cx="0" cy="74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20650" y="3690938"/>
            <a:ext cx="2824163" cy="31226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 и сборов,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предусмотренных Налоговым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Кодексом РФ,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пошлина;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40063" y="3690938"/>
            <a:ext cx="2928937" cy="3127375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440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 продажи муниципального имущества 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440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 оказания платных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440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штрафные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санкции;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4400" indent="-285750"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неналоговые доходы.</a:t>
            </a:r>
          </a:p>
          <a:p>
            <a:pPr marL="457200" indent="-457200">
              <a:buFontTx/>
              <a:buChar char="-"/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73775" y="3690938"/>
            <a:ext cx="2962275" cy="3125787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454525" y="2997200"/>
            <a:ext cx="0" cy="682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251520" y="2027343"/>
            <a:ext cx="2520279" cy="969607"/>
            <a:chOff x="4713905" y="0"/>
            <a:chExt cx="1770704" cy="7143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Прямоугольник 31"/>
            <p:cNvSpPr/>
            <p:nvPr/>
          </p:nvSpPr>
          <p:spPr>
            <a:xfrm>
              <a:off x="4713905" y="0"/>
              <a:ext cx="1770704" cy="714376"/>
            </a:xfrm>
            <a:prstGeom prst="rect">
              <a:avLst/>
            </a:prstGeom>
            <a:solidFill>
              <a:srgbClr val="FFC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4713905" y="0"/>
              <a:ext cx="1770704" cy="7143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</p:grpSp>
      <p:grpSp>
        <p:nvGrpSpPr>
          <p:cNvPr id="3" name="Группа 36"/>
          <p:cNvGrpSpPr/>
          <p:nvPr/>
        </p:nvGrpSpPr>
        <p:grpSpPr>
          <a:xfrm>
            <a:off x="1590675" y="520270"/>
            <a:ext cx="5903913" cy="713218"/>
            <a:chOff x="2502938" y="0"/>
            <a:chExt cx="1875937" cy="7132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Прямоугольник 37"/>
            <p:cNvSpPr/>
            <p:nvPr/>
          </p:nvSpPr>
          <p:spPr>
            <a:xfrm>
              <a:off x="2502938" y="0"/>
              <a:ext cx="1875937" cy="71321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2502938" y="0"/>
              <a:ext cx="1875937" cy="713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</a:t>
              </a:r>
            </a:p>
          </p:txBody>
        </p:sp>
      </p:grpSp>
      <p:grpSp>
        <p:nvGrpSpPr>
          <p:cNvPr id="4" name="Группа 42"/>
          <p:cNvGrpSpPr/>
          <p:nvPr/>
        </p:nvGrpSpPr>
        <p:grpSpPr>
          <a:xfrm>
            <a:off x="3165810" y="2005012"/>
            <a:ext cx="2520279" cy="969607"/>
            <a:chOff x="4713905" y="0"/>
            <a:chExt cx="1770704" cy="7143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Прямоугольник 43"/>
            <p:cNvSpPr/>
            <p:nvPr/>
          </p:nvSpPr>
          <p:spPr>
            <a:xfrm>
              <a:off x="4713905" y="0"/>
              <a:ext cx="1770704" cy="714376"/>
            </a:xfrm>
            <a:prstGeom prst="rect">
              <a:avLst/>
            </a:prstGeom>
            <a:solidFill>
              <a:srgbClr val="20E7EC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4713905" y="0"/>
              <a:ext cx="1770704" cy="7143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</p:grpSp>
      <p:grpSp>
        <p:nvGrpSpPr>
          <p:cNvPr id="5" name="Группа 45"/>
          <p:cNvGrpSpPr/>
          <p:nvPr/>
        </p:nvGrpSpPr>
        <p:grpSpPr>
          <a:xfrm>
            <a:off x="6073776" y="1970088"/>
            <a:ext cx="2525483" cy="1004530"/>
            <a:chOff x="4713905" y="0"/>
            <a:chExt cx="1774360" cy="7401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Прямоугольник 46"/>
            <p:cNvSpPr/>
            <p:nvPr/>
          </p:nvSpPr>
          <p:spPr>
            <a:xfrm>
              <a:off x="4717561" y="25730"/>
              <a:ext cx="1770704" cy="714376"/>
            </a:xfrm>
            <a:prstGeom prst="rect">
              <a:avLst/>
            </a:prstGeom>
            <a:solidFill>
              <a:srgbClr val="FF99CC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4713905" y="0"/>
              <a:ext cx="1770704" cy="7143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758802"/>
            <a:ext cx="2554288" cy="26384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91" y="1336086"/>
            <a:ext cx="2412334" cy="2071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Прямоугольник 1"/>
          <p:cNvSpPr>
            <a:spLocks noChangeArrowheads="1"/>
          </p:cNvSpPr>
          <p:nvPr/>
        </p:nvSpPr>
        <p:spPr bwMode="auto">
          <a:xfrm>
            <a:off x="206375" y="188913"/>
            <a:ext cx="8642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МЕЖБЮДЖЕТНЫЕ ТРАНСФЕРТЫ (безвозмездные поступления)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это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бюджетные средства,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предоставляемые из бюджета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одного уровня </a:t>
            </a: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бюджет другого уровня</a:t>
            </a:r>
            <a:endParaRPr lang="ru-RU" alt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375" y="3789363"/>
            <a:ext cx="2493963" cy="273526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–бюджетные средства,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6912" y="1306512"/>
            <a:ext cx="2581275" cy="15430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3870424"/>
            <a:ext cx="3095625" cy="266382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– бюджетные средства, предоставляемые на безвозмездной и безвозвратной основах на осуществление определенных целевых расходов, возникающих при выполнении полномочий передаваемых органам местного самоуправления федеральными законами и законами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Тюменской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2077" y="3843338"/>
            <a:ext cx="2620962" cy="26098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–это бюджетные средства,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предоставляемые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безвозмездной и безвозвратной основах на условиях долевого финансирования определенных целевых расходов, возникающих при выполнении </a:t>
            </a:r>
            <a:r>
              <a:rPr lang="ru-RU" alt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 и функций местного самоуправления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705088">
            <a:off x="2043907" y="2895013"/>
            <a:ext cx="1312862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4101430" y="3174205"/>
            <a:ext cx="887413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727460">
            <a:off x="5779166" y="2963458"/>
            <a:ext cx="131445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4"/>
          <p:cNvSpPr txBox="1">
            <a:spLocks noChangeArrowheads="1"/>
          </p:cNvSpPr>
          <p:nvPr/>
        </p:nvSpPr>
        <p:spPr bwMode="auto">
          <a:xfrm>
            <a:off x="307975" y="142875"/>
            <a:ext cx="850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ОСНОВНЫМ ФУНКЦИЯМ ОРГАНОВ МЕСТНОГО САМОУПРАВЛЕНИЯ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50825" y="1412875"/>
            <a:ext cx="8713788" cy="1588"/>
          </a:xfrm>
          <a:prstGeom prst="rect">
            <a:avLst/>
          </a:prstGeom>
          <a:gradFill rotWithShape="1">
            <a:gsLst>
              <a:gs pos="0">
                <a:srgbClr val="FFCC66">
                  <a:alpha val="0"/>
                </a:srgbClr>
              </a:gs>
              <a:gs pos="100000">
                <a:srgbClr val="765E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tIns="108000" bIns="108000"/>
          <a:lstStyle/>
          <a:p>
            <a:pPr>
              <a:spcBef>
                <a:spcPct val="50000"/>
              </a:spcBef>
              <a:buFontTx/>
              <a:buChar char="-"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8604250" y="627697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6326" name="TextBox 4"/>
          <p:cNvSpPr txBox="1">
            <a:spLocks noChangeArrowheads="1"/>
          </p:cNvSpPr>
          <p:nvPr/>
        </p:nvSpPr>
        <p:spPr bwMode="auto">
          <a:xfrm>
            <a:off x="3416300" y="2278063"/>
            <a:ext cx="1146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окружающей 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</a:p>
        </p:txBody>
      </p:sp>
      <p:sp>
        <p:nvSpPr>
          <p:cNvPr id="56327" name="TextBox 5"/>
          <p:cNvSpPr txBox="1">
            <a:spLocks noChangeArrowheads="1"/>
          </p:cNvSpPr>
          <p:nvPr/>
        </p:nvSpPr>
        <p:spPr bwMode="auto">
          <a:xfrm>
            <a:off x="107950" y="2416175"/>
            <a:ext cx="11858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Общегосудар-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ственные 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</p:txBody>
      </p:sp>
      <p:sp>
        <p:nvSpPr>
          <p:cNvPr id="56328" name="TextBox 6"/>
          <p:cNvSpPr txBox="1">
            <a:spLocks noChangeArrowheads="1"/>
          </p:cNvSpPr>
          <p:nvPr/>
        </p:nvSpPr>
        <p:spPr bwMode="auto">
          <a:xfrm>
            <a:off x="4959350" y="2338388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 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56329" name="TextBox 7"/>
          <p:cNvSpPr txBox="1">
            <a:spLocks noChangeArrowheads="1"/>
          </p:cNvSpPr>
          <p:nvPr/>
        </p:nvSpPr>
        <p:spPr bwMode="auto">
          <a:xfrm>
            <a:off x="5875338" y="2789238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sp>
        <p:nvSpPr>
          <p:cNvPr id="56330" name="TextBox 9"/>
          <p:cNvSpPr txBox="1">
            <a:spLocks noChangeArrowheads="1"/>
          </p:cNvSpPr>
          <p:nvPr/>
        </p:nvSpPr>
        <p:spPr bwMode="auto">
          <a:xfrm>
            <a:off x="6630988" y="2282825"/>
            <a:ext cx="1190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спорт</a:t>
            </a:r>
          </a:p>
        </p:txBody>
      </p:sp>
      <p:pic>
        <p:nvPicPr>
          <p:cNvPr id="16394" name="Picture 1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1420813"/>
            <a:ext cx="801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6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963" y="1443038"/>
            <a:ext cx="83343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TextBox 10"/>
          <p:cNvSpPr txBox="1">
            <a:spLocks noChangeArrowheads="1"/>
          </p:cNvSpPr>
          <p:nvPr/>
        </p:nvSpPr>
        <p:spPr bwMode="auto">
          <a:xfrm>
            <a:off x="4065588" y="2878138"/>
            <a:ext cx="904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56334" name="TextBox 11"/>
          <p:cNvSpPr txBox="1">
            <a:spLocks noChangeArrowheads="1"/>
          </p:cNvSpPr>
          <p:nvPr/>
        </p:nvSpPr>
        <p:spPr bwMode="auto">
          <a:xfrm>
            <a:off x="2506663" y="2703513"/>
            <a:ext cx="1001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</p:txBody>
      </p:sp>
      <p:pic>
        <p:nvPicPr>
          <p:cNvPr id="16398" name="Picture 19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638" y="1454150"/>
            <a:ext cx="695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52" name="Picture 20" descr="C:\Program Files\Microsoft Office\MEDIA\CAGCAT10\j0229385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57" y="1412877"/>
            <a:ext cx="730086" cy="8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7" name="TextBox 12"/>
          <p:cNvSpPr txBox="1">
            <a:spLocks noChangeArrowheads="1"/>
          </p:cNvSpPr>
          <p:nvPr/>
        </p:nvSpPr>
        <p:spPr bwMode="auto">
          <a:xfrm>
            <a:off x="7248525" y="2854325"/>
            <a:ext cx="135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массовой 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</a:p>
        </p:txBody>
      </p:sp>
      <p:pic>
        <p:nvPicPr>
          <p:cNvPr id="120855" name="Picture 23" descr="http://l-userpic.livejournal.com/90876451/1888631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37" y="1412877"/>
            <a:ext cx="685800" cy="86582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6339" name="TextBox 13"/>
          <p:cNvSpPr txBox="1">
            <a:spLocks noChangeArrowheads="1"/>
          </p:cNvSpPr>
          <p:nvPr/>
        </p:nvSpPr>
        <p:spPr bwMode="auto">
          <a:xfrm>
            <a:off x="7950200" y="2224088"/>
            <a:ext cx="1541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муниципального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</a:p>
        </p:txBody>
      </p:sp>
      <p:sp>
        <p:nvSpPr>
          <p:cNvPr id="56341" name="TextBox 14"/>
          <p:cNvSpPr txBox="1">
            <a:spLocks noChangeArrowheads="1"/>
          </p:cNvSpPr>
          <p:nvPr/>
        </p:nvSpPr>
        <p:spPr bwMode="auto">
          <a:xfrm>
            <a:off x="1673225" y="236696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экономика</a:t>
            </a:r>
          </a:p>
        </p:txBody>
      </p:sp>
      <p:pic>
        <p:nvPicPr>
          <p:cNvPr id="120859" name="Picture 27" descr="http://im2-tub-ru.yandex.net/i?id=723175457-0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375" y="1420813"/>
            <a:ext cx="806450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6343" name="TextBox 15"/>
          <p:cNvSpPr txBox="1">
            <a:spLocks noChangeArrowheads="1"/>
          </p:cNvSpPr>
          <p:nvPr/>
        </p:nvSpPr>
        <p:spPr bwMode="auto">
          <a:xfrm>
            <a:off x="900113" y="2646363"/>
            <a:ext cx="148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правоохранительная</a:t>
            </a:r>
          </a:p>
          <a:p>
            <a:pPr eaLnBrk="1" hangingPunct="1">
              <a:defRPr/>
            </a:pP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pic>
        <p:nvPicPr>
          <p:cNvPr id="120861" name="Picture 29" descr="http://im4-tub-ru.yandex.net/i?id=644113514-71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8400" y="1443038"/>
            <a:ext cx="862013" cy="911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6407" name="Picture 31" descr="http://im5-tub-ru.yandex.net/i?id=374590264-11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3125" y="1412875"/>
            <a:ext cx="6905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33" descr="http://im3-tub-ru.yandex.net/i?id=258038806-0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4775" y="1454150"/>
            <a:ext cx="7715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85750" y="3357563"/>
          <a:ext cx="8683625" cy="3352800"/>
        </p:xfrm>
        <a:graphic>
          <a:graphicData uri="http://schemas.openxmlformats.org/drawingml/2006/table">
            <a:tbl>
              <a:tblPr/>
              <a:tblGrid>
                <a:gridCol w="4976982"/>
                <a:gridCol w="3706643"/>
              </a:tblGrid>
              <a:tr h="4571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КАЖДЫЙ ИЗ РАЗДЕЛОВ КЛАССИФИКАЦИИ РАСХОДОВ БЮДЖЕТА ИМЕЕТ ПЕРЕЧЕНЬ ПОДРАЗДЕЛОВ, КОТОРЫЕ ОТРАЖАЮТ ОСНОВНЫЕ НАПРАВЛЕНИЯ РЕАЛИЗАЦИИ СООТВЕТСТВУЮЩЕЙ ФУНКЦИИ</a:t>
                      </a:r>
                    </a:p>
                  </a:txBody>
                  <a:tcPr marL="91429" marR="91429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F0D4"/>
                        </a:gs>
                        <a:gs pos="50000">
                          <a:srgbClr val="C3F4E3"/>
                        </a:gs>
                        <a:gs pos="100000">
                          <a:srgbClr val="E2F9F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F0D4"/>
                        </a:gs>
                        <a:gs pos="50000">
                          <a:srgbClr val="C3F4E3"/>
                        </a:gs>
                        <a:gs pos="100000">
                          <a:srgbClr val="E2F9F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Например, в составе раздела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экономика»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выделяются подразделы: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водное хозяйство,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транспорт,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фонды),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экономики.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составе раздела </a:t>
                      </a:r>
                      <a:r>
                        <a:rPr lang="ru-RU" sz="1400" b="1" i="1" u="sng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«Социальная политика» </a:t>
                      </a:r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подразделы: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обеспечение,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обслуживание населения,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населения,</a:t>
                      </a:r>
                    </a:p>
                    <a:p>
                      <a:pPr algn="just"/>
                      <a:r>
                        <a:rPr lang="ru-RU" sz="12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политики.</a:t>
                      </a:r>
                    </a:p>
                  </a:txBody>
                  <a:tcPr marL="91429" marR="91429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F0D4"/>
                        </a:gs>
                        <a:gs pos="50000">
                          <a:srgbClr val="C3F4E3"/>
                        </a:gs>
                        <a:gs pos="100000">
                          <a:srgbClr val="E2F9F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ПОЛНЫЙ ПЕРЕЧЕНЬ РАЗДЕЛОВ И ПОДРАЗДЕЛОВ КЛАССИФИКАЦИИ РАСХОДОВ БЮДЖЕТОВ ПРИВЕДЕН В СТАТЬЕ 21 БЮДЖЕТНОГО КОДЕКСА РОССИЙСКОЙ ФЕДЕРАЦИИ</a:t>
                      </a:r>
                    </a:p>
                  </a:txBody>
                  <a:tcPr marL="91429" marR="91429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F0D4"/>
                        </a:gs>
                        <a:gs pos="50000">
                          <a:srgbClr val="C3F4E3"/>
                        </a:gs>
                        <a:gs pos="100000">
                          <a:srgbClr val="E2F9F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00038" y="836613"/>
          <a:ext cx="8685212" cy="288925"/>
        </p:xfrm>
        <a:graphic>
          <a:graphicData uri="http://schemas.openxmlformats.org/drawingml/2006/table">
            <a:tbl>
              <a:tblPr/>
              <a:tblGrid>
                <a:gridCol w="868521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 КЛАССИФИКАЦИИ РАСХОДОВ БЮДЖЕТА</a:t>
                      </a:r>
                    </a:p>
                  </a:txBody>
                  <a:tcPr marL="91445" marR="91445" marT="45765" marB="457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CF0D4"/>
                        </a:gs>
                        <a:gs pos="50000">
                          <a:srgbClr val="C3F4E3"/>
                        </a:gs>
                        <a:gs pos="100000">
                          <a:srgbClr val="E2F9F1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cxnSp>
        <p:nvCxnSpPr>
          <p:cNvPr id="3" name="Прямая со стрелкой 2"/>
          <p:cNvCxnSpPr>
            <a:stCxn id="120859" idx="2"/>
          </p:cNvCxnSpPr>
          <p:nvPr/>
        </p:nvCxnSpPr>
        <p:spPr>
          <a:xfrm>
            <a:off x="1371600" y="2436813"/>
            <a:ext cx="0" cy="233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0" idx="2"/>
          </p:cNvCxnSpPr>
          <p:nvPr/>
        </p:nvCxnSpPr>
        <p:spPr>
          <a:xfrm>
            <a:off x="3030538" y="2406650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0" idx="2"/>
          </p:cNvCxnSpPr>
          <p:nvPr/>
        </p:nvCxnSpPr>
        <p:spPr>
          <a:xfrm>
            <a:off x="4562475" y="2352675"/>
            <a:ext cx="0" cy="501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299200" y="2289175"/>
            <a:ext cx="0" cy="404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0852" idx="2"/>
          </p:cNvCxnSpPr>
          <p:nvPr/>
        </p:nvCxnSpPr>
        <p:spPr>
          <a:xfrm flipH="1">
            <a:off x="7821613" y="2278063"/>
            <a:ext cx="1587" cy="600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30" name="Picture 44" descr="http://im4-tub-ru.yandex.net/i?id=541990982-19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443038"/>
            <a:ext cx="7207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1" name="Picture 46" descr="http://cdn.imhonet.ru/0/tmp_user_files/88/98/8898cdf7d1724bc5c7ed3559f9f24d7b/xlarge/fb81d046019240e11dbc06540151628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150" y="1454150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36538" y="115888"/>
            <a:ext cx="86407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БЮДЖЕТНЫЙ  ПРОЦЕСС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ежегодное формирование и исполнение бюджета</a:t>
            </a:r>
          </a:p>
        </p:txBody>
      </p:sp>
      <p:graphicFrame>
        <p:nvGraphicFramePr>
          <p:cNvPr id="45056" name="Схема 45055"/>
          <p:cNvGraphicFramePr/>
          <p:nvPr/>
        </p:nvGraphicFramePr>
        <p:xfrm>
          <a:off x="107504" y="1412776"/>
          <a:ext cx="8757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357188" y="142875"/>
            <a:ext cx="850106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</a:t>
            </a:r>
            <a:endParaRPr lang="ru-RU" alt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1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986338"/>
            <a:ext cx="32559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oms.omskportal.ru/ru/municipal/localAuthList/3-52-244-1/officialsite/news/1375761865656/PageContent/0/body_files/file/Fotolia_1526178_Subscrip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review-image" descr="Описание: http://www.spain4you.es/forum/uploads/monthly_04_2012/post-4-0-85058000-1333659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27" y="4079917"/>
            <a:ext cx="4549973" cy="275211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4211959" y="1196752"/>
            <a:ext cx="4392489" cy="3240087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2. Показатели социально-  экономического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развития за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2017 год</a:t>
            </a:r>
            <a:endParaRPr lang="ru-RU" sz="2400" i="1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2325" y="80913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8"/>
          <p:cNvSpPr txBox="1">
            <a:spLocks noChangeArrowheads="1"/>
          </p:cNvSpPr>
          <p:nvPr/>
        </p:nvSpPr>
        <p:spPr bwMode="auto">
          <a:xfrm>
            <a:off x="611188" y="2044720"/>
            <a:ext cx="5905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200" b="0" i="1" dirty="0">
                <a:solidFill>
                  <a:srgbClr val="0066CC"/>
                </a:solidFill>
                <a:latin typeface="Arial" charset="0"/>
              </a:rPr>
              <a:t>в % к предыдущему году </a:t>
            </a:r>
            <a:endParaRPr lang="ru-RU" sz="1200" b="0" i="1" dirty="0" smtClean="0">
              <a:solidFill>
                <a:srgbClr val="0066CC"/>
              </a:solidFill>
              <a:latin typeface="Arial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sz="1200" b="0" i="1" dirty="0" smtClean="0">
                <a:solidFill>
                  <a:srgbClr val="0066CC"/>
                </a:solidFill>
                <a:latin typeface="Arial" charset="0"/>
              </a:rPr>
              <a:t>в </a:t>
            </a:r>
            <a:r>
              <a:rPr lang="ru-RU" sz="1200" b="0" i="1" dirty="0">
                <a:solidFill>
                  <a:srgbClr val="0066CC"/>
                </a:solidFill>
                <a:latin typeface="Arial" charset="0"/>
              </a:rPr>
              <a:t>действующих ценах</a:t>
            </a:r>
          </a:p>
        </p:txBody>
      </p:sp>
      <p:sp>
        <p:nvSpPr>
          <p:cNvPr id="7171" name="Text Box 38"/>
          <p:cNvSpPr txBox="1">
            <a:spLocks noChangeArrowheads="1"/>
          </p:cNvSpPr>
          <p:nvPr/>
        </p:nvSpPr>
        <p:spPr bwMode="auto">
          <a:xfrm>
            <a:off x="433388" y="1556792"/>
            <a:ext cx="60828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900" dirty="0" smtClean="0">
                <a:solidFill>
                  <a:srgbClr val="0066CC"/>
                </a:solidFill>
              </a:rPr>
              <a:t>Объем отгруженных товаров, выполненных работ и услуг собственными силами</a:t>
            </a:r>
            <a:endParaRPr lang="ru-RU" sz="1900" dirty="0">
              <a:solidFill>
                <a:srgbClr val="0066CC"/>
              </a:solidFill>
            </a:endParaRPr>
          </a:p>
        </p:txBody>
      </p:sp>
      <p:graphicFrame>
        <p:nvGraphicFramePr>
          <p:cNvPr id="26116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05886"/>
              </p:ext>
            </p:extLst>
          </p:nvPr>
        </p:nvGraphicFramePr>
        <p:xfrm>
          <a:off x="1188565" y="2852936"/>
          <a:ext cx="5327650" cy="3084542"/>
        </p:xfrm>
        <a:graphic>
          <a:graphicData uri="http://schemas.openxmlformats.org/drawingml/2006/table">
            <a:tbl>
              <a:tblPr/>
              <a:tblGrid>
                <a:gridCol w="2736304"/>
                <a:gridCol w="2591346"/>
              </a:tblGrid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108,1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108,6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109,2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8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103,9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70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104,3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6" name="Скругленный прямоугольник 11"/>
          <p:cNvSpPr>
            <a:spLocks noChangeArrowheads="1"/>
          </p:cNvSpPr>
          <p:nvPr/>
        </p:nvSpPr>
        <p:spPr bwMode="auto">
          <a:xfrm>
            <a:off x="403697" y="5725319"/>
            <a:ext cx="6264275" cy="284202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1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1" y="104775"/>
            <a:ext cx="8262813" cy="5635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Показатели </a:t>
            </a:r>
            <a:b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социально-экономического </a:t>
            </a:r>
            <a: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развития г. </a:t>
            </a:r>
            <a:r>
              <a:rPr lang="ru-RU" alt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Тобольска</a:t>
            </a:r>
            <a:endParaRPr lang="ru-RU" altLang="ru-RU" sz="28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7198" name="Picture 9" descr="d2a8c1854fb31dfb45e9d208825e6cf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305050" cy="1243012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16" descr="DSC0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32251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17" descr="big56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233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1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908175" y="1484313"/>
            <a:ext cx="3094038" cy="12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altLang="ru-RU" sz="1900" b="1" dirty="0">
                <a:solidFill>
                  <a:srgbClr val="00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 жилых домов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dirty="0">
              <a:solidFill>
                <a:srgbClr val="0066CC"/>
              </a:solidFill>
              <a:ea typeface="Calibri" pitchFamily="34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 dirty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220" name="Скругленный прямоугольник 11"/>
          <p:cNvSpPr>
            <a:spLocks noChangeArrowheads="1"/>
          </p:cNvSpPr>
          <p:nvPr/>
        </p:nvSpPr>
        <p:spPr bwMode="auto">
          <a:xfrm>
            <a:off x="236786" y="5856288"/>
            <a:ext cx="5400675" cy="283695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0066CC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45" name="Picture 5" descr="Безимени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3168650" cy="187483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14" descr="DSC00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167062" cy="200818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430312"/>
              </p:ext>
            </p:extLst>
          </p:nvPr>
        </p:nvGraphicFramePr>
        <p:xfrm>
          <a:off x="248742" y="1844675"/>
          <a:ext cx="5388719" cy="398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1" y="104775"/>
            <a:ext cx="8262813" cy="56356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2800" smtClean="0">
                <a:solidFill>
                  <a:srgbClr val="008000"/>
                </a:solidFill>
                <a:latin typeface="Times New Roman" pitchFamily="18" charset="0"/>
              </a:rPr>
              <a:t>Показатели </a:t>
            </a:r>
            <a:br>
              <a:rPr lang="ru-RU" altLang="ru-RU" sz="280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2800" smtClean="0">
                <a:solidFill>
                  <a:srgbClr val="008000"/>
                </a:solidFill>
                <a:latin typeface="Times New Roman" pitchFamily="18" charset="0"/>
              </a:rPr>
              <a:t>социально-экономического развития г. Тобольска</a:t>
            </a:r>
            <a:endParaRPr lang="ru-RU" altLang="ru-RU" sz="2800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1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749300" y="1628775"/>
            <a:ext cx="7859713" cy="9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2600" b="1" dirty="0" smtClean="0">
                <a:solidFill>
                  <a:srgbClr val="00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Оборот </a:t>
            </a:r>
            <a:r>
              <a:rPr lang="ru-RU" altLang="ru-RU" sz="2600" b="1" dirty="0">
                <a:solidFill>
                  <a:srgbClr val="00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розничной торговли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 dirty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2956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Скругленный прямоугольник 13"/>
          <p:cNvSpPr>
            <a:spLocks noChangeArrowheads="1"/>
          </p:cNvSpPr>
          <p:nvPr/>
        </p:nvSpPr>
        <p:spPr bwMode="auto">
          <a:xfrm>
            <a:off x="900113" y="2420888"/>
            <a:ext cx="7515225" cy="1948815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2017 год составил 24 </a:t>
            </a:r>
            <a:r>
              <a:rPr lang="ru-RU" altLang="ru-RU" sz="2400" dirty="0" err="1" smtClean="0">
                <a:solidFill>
                  <a:srgbClr val="00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млрд.руб</a:t>
            </a:r>
            <a:r>
              <a:rPr lang="ru-RU" altLang="ru-RU" sz="2400" dirty="0" smtClean="0">
                <a:solidFill>
                  <a:srgbClr val="00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endParaRPr lang="ru-RU" altLang="ru-RU" sz="2400" dirty="0" smtClean="0">
              <a:solidFill>
                <a:srgbClr val="0066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 к 2016 году (</a:t>
            </a:r>
            <a:r>
              <a:rPr lang="ru-RU" altLang="ru-RU" sz="2400" dirty="0" smtClean="0">
                <a:solidFill>
                  <a:srgbClr val="33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rgbClr val="33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сопоставимых ценах </a:t>
            </a:r>
            <a:r>
              <a:rPr lang="ru-RU" altLang="ru-RU" sz="2400" dirty="0" smtClean="0">
                <a:solidFill>
                  <a:srgbClr val="3366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ctr"/>
            <a:endParaRPr lang="ru-RU" altLang="ru-RU" sz="2400" dirty="0">
              <a:solidFill>
                <a:srgbClr val="3366CC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10246" name="Picture 6" descr="i?id=1925737-09-16f-0315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244951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?id=272168110-09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1128"/>
            <a:ext cx="2771775" cy="2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1" y="104775"/>
            <a:ext cx="8262813" cy="56356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2800" smtClean="0">
                <a:solidFill>
                  <a:srgbClr val="008000"/>
                </a:solidFill>
                <a:latin typeface="Times New Roman" pitchFamily="18" charset="0"/>
              </a:rPr>
              <a:t>Показатели </a:t>
            </a:r>
            <a:br>
              <a:rPr lang="ru-RU" altLang="ru-RU" sz="280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2800" smtClean="0">
                <a:solidFill>
                  <a:srgbClr val="008000"/>
                </a:solidFill>
                <a:latin typeface="Times New Roman" pitchFamily="18" charset="0"/>
              </a:rPr>
              <a:t>социально-экономического развития г. Тобольска</a:t>
            </a:r>
            <a:endParaRPr lang="ru-RU" altLang="ru-RU" sz="2800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55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раскрытая книга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76671"/>
            <a:ext cx="8928100" cy="623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95536" y="948690"/>
            <a:ext cx="40322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i="1" dirty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 </a:t>
            </a:r>
            <a:r>
              <a:rPr lang="ru-RU" altLang="ru-RU" b="1" i="1" dirty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Бюджет </a:t>
            </a:r>
            <a:r>
              <a:rPr lang="ru-RU" altLang="ru-RU" b="1" i="1" dirty="0" smtClean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 города Тобольска – </a:t>
            </a:r>
            <a:r>
              <a:rPr lang="ru-RU" altLang="ru-RU" b="1" i="1" dirty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это довольно сложный документ, с множеством специфических понятий, классификаций и цифр, которые понятны специалистам в данной сфере. Гражданам, не имеющим специального образования, непросто разобраться в языке бюджета и его цифрах, поэтому необходимо представить информацию о бюджете в виде, понятном для широкого круга пользователей. </a:t>
            </a:r>
          </a:p>
          <a:p>
            <a:pPr algn="just"/>
            <a:r>
              <a:rPr lang="ru-RU" altLang="ru-RU" b="1" i="1" dirty="0" smtClean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Администрация города Тобольска представляет </a:t>
            </a:r>
            <a:r>
              <a:rPr lang="ru-RU" altLang="ru-RU" b="1" i="1" dirty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вашему вниманию презентацию «Бюджет для граждан  об исполнении бюджета </a:t>
            </a:r>
            <a:r>
              <a:rPr lang="ru-RU" altLang="ru-RU" b="1" i="1" dirty="0" smtClean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 города Тобольска за </a:t>
            </a:r>
            <a:r>
              <a:rPr lang="ru-RU" altLang="ru-RU" b="1" i="1" dirty="0" smtClean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2017од</a:t>
            </a:r>
            <a:r>
              <a:rPr lang="ru-RU" altLang="ru-RU" b="1" i="1" dirty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».</a:t>
            </a:r>
          </a:p>
          <a:p>
            <a:r>
              <a:rPr lang="ru-RU" altLang="ru-RU" b="1" dirty="0">
                <a:latin typeface="Monotype Corsiva" pitchFamily="66" charset="0"/>
              </a:rPr>
              <a:t>Здесь  размещены  сведения о распределении финансовых ресурсов в доступном для понимания формате.</a:t>
            </a:r>
            <a:endParaRPr lang="ru-RU" altLang="ru-RU" b="1" i="1" dirty="0"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endParaRPr lang="ru-RU" altLang="ru-RU" i="1" dirty="0"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  <a:p>
            <a:endParaRPr lang="ru-RU" altLang="ru-RU" i="1" dirty="0"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860032" y="908050"/>
            <a:ext cx="3528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Monotype Corsiva" pitchFamily="66" charset="0"/>
              </a:rPr>
              <a:t>Эта </a:t>
            </a:r>
            <a:r>
              <a:rPr lang="ru-RU" altLang="ru-RU" b="1" dirty="0">
                <a:latin typeface="Monotype Corsiva" pitchFamily="66" charset="0"/>
              </a:rPr>
              <a:t>информация позволит каждому жителю </a:t>
            </a:r>
            <a:r>
              <a:rPr lang="ru-RU" altLang="ru-RU" b="1" dirty="0" smtClean="0">
                <a:latin typeface="Monotype Corsiva" pitchFamily="66" charset="0"/>
              </a:rPr>
              <a:t>города Тобольска самостоятельно </a:t>
            </a:r>
            <a:r>
              <a:rPr lang="ru-RU" altLang="ru-RU" b="1" dirty="0">
                <a:latin typeface="Monotype Corsiva" pitchFamily="66" charset="0"/>
              </a:rPr>
              <a:t>разобраться, каким образом расходуются бюджетные средства, какие задачи решаются при помощи этих денег, и как бюджетная политика влияет на развитие </a:t>
            </a:r>
            <a:r>
              <a:rPr lang="ru-RU" altLang="ru-RU" b="1" dirty="0" smtClean="0">
                <a:latin typeface="Monotype Corsiva" pitchFamily="66" charset="0"/>
              </a:rPr>
              <a:t>города.</a:t>
            </a:r>
            <a:endParaRPr lang="ru-RU" altLang="ru-RU" b="1" dirty="0">
              <a:latin typeface="Monotype Corsiva" pitchFamily="66" charset="0"/>
            </a:endParaRPr>
          </a:p>
          <a:p>
            <a:pPr algn="just"/>
            <a:endParaRPr lang="ru-RU" altLang="ru-RU" b="1" dirty="0" smtClean="0">
              <a:latin typeface="Monotype Corsiva" pitchFamily="66" charset="0"/>
            </a:endParaRPr>
          </a:p>
          <a:p>
            <a:pPr algn="just"/>
            <a:r>
              <a:rPr lang="ru-RU" altLang="ru-RU" b="1" dirty="0" smtClean="0">
                <a:latin typeface="Monotype Corsiva" pitchFamily="66" charset="0"/>
              </a:rPr>
              <a:t>Надеемся</a:t>
            </a:r>
            <a:r>
              <a:rPr lang="ru-RU" altLang="ru-RU" b="1" dirty="0" smtClean="0">
                <a:latin typeface="Monotype Corsiva" pitchFamily="66" charset="0"/>
              </a:rPr>
              <a:t>, что </a:t>
            </a:r>
            <a:r>
              <a:rPr lang="ru-RU" altLang="ru-RU" b="1" dirty="0">
                <a:latin typeface="Monotype Corsiva" pitchFamily="66" charset="0"/>
              </a:rPr>
              <a:t>представление отчета об </a:t>
            </a:r>
            <a:r>
              <a:rPr lang="ru-RU" altLang="ru-RU" b="1" dirty="0" smtClean="0">
                <a:latin typeface="Monotype Corsiva" pitchFamily="66" charset="0"/>
              </a:rPr>
              <a:t>исполнении </a:t>
            </a:r>
            <a:r>
              <a:rPr lang="ru-RU" altLang="ru-RU" b="1" dirty="0">
                <a:latin typeface="Monotype Corsiva" pitchFamily="66" charset="0"/>
              </a:rPr>
              <a:t>бюджета в понятной </a:t>
            </a:r>
            <a:r>
              <a:rPr lang="ru-RU" altLang="ru-RU" b="1" dirty="0" smtClean="0">
                <a:latin typeface="Monotype Corsiva" pitchFamily="66" charset="0"/>
              </a:rPr>
              <a:t>даст вам возможность участвовать </a:t>
            </a:r>
            <a:r>
              <a:rPr lang="ru-RU" altLang="ru-RU" b="1" dirty="0">
                <a:latin typeface="Monotype Corsiva" pitchFamily="66" charset="0"/>
              </a:rPr>
              <a:t>в обсуждении бюджета и </a:t>
            </a:r>
            <a:r>
              <a:rPr lang="ru-RU" altLang="ru-RU" b="1" dirty="0" smtClean="0">
                <a:latin typeface="Monotype Corsiva" pitchFamily="66" charset="0"/>
              </a:rPr>
              <a:t>позволит учесть ваше мнение </a:t>
            </a:r>
            <a:r>
              <a:rPr lang="ru-RU" altLang="ru-RU" b="1" dirty="0">
                <a:latin typeface="Monotype Corsiva" pitchFamily="66" charset="0"/>
              </a:rPr>
              <a:t>при решении вопросов местного значения  и  их  финансировании.</a:t>
            </a:r>
          </a:p>
          <a:p>
            <a:pPr algn="just"/>
            <a:endParaRPr lang="ru-RU" altLang="ru-RU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0761" y="179910"/>
            <a:ext cx="43286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1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города  Тобольска!</a:t>
            </a:r>
            <a:endParaRPr lang="ru-RU" sz="18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7668344" y="2492896"/>
            <a:ext cx="1008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ru-RU" altLang="ru-RU" sz="1200" i="1" dirty="0">
                <a:solidFill>
                  <a:srgbClr val="0066CC"/>
                </a:solidFill>
              </a:rPr>
              <a:t>тыс. руб.</a:t>
            </a:r>
          </a:p>
        </p:txBody>
      </p:sp>
      <p:graphicFrame>
        <p:nvGraphicFramePr>
          <p:cNvPr id="1126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73200"/>
              </p:ext>
            </p:extLst>
          </p:nvPr>
        </p:nvGraphicFramePr>
        <p:xfrm>
          <a:off x="467544" y="2492896"/>
          <a:ext cx="835025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Лист" r:id="rId4" imgW="6305443" imgH="3314790" progId="Excel.Sheet.8">
                  <p:embed/>
                </p:oleObj>
              </mc:Choice>
              <mc:Fallback>
                <p:oleObj name="Лист" r:id="rId4" imgW="6305443" imgH="33147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492896"/>
                        <a:ext cx="8350250" cy="3676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2"/>
          <p:cNvSpPr>
            <a:spLocks noChangeArrowheads="1"/>
          </p:cNvSpPr>
          <p:nvPr/>
        </p:nvSpPr>
        <p:spPr bwMode="white">
          <a:xfrm>
            <a:off x="877093" y="1670650"/>
            <a:ext cx="7488237" cy="10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781300" algn="l"/>
              </a:tabLst>
            </a:pPr>
            <a:r>
              <a:rPr lang="ru-RU" altLang="ru-RU" sz="24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</a:p>
          <a:p>
            <a:pPr>
              <a:tabLst>
                <a:tab pos="2781300" algn="l"/>
              </a:tabLst>
            </a:pPr>
            <a:endParaRPr lang="ru-RU" altLang="ru-RU" sz="1900" dirty="0">
              <a:solidFill>
                <a:srgbClr val="0066CC"/>
              </a:solidFill>
              <a:cs typeface="Arial" charset="0"/>
            </a:endParaRPr>
          </a:p>
        </p:txBody>
      </p: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467544" y="5157192"/>
            <a:ext cx="8451850" cy="365403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marL="88900" algn="just">
              <a:spcBef>
                <a:spcPts val="1200"/>
              </a:spcBef>
            </a:pP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6681" y="456580"/>
            <a:ext cx="8262813" cy="56356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2800" dirty="0" smtClean="0">
                <a:solidFill>
                  <a:srgbClr val="008000"/>
                </a:solidFill>
                <a:latin typeface="Times New Roman" pitchFamily="18" charset="0"/>
              </a:rPr>
              <a:t>Показатели </a:t>
            </a:r>
            <a:br>
              <a:rPr lang="ru-RU" altLang="ru-RU" sz="2800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8000"/>
                </a:solidFill>
                <a:latin typeface="Times New Roman" pitchFamily="18" charset="0"/>
              </a:rPr>
              <a:t>социально-экономического развития г. Тобольска</a:t>
            </a:r>
            <a:endParaRPr lang="ru-RU" altLang="ru-RU" sz="2800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2325" y="44624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9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oms.omskportal.ru/ru/municipal/localAuthList/3-52-244-1/officialsite/news/1375761865656/PageContent/0/body_files/file/Fotolia_1526178_Subscrip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4139951" y="1192213"/>
            <a:ext cx="4248473" cy="2668835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Общие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характеристики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0" name="Picture 2" descr="https://im3-tub-ru.yandex.net/i?id=57fedd6bcf4e8de01fa5acf1de7f4705&amp;n=33&amp;h=215&amp;w=3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74"/>
            <a:ext cx="4535499" cy="266429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892"/>
            <a:ext cx="8060432" cy="11798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основных параметров исполнения бюджета города Тобольска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97133"/>
              </p:ext>
            </p:extLst>
          </p:nvPr>
        </p:nvGraphicFramePr>
        <p:xfrm>
          <a:off x="10220" y="1268760"/>
          <a:ext cx="7442100" cy="179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748611"/>
              </p:ext>
            </p:extLst>
          </p:nvPr>
        </p:nvGraphicFramePr>
        <p:xfrm>
          <a:off x="31304" y="3212976"/>
          <a:ext cx="7421016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762038"/>
              </p:ext>
            </p:extLst>
          </p:nvPr>
        </p:nvGraphicFramePr>
        <p:xfrm>
          <a:off x="10964" y="5229200"/>
          <a:ext cx="7441356" cy="14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Выноска 1 8"/>
          <p:cNvSpPr/>
          <p:nvPr/>
        </p:nvSpPr>
        <p:spPr>
          <a:xfrm>
            <a:off x="7521476" y="1340768"/>
            <a:ext cx="1437307" cy="1224136"/>
          </a:xfrm>
          <a:prstGeom prst="borderCallout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Рост 2017г/2016г = 272%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7527181" y="3212976"/>
            <a:ext cx="1437307" cy="1224136"/>
          </a:xfrm>
          <a:prstGeom prst="borderCallout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Рост 2017г/2016г = 269%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3176"/>
            <a:ext cx="1906340" cy="12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  <p:bldGraphic spid="8" grpId="0">
        <p:bldAsOne/>
      </p:bldGraphic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oms.omskportal.ru/ru/municipal/localAuthList/3-52-244-1/officialsite/news/1375761865656/PageContent/0/body_files/file/Fotolia_1526178_Subscription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review-image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-18629" y="2548122"/>
            <a:ext cx="5491029" cy="35562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sp>
        <p:nvSpPr>
          <p:cNvPr id="9220" name="AutoShape 2" descr="http://%D0%BC%D0%BF.%D1%80%D1%84/upload/iblock/1e3/1e36ca9a299b4698e813b77d6f7452cb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779838" y="333375"/>
            <a:ext cx="5040312" cy="3311525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доходам 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4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36" y="-141312"/>
            <a:ext cx="8060432" cy="8198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 Тобольска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61" y="16892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337619"/>
              </p:ext>
            </p:extLst>
          </p:nvPr>
        </p:nvGraphicFramePr>
        <p:xfrm>
          <a:off x="251520" y="2348880"/>
          <a:ext cx="7128792" cy="43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943043"/>
              </p:ext>
            </p:extLst>
          </p:nvPr>
        </p:nvGraphicFramePr>
        <p:xfrm>
          <a:off x="-252536" y="1484784"/>
          <a:ext cx="7128792" cy="236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1560" y="1412776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Динамика 2017г./2016г.= 272%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764704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Исполнение плана 2017г. = 101,4%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337182"/>
              </p:ext>
            </p:extLst>
          </p:nvPr>
        </p:nvGraphicFramePr>
        <p:xfrm>
          <a:off x="6583003" y="1446808"/>
          <a:ext cx="332281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631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12" grpId="0">
        <p:bldAsOne/>
      </p:bldGraphic>
      <p:bldP spid="3" grpId="0" animBg="1"/>
      <p:bldP spid="13" grpId="0" animBg="1"/>
      <p:bldGraphic spid="1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893"/>
            <a:ext cx="8060432" cy="819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основных образующих доходов бюджета города Тобольска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20" y="16892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17615"/>
              </p:ext>
            </p:extLst>
          </p:nvPr>
        </p:nvGraphicFramePr>
        <p:xfrm>
          <a:off x="0" y="996678"/>
          <a:ext cx="9062814" cy="567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540503"/>
              </p:ext>
            </p:extLst>
          </p:nvPr>
        </p:nvGraphicFramePr>
        <p:xfrm>
          <a:off x="4570636" y="1196752"/>
          <a:ext cx="43218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37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1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56" y="-99392"/>
            <a:ext cx="8060432" cy="8198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города Тобольска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21" y="16892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1196752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Динамика 2017г./2016г.= 138%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2444" y="830226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Исполнение плана 2017г. = 121%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189043"/>
              </p:ext>
            </p:extLst>
          </p:nvPr>
        </p:nvGraphicFramePr>
        <p:xfrm>
          <a:off x="0" y="2060848"/>
          <a:ext cx="5868144" cy="443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75484"/>
              </p:ext>
            </p:extLst>
          </p:nvPr>
        </p:nvGraphicFramePr>
        <p:xfrm>
          <a:off x="-1364" y="1465672"/>
          <a:ext cx="5653484" cy="19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610070"/>
              </p:ext>
            </p:extLst>
          </p:nvPr>
        </p:nvGraphicFramePr>
        <p:xfrm>
          <a:off x="5580113" y="1196752"/>
          <a:ext cx="337867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341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Graphic spid="10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893"/>
            <a:ext cx="8060432" cy="819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города Тобольска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75" y="16892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355976" y="1196752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Динамика 2017г./2016г.= 103%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3403" y="1189348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Исполнение плана 2017г. = 102%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276751"/>
              </p:ext>
            </p:extLst>
          </p:nvPr>
        </p:nvGraphicFramePr>
        <p:xfrm>
          <a:off x="-1364" y="1988840"/>
          <a:ext cx="8602959" cy="488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84368" y="2564904"/>
            <a:ext cx="1074415" cy="50405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305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884368" y="4005064"/>
            <a:ext cx="1074415" cy="50405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299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884368" y="5517232"/>
            <a:ext cx="1074415" cy="50405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296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Graphic spid="14" grpId="0">
        <p:bldAsOne/>
      </p:bldGraphic>
      <p:bldP spid="6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893"/>
            <a:ext cx="8060432" cy="819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бюджет города Тобольска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6892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1196752"/>
            <a:ext cx="1728192" cy="792088"/>
          </a:xfrm>
          <a:prstGeom prst="roundRect">
            <a:avLst/>
          </a:prstGeom>
          <a:solidFill>
            <a:srgbClr val="8AE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2017г./2016г.= 322%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980728"/>
            <a:ext cx="1728192" cy="792088"/>
          </a:xfrm>
          <a:prstGeom prst="roundRect">
            <a:avLst/>
          </a:prstGeom>
          <a:solidFill>
            <a:srgbClr val="8AE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плана 2017г. = 99,4%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427751"/>
              </p:ext>
            </p:extLst>
          </p:nvPr>
        </p:nvGraphicFramePr>
        <p:xfrm>
          <a:off x="34405" y="2420888"/>
          <a:ext cx="5905748" cy="409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89933"/>
              </p:ext>
            </p:extLst>
          </p:nvPr>
        </p:nvGraphicFramePr>
        <p:xfrm>
          <a:off x="-252536" y="2049978"/>
          <a:ext cx="6408712" cy="139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868490"/>
              </p:ext>
            </p:extLst>
          </p:nvPr>
        </p:nvGraphicFramePr>
        <p:xfrm>
          <a:off x="5673576" y="2132856"/>
          <a:ext cx="34918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110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Graphic spid="14" grpId="0">
        <p:bldAsOne/>
      </p:bldGraphic>
      <p:bldGraphic spid="15" grpId="0">
        <p:bldAsOne/>
      </p:bldGraphic>
      <p:bldGraphic spid="1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oms.omskportal.ru/ru/municipal/localAuthList/3-52-244-1/officialsite/news/1375761865656/PageContent/0/body_files/file/Fotolia_1526178_Subscription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review-image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-18629" y="2548122"/>
            <a:ext cx="5491029" cy="355629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sp>
        <p:nvSpPr>
          <p:cNvPr id="9220" name="AutoShape 2" descr="http://%D0%BC%D0%BF.%D1%80%D1%84/upload/iblock/1e3/1e36ca9a299b4698e813b77d6f7452cb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779838" y="333375"/>
            <a:ext cx="5040312" cy="3311525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endParaRPr lang="ru-RU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40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45" y="73447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http://www.elektrozamery.ru/images/026503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08920"/>
            <a:ext cx="4111203" cy="27397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5453" y="158700"/>
            <a:ext cx="3628547" cy="24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135170" name="Picture 2" descr="http://lada.fm/uploads/posts/2013-12/1387446954_880211_1_org_b821387760z.1_20130921142941_000_g5g1acefm.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25" y="1368375"/>
            <a:ext cx="2928007" cy="19578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Объект 1"/>
          <p:cNvSpPr>
            <a:spLocks noGrp="1"/>
          </p:cNvSpPr>
          <p:nvPr>
            <p:ph idx="1"/>
          </p:nvPr>
        </p:nvSpPr>
        <p:spPr>
          <a:xfrm>
            <a:off x="3666058" y="2607146"/>
            <a:ext cx="5292725" cy="4032449"/>
          </a:xfrm>
        </p:spPr>
        <p:txBody>
          <a:bodyPr/>
          <a:lstStyle/>
          <a:p>
            <a:pPr marL="457200" indent="-457200" eaLnBrk="1" hangingPunct="1">
              <a:buClr>
                <a:srgbClr val="0000FF"/>
              </a:buClr>
              <a:buFont typeface="Impact" pitchFamily="34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  <a:p>
            <a:pPr marL="457200" indent="-457200" eaLnBrk="1" hangingPunct="1">
              <a:buClr>
                <a:srgbClr val="0000FF"/>
              </a:buClr>
              <a:buFont typeface="Impact" pitchFamily="34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  экономического развития за 2017год</a:t>
            </a:r>
          </a:p>
          <a:p>
            <a:pPr marL="457200" indent="-457200" eaLnBrk="1" hangingPunct="1">
              <a:buClr>
                <a:srgbClr val="0000FF"/>
              </a:buClr>
              <a:buFont typeface="Impact" pitchFamily="34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marL="457200" indent="-457200" eaLnBrk="1" hangingPunct="1">
              <a:buClr>
                <a:srgbClr val="0000FF"/>
              </a:buClr>
              <a:buFont typeface="Impact" pitchFamily="34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за 2017 год</a:t>
            </a:r>
          </a:p>
          <a:p>
            <a:pPr marL="457200" indent="-457200" eaLnBrk="1" hangingPunct="1">
              <a:buClr>
                <a:srgbClr val="0000FF"/>
              </a:buClr>
              <a:buFont typeface="Impact" pitchFamily="34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за 2017 год</a:t>
            </a:r>
          </a:p>
          <a:p>
            <a:pPr marL="457200" indent="-457200" eaLnBrk="1" hangingPunct="1">
              <a:buClr>
                <a:srgbClr val="0000FF"/>
              </a:buClr>
              <a:buFont typeface="Impact" pitchFamily="34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27653" name="Заголовок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9144000" cy="15128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города Тобольска </a:t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alt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sp>
        <p:nvSpPr>
          <p:cNvPr id="10242" name="Содержимое 1"/>
          <p:cNvSpPr>
            <a:spLocks noGrp="1"/>
          </p:cNvSpPr>
          <p:nvPr>
            <p:ph/>
          </p:nvPr>
        </p:nvSpPr>
        <p:spPr>
          <a:xfrm>
            <a:off x="-1364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города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год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отраслям экономики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3504498"/>
              </p:ext>
            </p:extLst>
          </p:nvPr>
        </p:nvGraphicFramePr>
        <p:xfrm>
          <a:off x="251520" y="692696"/>
          <a:ext cx="871296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77800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500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027FB-E708-4502-B939-0B61CC1ED973}" type="slidenum">
              <a:rPr lang="ru-RU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675"/>
            <a:ext cx="2976563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557338"/>
            <a:ext cx="2876550" cy="90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270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138" y="5340350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00" y="5394325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181" y="1552575"/>
            <a:ext cx="2090794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3 органа местного самоуправления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6962" y="5365750"/>
            <a:ext cx="1933575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9 отраслевых (функциональных) управлений</a:t>
            </a:r>
          </a:p>
        </p:txBody>
      </p:sp>
      <p:pic>
        <p:nvPicPr>
          <p:cNvPr id="11277" name="Picture 5" descr="E:\New Folder\управле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330825"/>
            <a:ext cx="862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51575" y="1276350"/>
            <a:ext cx="182403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46 муниципальных учреждений</a:t>
            </a:r>
          </a:p>
        </p:txBody>
      </p:sp>
      <p:pic>
        <p:nvPicPr>
          <p:cNvPr id="11279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887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9924" y="2119313"/>
            <a:ext cx="1774826" cy="642129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 учреждение молодежной политики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6990" y="220106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18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14892обучающихся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69533" y="2899950"/>
            <a:ext cx="1919287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9533" y="3646488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2 учреждения  физической  культуры и спорта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79850" y="4424363"/>
            <a:ext cx="1908970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4 бюджетных учреждения общего назначения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74691" y="5248275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19924" y="3903663"/>
            <a:ext cx="1774825" cy="504031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3 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казенных </a:t>
            </a:r>
            <a:r>
              <a:rPr lang="ru-RU" sz="1200" dirty="0" smtClean="0">
                <a:solidFill>
                  <a:prstClr val="black"/>
                </a:solidFill>
                <a:cs typeface="Tahoma" pitchFamily="34" charset="0"/>
              </a:rPr>
              <a:t>учреждения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19924" y="2905901"/>
            <a:ext cx="1774825" cy="865187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7 детских дошкольных учреждений   -8719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воспитанников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31333" y="2892219"/>
            <a:ext cx="1806005" cy="446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cs typeface="Tahoma" pitchFamily="34" charset="0"/>
              </a:rPr>
              <a:t>4 учреждения доп. о</a:t>
            </a:r>
            <a:r>
              <a:rPr lang="ru-RU" sz="1150" dirty="0" smtClean="0">
                <a:solidFill>
                  <a:prstClr val="black"/>
                </a:solidFill>
                <a:cs typeface="Tahoma" pitchFamily="34" charset="0"/>
              </a:rPr>
              <a:t>бразования</a:t>
            </a:r>
            <a:endParaRPr lang="ru-RU" sz="115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9339" y="5324476"/>
            <a:ext cx="184799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4 учреждения культуры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2911834">
            <a:off x="814287" y="309095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rot="8451590">
            <a:off x="808038" y="48736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rot="18925508">
            <a:off x="3534537" y="2329672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965308" y="2982913"/>
            <a:ext cx="2195512" cy="2195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57388" y="3711575"/>
            <a:ext cx="2116137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бюджета г. Тобольска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58 учреждений</a:t>
            </a:r>
          </a:p>
        </p:txBody>
      </p:sp>
      <p:pic>
        <p:nvPicPr>
          <p:cNvPr id="11297" name="Picture 2" descr="E:\New Folder\горо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921000"/>
            <a:ext cx="1265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7019925" y="4676776"/>
            <a:ext cx="1844675" cy="1295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 негосударственных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учреждения  </a:t>
            </a:r>
            <a:r>
              <a:rPr lang="ru-RU" sz="1200" dirty="0" smtClean="0">
                <a:solidFill>
                  <a:schemeClr val="tx1"/>
                </a:solidFill>
              </a:rPr>
              <a:t>дошкольного </a:t>
            </a:r>
            <a:r>
              <a:rPr lang="ru-RU" sz="1200" dirty="0">
                <a:solidFill>
                  <a:schemeClr val="tx1"/>
                </a:solidFill>
              </a:rPr>
              <a:t>образования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9339" y="6057105"/>
            <a:ext cx="1919288" cy="649287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 учреждение социального обслуживания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86575" y="5110163"/>
            <a:ext cx="19780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</p:txBody>
      </p:sp>
      <p:pic>
        <p:nvPicPr>
          <p:cNvPr id="1130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72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бюджета  расходов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 источникам за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2017 год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364" y="1773238"/>
            <a:ext cx="3000375" cy="2214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Переданные государственные полномочия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1 400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или 9,9%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(Госгарантии – школы, детские сады, социальная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313" y="4056063"/>
            <a:ext cx="4143375" cy="2643187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по собственным полномочиям -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2 851 млн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– 43,9 %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(содержание имущества  муниципальных учреждений  дорожное хозяйство; благоустройство; социальная политика ; приобретение муниципального имущества и т.д.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603375"/>
            <a:ext cx="2770436" cy="2579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исполнение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инвестпрограммы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9 905  млн.руб.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3676911" y="1500187"/>
            <a:ext cx="1975209" cy="1571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14 156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714428" y="3087019"/>
            <a:ext cx="1588" cy="98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42271" y="2657874"/>
            <a:ext cx="901937" cy="494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99010" y="2755108"/>
            <a:ext cx="858615" cy="397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graphicFrame>
        <p:nvGraphicFramePr>
          <p:cNvPr id="1026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723347"/>
              </p:ext>
            </p:extLst>
          </p:nvPr>
        </p:nvGraphicFramePr>
        <p:xfrm>
          <a:off x="0" y="980728"/>
          <a:ext cx="8902700" cy="579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Диаграмма" r:id="rId5" imgW="9401167" imgH="5543640" progId="Excel.Sheet.8">
                  <p:embed/>
                </p:oleObj>
              </mc:Choice>
              <mc:Fallback>
                <p:oleObj name="Диаграмма" r:id="rId5" imgW="9401167" imgH="5543640" progId="Excel.Sheet.8">
                  <p:embed/>
                  <p:pic>
                    <p:nvPicPr>
                      <p:cNvPr id="0" name="Picture 1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0728"/>
                        <a:ext cx="8902700" cy="579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Прямоугольник 4"/>
          <p:cNvSpPr>
            <a:spLocks noGrp="1" noChangeArrowheads="1"/>
          </p:cNvSpPr>
          <p:nvPr>
            <p:ph type="title"/>
          </p:nvPr>
        </p:nvSpPr>
        <p:spPr>
          <a:xfrm>
            <a:off x="-1364" y="116632"/>
            <a:ext cx="7945438" cy="830262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 smtClean="0">
                <a:solidFill>
                  <a:schemeClr val="tx1"/>
                </a:solidFill>
                <a:latin typeface="Arial Black" pitchFamily="34" charset="0"/>
              </a:rPr>
              <a:t>СТРУКТУРА РАСХОДОВ БЮДЖЕТА</a:t>
            </a:r>
            <a:br>
              <a:rPr lang="ru-RU" alt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Arial Black" pitchFamily="34" charset="0"/>
              </a:rPr>
              <a:t>  ПО ЭКОНОМИЧЕСКОЙ  </a:t>
            </a:r>
            <a:r>
              <a:rPr lang="ru-RU" altLang="ru-RU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КЛАССИФИКАЦИИ </a:t>
            </a:r>
            <a:endParaRPr lang="ru-RU" altLang="ru-RU" sz="24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5" name="Номер слайда 1"/>
          <p:cNvSpPr txBox="1">
            <a:spLocks/>
          </p:cNvSpPr>
          <p:nvPr/>
        </p:nvSpPr>
        <p:spPr bwMode="auto">
          <a:xfrm>
            <a:off x="8505825" y="6408738"/>
            <a:ext cx="638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3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611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66330"/>
              </p:ext>
            </p:extLst>
          </p:nvPr>
        </p:nvGraphicFramePr>
        <p:xfrm>
          <a:off x="107504" y="1671638"/>
          <a:ext cx="8856983" cy="478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Диаграмма" r:id="rId5" imgW="8058066" imgH="4143420" progId="Excel.Sheet.8">
                  <p:embed/>
                </p:oleObj>
              </mc:Choice>
              <mc:Fallback>
                <p:oleObj name="Диаграмма" r:id="rId5" imgW="8058066" imgH="4143420" progId="Excel.Sheet.8">
                  <p:embed/>
                  <p:pic>
                    <p:nvPicPr>
                      <p:cNvPr id="0" name="Picture 12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671638"/>
                        <a:ext cx="8856983" cy="4781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Исполнение расходов за 2017 год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сравнении с фактом 2016 года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89874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6048375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0" y="20638"/>
            <a:ext cx="8229600" cy="11350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Исполнение расходов за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2017 год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2900" y="4473575"/>
            <a:ext cx="1944687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4,3%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непрограммные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7331" y="5229200"/>
            <a:ext cx="2449165" cy="13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95,7%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программные расходы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235966" y="1416051"/>
            <a:ext cx="236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66CC"/>
                </a:solidFill>
              </a:rPr>
              <a:t>605млн.руб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643438" y="2555875"/>
            <a:ext cx="2665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66CC"/>
                </a:solidFill>
              </a:rPr>
              <a:t>13551млн.руб.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761620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476672"/>
            <a:ext cx="9144000" cy="6381328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263369774"/>
              </p:ext>
            </p:extLst>
          </p:nvPr>
        </p:nvGraphicFramePr>
        <p:xfrm>
          <a:off x="0" y="1450975"/>
          <a:ext cx="9144000" cy="524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44882" y="5129479"/>
            <a:ext cx="792088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812088" y="1236663"/>
            <a:ext cx="571500" cy="5464968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44408" y="3667336"/>
            <a:ext cx="8995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Всего</a:t>
            </a:r>
          </a:p>
          <a:p>
            <a:pPr algn="ctr">
              <a:defRPr/>
            </a:pPr>
            <a:r>
              <a:rPr lang="ru-RU" sz="1600" b="1" dirty="0">
                <a:latin typeface="Arial" charset="0"/>
                <a:cs typeface="Arial" charset="0"/>
              </a:rPr>
              <a:t> 13 551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96452" y="2132980"/>
            <a:ext cx="1527175" cy="357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4 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3927" y="3452728"/>
            <a:ext cx="1381125" cy="342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1 программа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08751" y="4879497"/>
            <a:ext cx="1382712" cy="349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4 программы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3927" y="6151889"/>
            <a:ext cx="1409700" cy="357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5 программ</a:t>
            </a:r>
          </a:p>
        </p:txBody>
      </p:sp>
      <p:sp>
        <p:nvSpPr>
          <p:cNvPr id="14357" name="TextBox 19"/>
          <p:cNvSpPr txBox="1">
            <a:spLocks noChangeArrowheads="1"/>
          </p:cNvSpPr>
          <p:nvPr/>
        </p:nvSpPr>
        <p:spPr bwMode="auto">
          <a:xfrm>
            <a:off x="8501063" y="214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27</a:t>
            </a:r>
          </a:p>
        </p:txBody>
      </p:sp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44463" y="223838"/>
            <a:ext cx="8388350" cy="863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 по муниципальным программам за 2017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357598"/>
            <a:ext cx="1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1 042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5805264"/>
            <a:ext cx="1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3100705"/>
            <a:ext cx="1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9 905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95536" y="1340768"/>
            <a:ext cx="1342411" cy="13424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440191" y="1750363"/>
            <a:ext cx="1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2 452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61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&amp;Kcy;&amp;acy;&amp;rcy;&amp;tcy;&amp;icy;&amp;ncy;&amp;kcy;&amp;icy; &amp;pcy;&amp;ocy; &amp;zcy;&amp;acy;&amp;pcy;&amp;rcy;&amp;ocy;&amp;scy;&amp;ucy; &amp;kcy;&amp;acy;&amp;rcy;&amp;tcy;&amp;icy;&amp;ncy;&amp;kcy;&amp;icy; &amp;ocy;&amp;bcy;&amp;rcy;&amp;acy;&amp;zcy;&amp;ocy;&amp;vcy;&amp;acy;&amp;ncy;&amp;i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</a:rPr>
              <a:t>МП «Основные направления развития  образования  в городе Тобольске»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0244" y="4097337"/>
            <a:ext cx="3024188" cy="257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образование – 1024 млн.руб.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18 учреждений-     14892 ученика в  540 классах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В школах организовано  горячее питание для детей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Средняя норма для учащихся 17,34 </a:t>
            </a:r>
            <a:r>
              <a:rPr lang="ru-RU" sz="1400" dirty="0" err="1">
                <a:solidFill>
                  <a:schemeClr val="tx1"/>
                </a:solidFill>
              </a:rPr>
              <a:t>руб</a:t>
            </a:r>
            <a:r>
              <a:rPr lang="ru-RU" sz="1400" dirty="0">
                <a:solidFill>
                  <a:schemeClr val="tx1"/>
                </a:solidFill>
              </a:rPr>
              <a:t> , для детей с ограниченными возможностями здоровья-131,97 руб.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148063" y="1989138"/>
            <a:ext cx="2303661" cy="1644650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  -1884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рублей,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13,3% расходов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97749" y="3067769"/>
            <a:ext cx="1800225" cy="649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семьи  и детства – 51 млн.руб.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87219" y="4221137"/>
            <a:ext cx="3313113" cy="2016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 в области образования  33 млн.руб.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(Муниципальное автономное учреждение "Центр обеспечения деятельности отрасли "Образование" г. Тобольска«)</a:t>
            </a: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214313" y="1285875"/>
            <a:ext cx="8572500" cy="5715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1484313"/>
            <a:ext cx="3168650" cy="23764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  776   млн.руб.</a:t>
            </a:r>
          </a:p>
          <a:p>
            <a:pPr algn="just">
              <a:defRPr/>
            </a:pPr>
            <a:r>
              <a:rPr lang="ru-RU" sz="1400" dirty="0"/>
              <a:t>Оказывают услуги-9 учреждений: 7 муниципальных учреждений,2 некоммерческие организации. Охвачено муниципальной услугой  8719 детей,   из них  детей  в возрасте  от 3 до 7 -6933 чел.</a:t>
            </a:r>
          </a:p>
        </p:txBody>
      </p:sp>
      <p:pic>
        <p:nvPicPr>
          <p:cNvPr id="15371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image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244" y="1857375"/>
            <a:ext cx="2133972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школа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149080"/>
            <a:ext cx="28083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5" descr="http://marimama.ru/stati2013-10/priemnaja_sem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12875"/>
            <a:ext cx="16922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Заголовок 1"/>
          <p:cNvSpPr txBox="1">
            <a:spLocks/>
          </p:cNvSpPr>
          <p:nvPr/>
        </p:nvSpPr>
        <p:spPr bwMode="auto">
          <a:xfrm>
            <a:off x="0" y="28575"/>
            <a:ext cx="9144000" cy="1312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tx1"/>
                </a:solidFill>
              </a:rPr>
              <a:t>Муниципальная программа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>
                <a:solidFill>
                  <a:schemeClr val="tx1"/>
                </a:solidFill>
              </a:rPr>
              <a:t>Основные  направления развития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физической </a:t>
            </a:r>
            <a:r>
              <a:rPr lang="ru-RU" sz="2400" b="1" dirty="0">
                <a:solidFill>
                  <a:schemeClr val="tx1"/>
                </a:solidFill>
              </a:rPr>
              <a:t>культуры и спорта»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3347863" y="1359358"/>
            <a:ext cx="5796137" cy="5432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 муниципальной программы составили 216 млн.руб. В рамках муниципальной программы  финансируются расходы: 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-дополнительного образования в области  физической культуре и спорту, всего расходы за 2017г  составили 131 млн.руб.,  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-массового спорта, расходы составили 78 млн.руб.,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-другие расходы в области физической культуры и спорта-7 млн.руб.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услуги в  области дополнительного образования оказывают  2 муниципальных учреждения: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-5362 чел., количество групп (секций)-303.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муниципальных  учреждения  оказывают  услуги в сфере массового спорта. Общее количество занимающихся  составило 4416 чел.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8 площадках в микрорайонах города, на которых было занято активным досугом 1 664 человек из числа детей, подростков и молодежи. </a:t>
            </a: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endParaRPr lang="ru-RU" sz="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4" descr="C:\Users\mf13\Documents\ВСЕ ФОТО\2014 год\МинФин\_DSC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57313"/>
            <a:ext cx="3347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 descr="&amp;Zcy;&amp;icy;&amp;mcy;&amp;ncy;&amp;icy;&amp;iecy; &quot; &amp;Scy;&amp;tcy;&amp;rcy;&amp;acy;&amp;ncy;&amp;icy;&amp;tscy;&amp;acy; 8 &quot; &amp;Scy;&amp;pcy;&amp;ocy;&amp;rcy;&amp;tcy; &amp;KHcy;&amp;acy;&amp;kcy;&amp;acy;&amp;scy;&amp;icy;&amp;y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1663"/>
            <a:ext cx="3347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4722498"/>
            <a:ext cx="3347862" cy="2120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07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pic>
        <p:nvPicPr>
          <p:cNvPr id="17410" name="Picture 6" descr="sp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83" y="5828616"/>
            <a:ext cx="1868017" cy="10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Овал 4"/>
          <p:cNvSpPr>
            <a:spLocks noChangeArrowheads="1"/>
          </p:cNvSpPr>
          <p:nvPr/>
        </p:nvSpPr>
        <p:spPr bwMode="auto">
          <a:xfrm>
            <a:off x="3059113" y="2265613"/>
            <a:ext cx="3071812" cy="23714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  отрасли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«Культура»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235млн.руб.</a:t>
            </a:r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841133" cy="6921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«Основные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направления  развития «Культура»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Овал 5"/>
          <p:cNvSpPr>
            <a:spLocks noChangeArrowheads="1"/>
          </p:cNvSpPr>
          <p:nvPr/>
        </p:nvSpPr>
        <p:spPr bwMode="auto">
          <a:xfrm>
            <a:off x="6852419" y="836712"/>
            <a:ext cx="2268537" cy="2376488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досуга 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обеспечение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жителей города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Тобольска услугами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учреждений культуры.-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128 млн.руб.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проведено 1274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мероприятия,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посетили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719 тыс.человек</a:t>
            </a:r>
            <a:endParaRPr lang="ru-RU" alt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Овал 6"/>
          <p:cNvSpPr>
            <a:spLocks noChangeArrowheads="1"/>
          </p:cNvSpPr>
          <p:nvPr/>
        </p:nvSpPr>
        <p:spPr bwMode="auto">
          <a:xfrm>
            <a:off x="-9302" y="1149819"/>
            <a:ext cx="2771775" cy="273685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библиотечного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обслуживания-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37мл. руб.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(зарегистрировано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пользователей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библиотек -38 тыс. человек.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библиотечных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посещений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455 тыс.,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книговыдачи-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872 тыс.экземпляров.)</a:t>
            </a:r>
          </a:p>
          <a:p>
            <a:pPr>
              <a:defRPr/>
            </a:pPr>
            <a:endParaRPr lang="ru-RU" altLang="ru-RU" sz="1200" dirty="0"/>
          </a:p>
        </p:txBody>
      </p:sp>
      <p:sp>
        <p:nvSpPr>
          <p:cNvPr id="9" name="Овал 8"/>
          <p:cNvSpPr/>
          <p:nvPr/>
        </p:nvSpPr>
        <p:spPr bwMode="auto">
          <a:xfrm>
            <a:off x="546099" y="4637088"/>
            <a:ext cx="2447925" cy="1997015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дополнительного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образования детей в сфере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культуры и искусства-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 млн.руб.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-2219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 rot="14512214">
            <a:off x="5971320" y="2044375"/>
            <a:ext cx="857250" cy="94773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54,5%</a:t>
            </a:r>
          </a:p>
        </p:txBody>
      </p:sp>
      <p:sp>
        <p:nvSpPr>
          <p:cNvPr id="52233" name="Стрелка вправо 11"/>
          <p:cNvSpPr>
            <a:spLocks noChangeArrowheads="1"/>
          </p:cNvSpPr>
          <p:nvPr/>
        </p:nvSpPr>
        <p:spPr bwMode="auto">
          <a:xfrm rot="7621468">
            <a:off x="2299376" y="3941375"/>
            <a:ext cx="1016255" cy="946430"/>
          </a:xfrm>
          <a:prstGeom prst="rightArrow">
            <a:avLst>
              <a:gd name="adj1" fmla="val 50000"/>
              <a:gd name="adj2" fmla="val 50735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270" wrap="none" anchor="ctr"/>
          <a:lstStyle/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52234" name="Стрелка вниз 12"/>
          <p:cNvSpPr>
            <a:spLocks noChangeArrowheads="1"/>
          </p:cNvSpPr>
          <p:nvPr/>
        </p:nvSpPr>
        <p:spPr bwMode="auto">
          <a:xfrm rot="7223187">
            <a:off x="2746213" y="2012447"/>
            <a:ext cx="706454" cy="846227"/>
          </a:xfrm>
          <a:prstGeom prst="downArrow">
            <a:avLst>
              <a:gd name="adj1" fmla="val 40804"/>
              <a:gd name="adj2" fmla="val 5000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270" wrap="none" anchor="ctr"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15,7%</a:t>
            </a:r>
          </a:p>
        </p:txBody>
      </p:sp>
      <p:pic>
        <p:nvPicPr>
          <p:cNvPr id="17419" name="Picture 8" descr="museum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-57274"/>
            <a:ext cx="18573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7" descr="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693988"/>
            <a:ext cx="2000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7224415" y="3412331"/>
            <a:ext cx="1873250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Административное обеспечение деятельности организаций-11млн.руб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23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5728732" y="4879732"/>
            <a:ext cx="1943100" cy="1511300"/>
          </a:xfrm>
          <a:prstGeom prst="ellipse">
            <a:avLst/>
          </a:prstGeom>
          <a:solidFill>
            <a:srgbClr val="66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Капитальный ремонт учреждений -2 млн.руб.</a:t>
            </a:r>
          </a:p>
        </p:txBody>
      </p:sp>
      <p:sp>
        <p:nvSpPr>
          <p:cNvPr id="20" name="Стрелка вниз 19"/>
          <p:cNvSpPr/>
          <p:nvPr/>
        </p:nvSpPr>
        <p:spPr>
          <a:xfrm rot="19783703">
            <a:off x="5425647" y="4437064"/>
            <a:ext cx="936625" cy="576262"/>
          </a:xfrm>
          <a:prstGeom prst="downArrow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0,1</a:t>
            </a:r>
            <a:r>
              <a:rPr lang="ru-RU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2" name="Стрелка вправо 21"/>
          <p:cNvSpPr/>
          <p:nvPr/>
        </p:nvSpPr>
        <p:spPr>
          <a:xfrm rot="1194537">
            <a:off x="6226936" y="3370115"/>
            <a:ext cx="946692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4,6%</a:t>
            </a:r>
          </a:p>
        </p:txBody>
      </p:sp>
      <p:sp>
        <p:nvSpPr>
          <p:cNvPr id="23" name="Овал 22"/>
          <p:cNvSpPr/>
          <p:nvPr/>
        </p:nvSpPr>
        <p:spPr>
          <a:xfrm>
            <a:off x="3586163" y="5445224"/>
            <a:ext cx="2017712" cy="1295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деятельности органов местного самоуправления-10 млн.руб</a:t>
            </a:r>
            <a:r>
              <a:rPr lang="ru-RU" sz="1200" dirty="0"/>
              <a:t>.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4090987" y="4705290"/>
            <a:ext cx="1008063" cy="73993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4,3%</a:t>
            </a:r>
          </a:p>
        </p:txBody>
      </p:sp>
    </p:spTree>
    <p:extLst>
      <p:ext uri="{BB962C8B-B14F-4D97-AF65-F5344CB8AC3E}">
        <p14:creationId xmlns:p14="http://schemas.microsoft.com/office/powerpoint/2010/main" val="5068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oms.omskportal.ru/ru/municipal/localAuthList/3-52-244-1/officialsite/news/1375761865656/PageContent/0/body_files/file/Fotolia_1526178_Subscrip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4500563" y="1773238"/>
            <a:ext cx="4319587" cy="1320800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1. Вводная часть</a:t>
            </a:r>
          </a:p>
          <a:p>
            <a:pPr algn="ctr">
              <a:defRPr/>
            </a:pPr>
            <a:endParaRPr lang="ru-RU" sz="2800" i="1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0"/>
            <a:ext cx="9144000" cy="68580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943595"/>
              </p:ext>
            </p:extLst>
          </p:nvPr>
        </p:nvGraphicFramePr>
        <p:xfrm>
          <a:off x="0" y="1772816"/>
          <a:ext cx="4211960" cy="482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790"/>
            <a:ext cx="7786687" cy="6302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«Основные направления развития молодежной политики в г. Тобольске»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25" y="1125538"/>
            <a:ext cx="863917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на финансирование  программы направлено 117 млн.руб., в том числе: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139952" y="1628800"/>
          <a:ext cx="475252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70210409"/>
              </p:ext>
            </p:extLst>
          </p:nvPr>
        </p:nvGraphicFramePr>
        <p:xfrm>
          <a:off x="4211960" y="3284984"/>
          <a:ext cx="493204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08552269"/>
              </p:ext>
            </p:extLst>
          </p:nvPr>
        </p:nvGraphicFramePr>
        <p:xfrm>
          <a:off x="4355976" y="5013177"/>
          <a:ext cx="478802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202758" y="1844824"/>
            <a:ext cx="4932362" cy="115195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составили 5 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6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infokart.ru/wp-content/uploads/2013/02/Shimanovsk_gor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1214438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«Содержание дорог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благоустройство города Тобольска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  (млн.руб.)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Z:\Степанова С.Д\От Кулавского\Для презентации Фин 2012 год\IMG_5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" y="1196975"/>
            <a:ext cx="1571625" cy="151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6287093" y="1196975"/>
            <a:ext cx="2808288" cy="1427163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ридомовых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территорий,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- 41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146118" y="2815104"/>
            <a:ext cx="2361986" cy="1857375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Всего  – 259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4067969" y="4657726"/>
            <a:ext cx="1008062" cy="1212850"/>
          </a:xfrm>
          <a:prstGeom prst="downArrow">
            <a:avLst>
              <a:gd name="adj1" fmla="val 50000"/>
              <a:gd name="adj2" fmla="val 54156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8863768">
            <a:off x="5634525" y="4160837"/>
            <a:ext cx="900727" cy="1481137"/>
          </a:xfrm>
          <a:prstGeom prst="downArrow">
            <a:avLst>
              <a:gd name="adj1" fmla="val 26852"/>
              <a:gd name="adj2" fmla="val 58363"/>
            </a:avLst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10800000">
            <a:off x="3478435" y="2231231"/>
            <a:ext cx="714375" cy="4286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9348" y="2891924"/>
            <a:ext cx="2392065" cy="14345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улично-дорожной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- 120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протяженность дорог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341,5 км)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 rot="5400000">
            <a:off x="2450317" y="3370106"/>
            <a:ext cx="665163" cy="54667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469" name="Скругленный прямоугольник 14"/>
          <p:cNvSpPr>
            <a:spLocks noChangeArrowheads="1"/>
          </p:cNvSpPr>
          <p:nvPr/>
        </p:nvSpPr>
        <p:spPr bwMode="auto">
          <a:xfrm>
            <a:off x="3477890" y="5870576"/>
            <a:ext cx="2428875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Прочие расходы </a:t>
            </a:r>
          </a:p>
          <a:p>
            <a:pPr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(устройство</a:t>
            </a:r>
          </a:p>
          <a:p>
            <a:pPr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автостоянок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уборка</a:t>
            </a:r>
            <a:endParaRPr lang="ru-RU" alt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свалок и т.д.)-31,5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349" y="5405438"/>
            <a:ext cx="2176387" cy="18002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мест захоронения, проведение рекультивации и ликвидации  свалок -7,5</a:t>
            </a:r>
          </a:p>
        </p:txBody>
      </p:sp>
      <p:sp>
        <p:nvSpPr>
          <p:cNvPr id="19" name="Стрелка вниз 18"/>
          <p:cNvSpPr/>
          <p:nvPr/>
        </p:nvSpPr>
        <p:spPr>
          <a:xfrm rot="2854139">
            <a:off x="2510373" y="4258717"/>
            <a:ext cx="898525" cy="153225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6858000" y="5193505"/>
            <a:ext cx="2286000" cy="1871663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комфортности проживания граждан на территории муниципального образования в рамках муниципальной программы-4,6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16688" y="3141662"/>
            <a:ext cx="2627312" cy="1001629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Озеленение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– 13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площадь высаженных цветников-11,5 тыс.кв.м</a:t>
            </a:r>
            <a:r>
              <a:rPr lang="ru-RU" sz="1400" dirty="0"/>
              <a:t>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5724525" y="3357563"/>
            <a:ext cx="719138" cy="503237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475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верх 20"/>
          <p:cNvSpPr/>
          <p:nvPr/>
        </p:nvSpPr>
        <p:spPr>
          <a:xfrm>
            <a:off x="5940425" y="2636838"/>
            <a:ext cx="144463" cy="46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2649188">
            <a:off x="5232462" y="2357799"/>
            <a:ext cx="1079500" cy="8180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478" name="Рисунок 27" descr="images (1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" y="4347480"/>
            <a:ext cx="17859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 bwMode="auto">
          <a:xfrm>
            <a:off x="1624110" y="1124744"/>
            <a:ext cx="3307930" cy="9726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сетей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уличное освещение 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(протяженность сетей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187,255км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20482" name="Номер слайда 1"/>
          <p:cNvSpPr txBox="1">
            <a:spLocks/>
          </p:cNvSpPr>
          <p:nvPr/>
        </p:nvSpPr>
        <p:spPr bwMode="auto">
          <a:xfrm>
            <a:off x="8505825" y="6408738"/>
            <a:ext cx="638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89024" y="297085"/>
            <a:ext cx="8120012" cy="9191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dirty="0" smtClean="0">
                <a:solidFill>
                  <a:schemeClr val="tx1"/>
                </a:solidFill>
                <a:latin typeface="Arial Black" pitchFamily="34" charset="0"/>
              </a:rPr>
              <a:t>Муниципальная программа «Строительство, реконструкция  и ремонт  автомобильных дорог муниципального значения»</a:t>
            </a: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6423025" y="2420938"/>
            <a:ext cx="25304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1F497D"/>
              </a:solidFill>
              <a:latin typeface="Arial Black" pitchFamily="34" charset="0"/>
            </a:endParaRPr>
          </a:p>
        </p:txBody>
      </p:sp>
      <p:sp>
        <p:nvSpPr>
          <p:cNvPr id="9" name="Text Box 85"/>
          <p:cNvSpPr txBox="1">
            <a:spLocks noChangeArrowheads="1"/>
          </p:cNvSpPr>
          <p:nvPr/>
        </p:nvSpPr>
        <p:spPr bwMode="auto">
          <a:xfrm>
            <a:off x="169863" y="1795463"/>
            <a:ext cx="33512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2000">
              <a:solidFill>
                <a:srgbClr val="1F497D"/>
              </a:solidFill>
              <a:latin typeface="Arial Black" pitchFamily="34" charset="0"/>
            </a:endParaRPr>
          </a:p>
        </p:txBody>
      </p:sp>
      <p:sp>
        <p:nvSpPr>
          <p:cNvPr id="10" name="Text Box 85"/>
          <p:cNvSpPr txBox="1">
            <a:spLocks noChangeArrowheads="1"/>
          </p:cNvSpPr>
          <p:nvPr/>
        </p:nvSpPr>
        <p:spPr bwMode="auto">
          <a:xfrm>
            <a:off x="6228184" y="1340768"/>
            <a:ext cx="2914452" cy="1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1F497D"/>
                </a:solidFill>
                <a:cs typeface="Times New Roman" pitchFamily="18" charset="0"/>
              </a:rPr>
              <a:t>Проектирование и строительство </a:t>
            </a:r>
            <a:r>
              <a:rPr lang="ru-RU" altLang="ru-RU" sz="1600" dirty="0" smtClean="0">
                <a:solidFill>
                  <a:srgbClr val="1F497D"/>
                </a:solidFill>
                <a:cs typeface="Times New Roman" pitchFamily="18" charset="0"/>
              </a:rPr>
              <a:t>дорог -</a:t>
            </a:r>
            <a:r>
              <a:rPr lang="ru-RU" altLang="ru-RU" sz="1600" dirty="0">
                <a:solidFill>
                  <a:srgbClr val="1F497D"/>
                </a:solidFill>
                <a:cs typeface="Times New Roman" pitchFamily="18" charset="0"/>
              </a:rPr>
              <a:t>33 </a:t>
            </a:r>
            <a:r>
              <a:rPr lang="ru-RU" altLang="ru-RU" sz="1600" dirty="0" err="1">
                <a:solidFill>
                  <a:srgbClr val="1F497D"/>
                </a:solidFill>
                <a:cs typeface="Times New Roman" pitchFamily="18" charset="0"/>
              </a:rPr>
              <a:t>млн.руб</a:t>
            </a:r>
            <a:r>
              <a:rPr lang="ru-RU" altLang="ru-RU" sz="1600" dirty="0">
                <a:solidFill>
                  <a:srgbClr val="1F497D"/>
                </a:solidFill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altLang="ru-RU" sz="1600" dirty="0">
                <a:solidFill>
                  <a:srgbClr val="1F497D"/>
                </a:solidFill>
                <a:cs typeface="Times New Roman" pitchFamily="18" charset="0"/>
              </a:rPr>
              <a:t> (отремонтировано 10426 км)</a:t>
            </a:r>
          </a:p>
        </p:txBody>
      </p:sp>
      <p:sp>
        <p:nvSpPr>
          <p:cNvPr id="11" name="Text Box 85"/>
          <p:cNvSpPr txBox="1">
            <a:spLocks noChangeArrowheads="1"/>
          </p:cNvSpPr>
          <p:nvPr/>
        </p:nvSpPr>
        <p:spPr bwMode="auto">
          <a:xfrm>
            <a:off x="6046788" y="5683250"/>
            <a:ext cx="2778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1F497D"/>
              </a:solidFill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24128" y="4267523"/>
            <a:ext cx="326360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62" y="64517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Прямоугольник 16"/>
          <p:cNvSpPr>
            <a:spLocks noChangeArrowheads="1"/>
          </p:cNvSpPr>
          <p:nvPr/>
        </p:nvSpPr>
        <p:spPr bwMode="auto">
          <a:xfrm>
            <a:off x="93092" y="4170363"/>
            <a:ext cx="384217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Капитальный ремонт и ремонт автомобильных дорог (общего и не общего пользования) местного значения и искусственных сооружений на них-225млн.руб.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 произведен ремонт улиц города Тобольска с фрезерованием, ливневой канализации, устройство светофорного  объекта)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16151525"/>
              </p:ext>
            </p:extLst>
          </p:nvPr>
        </p:nvGraphicFramePr>
        <p:xfrm>
          <a:off x="2966641" y="1256631"/>
          <a:ext cx="34563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865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40" y="76090"/>
            <a:ext cx="8393123" cy="92333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комплексного развития систем коммунальной инфраструктуры»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133 млн.руб.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70112620"/>
              </p:ext>
            </p:extLst>
          </p:nvPr>
        </p:nvGraphicFramePr>
        <p:xfrm>
          <a:off x="467544" y="1916832"/>
          <a:ext cx="788782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8501063" y="214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43</a:t>
            </a:r>
          </a:p>
        </p:txBody>
      </p:sp>
      <p:pic>
        <p:nvPicPr>
          <p:cNvPr id="21512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" descr="http://files.spravker.ru/media/thumbs/news/event/2015/09/17/18/1819658.jpg.338x400_q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700808"/>
            <a:ext cx="25066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8584" y="1298030"/>
            <a:ext cx="2303462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732241" y="5085184"/>
            <a:ext cx="2411760" cy="16013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230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961346"/>
              </p:ext>
            </p:extLst>
          </p:nvPr>
        </p:nvGraphicFramePr>
        <p:xfrm>
          <a:off x="0" y="1628802"/>
          <a:ext cx="9144000" cy="52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1" y="98425"/>
            <a:ext cx="8532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4F81BD"/>
              </a:buClr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на реализацию общих муниципальных программ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883944" y="3861048"/>
            <a:ext cx="788987" cy="358775"/>
          </a:xfrm>
          <a:prstGeom prst="rightArrow">
            <a:avLst/>
          </a:prstGeom>
          <a:solidFill>
            <a:schemeClr val="accent3"/>
          </a:solidFill>
          <a:ln>
            <a:solidFill>
              <a:srgbClr val="156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787900" y="1485106"/>
            <a:ext cx="790575" cy="35877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007150" y="2780928"/>
            <a:ext cx="788987" cy="360363"/>
          </a:xfrm>
          <a:prstGeom prst="rightArrow">
            <a:avLst>
              <a:gd name="adj1" fmla="val 50000"/>
              <a:gd name="adj2" fmla="val 53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14536348"/>
              </p:ext>
            </p:extLst>
          </p:nvPr>
        </p:nvGraphicFramePr>
        <p:xfrm>
          <a:off x="5389313" y="1124744"/>
          <a:ext cx="3754687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4251202085"/>
              </p:ext>
            </p:extLst>
          </p:nvPr>
        </p:nvGraphicFramePr>
        <p:xfrm>
          <a:off x="4943425" y="3472746"/>
          <a:ext cx="4340327" cy="121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312729549"/>
              </p:ext>
            </p:extLst>
          </p:nvPr>
        </p:nvGraphicFramePr>
        <p:xfrm>
          <a:off x="5794773" y="2276475"/>
          <a:ext cx="3745779" cy="137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2539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" y="1052513"/>
            <a:ext cx="4427537" cy="12239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направления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развития в области управления и распоряжения муниципальной собственностью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911725" y="4761707"/>
            <a:ext cx="7921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25976" y="4581054"/>
            <a:ext cx="2378695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0,6</a:t>
            </a:r>
          </a:p>
        </p:txBody>
      </p:sp>
      <p:sp>
        <p:nvSpPr>
          <p:cNvPr id="27" name="Овал 26"/>
          <p:cNvSpPr/>
          <p:nvPr/>
        </p:nvSpPr>
        <p:spPr>
          <a:xfrm>
            <a:off x="107504" y="5445124"/>
            <a:ext cx="4680396" cy="141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"Основные направления деятельности по реализации государственной политике в сферах национальных, государственно-конфессиональных, общественно-политических отношений и профилактике экстремистских проявлений на территории города Тобольска"</a:t>
            </a:r>
          </a:p>
        </p:txBody>
      </p:sp>
      <p:sp>
        <p:nvSpPr>
          <p:cNvPr id="28" name="Овал 27"/>
          <p:cNvSpPr/>
          <p:nvPr/>
        </p:nvSpPr>
        <p:spPr>
          <a:xfrm>
            <a:off x="6228184" y="5733256"/>
            <a:ext cx="2376487" cy="7923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0,4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5003801" y="5899148"/>
            <a:ext cx="792336" cy="5048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16892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051654"/>
              </p:ext>
            </p:extLst>
          </p:nvPr>
        </p:nvGraphicFramePr>
        <p:xfrm>
          <a:off x="683568" y="1268760"/>
          <a:ext cx="81357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179512" y="53182"/>
            <a:ext cx="7793037" cy="9112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4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-27162"/>
            <a:ext cx="9144000" cy="69125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/>
          </a:p>
        </p:txBody>
      </p:sp>
      <p:pic>
        <p:nvPicPr>
          <p:cNvPr id="522243" name="Picture 9" descr="2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5859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4" name="Text Box 82"/>
          <p:cNvSpPr txBox="1">
            <a:spLocks noChangeArrowheads="1"/>
          </p:cNvSpPr>
          <p:nvPr/>
        </p:nvSpPr>
        <p:spPr bwMode="auto">
          <a:xfrm>
            <a:off x="236538" y="3040063"/>
            <a:ext cx="224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chemeClr val="hlink"/>
                </a:solidFill>
              </a:rPr>
              <a:t>Доходы </a:t>
            </a:r>
            <a:r>
              <a:rPr lang="ru-RU" sz="1600">
                <a:solidFill>
                  <a:schemeClr val="hlink"/>
                </a:solidFill>
              </a:rPr>
              <a:t>(млн.руб.)</a:t>
            </a:r>
          </a:p>
        </p:txBody>
      </p:sp>
      <p:sp>
        <p:nvSpPr>
          <p:cNvPr id="522245" name="Text Box 83"/>
          <p:cNvSpPr txBox="1">
            <a:spLocks noChangeArrowheads="1"/>
          </p:cNvSpPr>
          <p:nvPr/>
        </p:nvSpPr>
        <p:spPr bwMode="auto">
          <a:xfrm>
            <a:off x="4906963" y="3048000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rgbClr val="009900"/>
                </a:solidFill>
              </a:rPr>
              <a:t>Расходы </a:t>
            </a:r>
            <a:r>
              <a:rPr lang="ru-RU" sz="1600">
                <a:solidFill>
                  <a:srgbClr val="009900"/>
                </a:solidFill>
              </a:rPr>
              <a:t>(млн.руб.)</a:t>
            </a:r>
          </a:p>
        </p:txBody>
      </p:sp>
      <p:graphicFrame>
        <p:nvGraphicFramePr>
          <p:cNvPr id="522281" name="Group 41"/>
          <p:cNvGraphicFramePr>
            <a:graphicFrameLocks noGrp="1"/>
          </p:cNvGraphicFramePr>
          <p:nvPr/>
        </p:nvGraphicFramePr>
        <p:xfrm>
          <a:off x="223838" y="3097213"/>
          <a:ext cx="3600450" cy="1859168"/>
        </p:xfrm>
        <a:graphic>
          <a:graphicData uri="http://schemas.openxmlformats.org/drawingml/2006/table">
            <a:tbl>
              <a:tblPr/>
              <a:tblGrid>
                <a:gridCol w="2041409"/>
                <a:gridCol w="1559041"/>
              </a:tblGrid>
              <a:tr h="335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2017</a:t>
                      </a: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4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ВСЕГО:</a:t>
                      </a: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16,6</a:t>
                      </a: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акцизы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15,6</a:t>
                      </a: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7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поступления</a:t>
                      </a: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49" marR="91449" marT="45706" marB="457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2257" name="Group 17"/>
          <p:cNvGraphicFramePr>
            <a:graphicFrameLocks noGrp="1"/>
          </p:cNvGraphicFramePr>
          <p:nvPr/>
        </p:nvGraphicFramePr>
        <p:xfrm>
          <a:off x="4757738" y="3019425"/>
          <a:ext cx="3563937" cy="1951038"/>
        </p:xfrm>
        <a:graphic>
          <a:graphicData uri="http://schemas.openxmlformats.org/drawingml/2006/table">
            <a:tbl>
              <a:tblPr/>
              <a:tblGrid>
                <a:gridCol w="2717799"/>
                <a:gridCol w="846138"/>
              </a:tblGrid>
              <a:tr h="5792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2017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РАСХОДОВ,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.: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75" name="Text Box 8"/>
          <p:cNvSpPr txBox="1">
            <a:spLocks noChangeArrowheads="1"/>
          </p:cNvSpPr>
          <p:nvPr/>
        </p:nvSpPr>
        <p:spPr bwMode="auto">
          <a:xfrm>
            <a:off x="107504" y="188913"/>
            <a:ext cx="648072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0000FF"/>
                </a:solidFill>
              </a:rPr>
              <a:t>Муниципальный </a:t>
            </a:r>
            <a:r>
              <a:rPr lang="ru-RU" sz="3600" dirty="0" smtClean="0">
                <a:solidFill>
                  <a:srgbClr val="0000FF"/>
                </a:solidFill>
              </a:rPr>
              <a:t>дорожный </a:t>
            </a:r>
            <a:r>
              <a:rPr lang="ru-RU" sz="3600" dirty="0">
                <a:solidFill>
                  <a:srgbClr val="0000FF"/>
                </a:solidFill>
              </a:rPr>
              <a:t>фонд</a:t>
            </a:r>
          </a:p>
        </p:txBody>
      </p:sp>
      <p:pic>
        <p:nvPicPr>
          <p:cNvPr id="522276" name="Picture 4" descr="C:\Users\Golubeva\Desktop\Новая папка\Новая папка\ЖКХ\ludia-154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30188"/>
            <a:ext cx="19986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7" name="Text Box 83"/>
          <p:cNvSpPr txBox="1">
            <a:spLocks noChangeArrowheads="1"/>
          </p:cNvSpPr>
          <p:nvPr/>
        </p:nvSpPr>
        <p:spPr bwMode="auto">
          <a:xfrm>
            <a:off x="4284663" y="5407025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0000FF"/>
                </a:solidFill>
              </a:rPr>
              <a:t>Остаток средств на конец года – 2,1 </a:t>
            </a:r>
            <a:r>
              <a:rPr lang="ru-RU">
                <a:solidFill>
                  <a:srgbClr val="0000FF"/>
                </a:solidFill>
              </a:rPr>
              <a:t>млн.руб.</a:t>
            </a:r>
          </a:p>
        </p:txBody>
      </p:sp>
      <p:pic>
        <p:nvPicPr>
          <p:cNvPr id="24603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476375" y="2048669"/>
            <a:ext cx="633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C00000"/>
                </a:solidFill>
              </a:rPr>
              <a:t>Остаток средств на начало года  – 2,9 </a:t>
            </a:r>
            <a:r>
              <a:rPr lang="ru-RU" dirty="0" err="1">
                <a:solidFill>
                  <a:srgbClr val="C00000"/>
                </a:solidFill>
              </a:rPr>
              <a:t>млн.руб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4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4" grpId="0" autoUpdateAnimBg="0"/>
      <p:bldP spid="522245" grpId="0" autoUpdateAnimBg="0"/>
      <p:bldP spid="522275" grpId="0" autoUpdateAnimBg="0"/>
      <p:bldP spid="522277" grpId="0" autoUpdateAnimBg="0"/>
      <p:bldP spid="1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" y="-27162"/>
            <a:ext cx="9144000" cy="6912546"/>
          </a:xfrm>
          <a:prstGeom prst="rect">
            <a:avLst/>
          </a:prstGeom>
        </p:spPr>
      </p:pic>
      <p:sp>
        <p:nvSpPr>
          <p:cNvPr id="250885" name="WordArt 5"/>
          <p:cNvSpPr>
            <a:spLocks noChangeArrowheads="1" noChangeShapeType="1" noTextEdit="1"/>
          </p:cNvSpPr>
          <p:nvPr/>
        </p:nvSpPr>
        <p:spPr bwMode="auto">
          <a:xfrm>
            <a:off x="827584" y="2276475"/>
            <a:ext cx="7851278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08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3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endParaRPr lang="ru-RU" sz="3200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 с исполнением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Тобольска за 2017 год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929662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8901" y="2146300"/>
            <a:ext cx="3975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2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51" name="Рисунок 50" descr="кош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0614" y="1027523"/>
            <a:ext cx="1885361" cy="1611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Картинки по запросу картинка здания правительства аму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картинка здания правительства аму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картинка здания правительства аму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картинка здания правительства амур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03897" y="1799619"/>
            <a:ext cx="5000019" cy="612842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159541" y="1809343"/>
            <a:ext cx="510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4387567" y="2519463"/>
            <a:ext cx="417895" cy="428017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3552167">
            <a:off x="2937299" y="3917788"/>
            <a:ext cx="174294" cy="56516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8835" y="3035030"/>
            <a:ext cx="2305454" cy="8949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11284" y="3200400"/>
            <a:ext cx="240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Бюджеты семей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39310" y="3064213"/>
            <a:ext cx="3015574" cy="8560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75497" y="3151762"/>
            <a:ext cx="277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58000" y="3112852"/>
            <a:ext cx="1945532" cy="7976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760725" y="3093395"/>
            <a:ext cx="212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rot="8019259">
            <a:off x="6430759" y="3928059"/>
            <a:ext cx="190725" cy="589615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4682605" y="4025840"/>
            <a:ext cx="152041" cy="493804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Выгнутая влево стрелка 42"/>
          <p:cNvSpPr/>
          <p:nvPr/>
        </p:nvSpPr>
        <p:spPr>
          <a:xfrm>
            <a:off x="1118681" y="1906622"/>
            <a:ext cx="731520" cy="1216152"/>
          </a:xfrm>
          <a:prstGeom prst="curvedRightArrow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2375" y="4630367"/>
            <a:ext cx="2665378" cy="1916348"/>
          </a:xfrm>
          <a:prstGeom prst="roundRect">
            <a:avLst/>
          </a:prstGeom>
          <a:solidFill>
            <a:srgbClr val="00CC99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ыгнутая вправо стрелка 43"/>
          <p:cNvSpPr/>
          <p:nvPr/>
        </p:nvSpPr>
        <p:spPr>
          <a:xfrm>
            <a:off x="7188741" y="1887165"/>
            <a:ext cx="731520" cy="1216152"/>
          </a:xfrm>
          <a:prstGeom prst="curvedLeftArrow">
            <a:avLst/>
          </a:prstGeom>
          <a:solidFill>
            <a:srgbClr val="FFFF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557" y="4640094"/>
            <a:ext cx="2626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90672" y="4688731"/>
            <a:ext cx="3287949" cy="1770434"/>
          </a:xfrm>
          <a:prstGeom prst="roundRect">
            <a:avLst/>
          </a:prstGeom>
          <a:solidFill>
            <a:srgbClr val="00CC99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326861" y="4649822"/>
            <a:ext cx="2966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Субъектов Российской Федерации (региональные бюджеты, бюджеты территориальных фондов обязательного медицинского страхования)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53720" y="4931924"/>
            <a:ext cx="2256817" cy="1303506"/>
          </a:xfrm>
          <a:prstGeom prst="roundRect">
            <a:avLst/>
          </a:prstGeom>
          <a:solidFill>
            <a:srgbClr val="00CC99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896911" y="4941651"/>
            <a:ext cx="188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образований (местные бюджеты)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136187" y="252921"/>
            <a:ext cx="7052553" cy="555118"/>
          </a:xfrm>
          <a:prstGeom prst="wedgeRoundRectCallout">
            <a:avLst>
              <a:gd name="adj1" fmla="val 58523"/>
              <a:gd name="adj2" fmla="val 60174"/>
              <a:gd name="adj3" fmla="val 16667"/>
            </a:avLst>
          </a:prstGeom>
          <a:solidFill>
            <a:srgbClr val="F43C8B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32" y="243192"/>
            <a:ext cx="812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сумка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кошелек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5596" y="223263"/>
            <a:ext cx="7128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750" y="4797425"/>
            <a:ext cx="7019925" cy="10795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превышение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расходов бюджета над 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доходами</a:t>
            </a:r>
          </a:p>
          <a:p>
            <a:pPr algn="ctr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бюджета - превышение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доходов бюджета над его расходами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8175" y="3694286"/>
            <a:ext cx="3771901" cy="9588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поступающие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28700" y="6021390"/>
            <a:ext cx="7591425" cy="6889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утверждению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бюджета – это его сбалансированность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50619" y="3694856"/>
            <a:ext cx="3821906" cy="10302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6" y="1412875"/>
            <a:ext cx="170259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8" y="1363663"/>
            <a:ext cx="1735931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967039" y="836712"/>
            <a:ext cx="550069" cy="7842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0800000">
            <a:off x="6110289" y="777877"/>
            <a:ext cx="550069" cy="78422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1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1124744"/>
            <a:ext cx="8704263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классификация -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группировка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доходов, расходов и источников финансирования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дефицитов бюджетов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бюджетной системы РФ, используемая для составления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исполнения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бюджетов, составления бюджетной отчётности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Федерации -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федерального бюджета, бюджетов субъектов РФ,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местных бюджетов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бюджетов государственных внебюджетных фондов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-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подготовке проектов бюджетов, утверждению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исполнению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бюджетов, контролю за их исполнением,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осуществлению бюджетного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учета, составлению, внешней проверке, рассмотрению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утверждению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бюджетной отчетности.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ГРБС) -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 (местного самоуправления),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 управления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государственным внебюджетным фондом, или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наиболее значимое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учреждение науки, образования, культуры,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здравоохранения и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информации, напрямую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получающий(ее) средства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бюджета и наделенный правом распределять их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между подведомственными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распорядителями и получателями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бюджетных средств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долг - 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обязательства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РФ, субъекта РФ по полученным кредитам,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выпущенным ценным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бумагам, предоставленным гарантиям перед третьими лицами.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расходов бюджета над его доходами.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населения, организаций, учреждений в бюджет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денежные средства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виде налогов, неналоговых поступлений (пошлины,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продажи имущества, штрафы и т.п.), безвозмездных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поступлений, доходов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предпринимательской деятельности бюджетных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организаций. Кредиты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доходы от выпуска ценных бумаг, полученные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государством (органами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самоуправления), средства от продажи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акций, остатки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средств на начало периода не включаются в состав доходов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14313"/>
            <a:ext cx="8620125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Garamond" pitchFamily="18" charset="0"/>
              </a:rPr>
              <a:t>Основные термины и понятия</a:t>
            </a:r>
            <a:endParaRPr lang="ru-RU" b="1" dirty="0">
              <a:solidFill>
                <a:srgbClr val="009900"/>
              </a:solidFill>
              <a:latin typeface="Garamond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1477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1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704263" cy="5194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-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средства, привлекаемые в бюджет для покрытия дефицита (кредиты банков, кредиты от других уровней бюджетов, выпуск ценных бумаг, средства от продажи акций, остатки средств на начало года, иные источники).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взаимоотношения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между РФ, субъектами РФ и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муниципальными образованиями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вопросам осуществления бюджетного процесса.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трансферты -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предоставляемые одним бюджетом бюджетной системы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РФ другому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бюджету.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предназначенных для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местного самоуправления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Утверждается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один год или три года муниципальным правовым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актом представительного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органа муниципального образования.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выплачиваемые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бюджета денежные средства.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 бюджетного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процесса -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субъекты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осуществляющие деятельность по составлению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рассмотрению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проектов бюджетов, утверждению и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исполнению бюджетов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контролю за их исполнением, осуществлению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бюджетного учета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составлению, внешней проверке, рассмотрению и 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утверждению бюджетной </a:t>
            </a:r>
            <a:r>
              <a:rPr lang="ru-RU" sz="1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1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14313"/>
            <a:ext cx="8620125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Garamond" pitchFamily="18" charset="0"/>
              </a:rPr>
              <a:t>Основные термины и понятия</a:t>
            </a:r>
            <a:endParaRPr lang="ru-RU" b="1" dirty="0">
              <a:solidFill>
                <a:srgbClr val="009900"/>
              </a:solidFill>
              <a:latin typeface="Garamond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2325" y="116632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64461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литра 5">
    <a:dk1>
      <a:srgbClr val="000000"/>
    </a:dk1>
    <a:lt1>
      <a:srgbClr val="FFFFFF"/>
    </a:lt1>
    <a:dk2>
      <a:srgbClr val="000066"/>
    </a:dk2>
    <a:lt2>
      <a:srgbClr val="333333"/>
    </a:lt2>
    <a:accent1>
      <a:srgbClr val="C4709A"/>
    </a:accent1>
    <a:accent2>
      <a:srgbClr val="4B4EB5"/>
    </a:accent2>
    <a:accent3>
      <a:srgbClr val="FFFFFF"/>
    </a:accent3>
    <a:accent4>
      <a:srgbClr val="000000"/>
    </a:accent4>
    <a:accent5>
      <a:srgbClr val="DEBBCA"/>
    </a:accent5>
    <a:accent6>
      <a:srgbClr val="4346A4"/>
    </a:accent6>
    <a:hlink>
      <a:srgbClr val="C481CF"/>
    </a:hlink>
    <a:folHlink>
      <a:srgbClr val="76B749"/>
    </a:folHlink>
  </a:clrScheme>
  <a:fontScheme name="Палитра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5254</Words>
  <Application>Microsoft Office PowerPoint</Application>
  <PresentationFormat>Экран (4:3)</PresentationFormat>
  <Paragraphs>803</Paragraphs>
  <Slides>47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Открытая</vt:lpstr>
      <vt:lpstr>Лист Microsoft Excel 97-2003</vt:lpstr>
      <vt:lpstr>Диаграмма</vt:lpstr>
      <vt:lpstr>Презентация PowerPoint</vt:lpstr>
      <vt:lpstr>Презентация PowerPoint</vt:lpstr>
      <vt:lpstr>Структура  Бюджета для граждан «Об исполнении бюджета города Тобольска  за 2017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термины и понятия</vt:lpstr>
      <vt:lpstr>Основные термины и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 социально-экономического развития г. Тобольска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основных параметров исполнения бюджета города Тобольска (млн.руб.)</vt:lpstr>
      <vt:lpstr>Презентация PowerPoint</vt:lpstr>
      <vt:lpstr>Доходы бюджета города Тобольска (млн.руб.)</vt:lpstr>
      <vt:lpstr>Динамика и структура основных образующих доходов бюджета города Тобольска (млн.руб.)</vt:lpstr>
      <vt:lpstr>Налоговые доходы бюджета города Тобольска (млн.руб.)</vt:lpstr>
      <vt:lpstr>Неналоговые доходы бюджета города Тобольска (млн.руб.)</vt:lpstr>
      <vt:lpstr>Безвозмездные поступления от других бюджетов  в бюджет города Тобольска (млн.руб.)</vt:lpstr>
      <vt:lpstr>Презентация PowerPoint</vt:lpstr>
      <vt:lpstr>Презентация PowerPoint</vt:lpstr>
      <vt:lpstr>Сеть муниципальных учреждений</vt:lpstr>
      <vt:lpstr>Исполнение бюджета  расходов  по  источникам за  2017 год  - (млн.руб.) это:</vt:lpstr>
      <vt:lpstr>СТРУКТУРА РАСХОДОВ БЮДЖЕТА   ПО ЭКОНОМИЧЕСКОЙ  КЛАССИФИКАЦИИ </vt:lpstr>
      <vt:lpstr>Исполнение расходов за 2017 год  в сравнении с фактом 2016 года  (млн.руб.)</vt:lpstr>
      <vt:lpstr>Исполнение расходов за  2017 год </vt:lpstr>
      <vt:lpstr>Презентация PowerPoint</vt:lpstr>
      <vt:lpstr>МП «Основные направления развития  образования  в городе Тобольске»</vt:lpstr>
      <vt:lpstr>Презентация PowerPoint</vt:lpstr>
      <vt:lpstr>Муниципальная программа «Основные направления  развития «Культура»  (млн.руб.)</vt:lpstr>
      <vt:lpstr>Муниципальная программа «Основные направления развития молодежной политики в г. Тобольске»</vt:lpstr>
      <vt:lpstr>Муниципальная программа «Содержание дорог  и благоустройство города Тобольска »   (млн.руб.)</vt:lpstr>
      <vt:lpstr>Муниципальная программа «Строительство, реконструкция  и ремонт  автомобильных дорог муниципального значения»</vt:lpstr>
      <vt:lpstr>Презентация PowerPoint</vt:lpstr>
      <vt:lpstr>Презентация PowerPoint</vt:lpstr>
      <vt:lpstr>Непрограммные расходы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основных параметров исполнения бюджета города Тобольска (тыс.руб.)</dc:title>
  <dc:creator>User</dc:creator>
  <cp:lastModifiedBy>Шевченко</cp:lastModifiedBy>
  <cp:revision>271</cp:revision>
  <dcterms:created xsi:type="dcterms:W3CDTF">2018-01-24T09:44:15Z</dcterms:created>
  <dcterms:modified xsi:type="dcterms:W3CDTF">2018-05-31T10:12:58Z</dcterms:modified>
</cp:coreProperties>
</file>